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6"/>
  </p:notesMasterIdLst>
  <p:sldIdLst>
    <p:sldId id="256" r:id="rId2"/>
    <p:sldId id="257" r:id="rId3"/>
    <p:sldId id="258" r:id="rId4"/>
    <p:sldId id="259" r:id="rId5"/>
    <p:sldId id="260" r:id="rId6"/>
    <p:sldId id="261" r:id="rId7"/>
    <p:sldId id="262" r:id="rId8"/>
    <p:sldId id="310"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4694"/>
  </p:normalViewPr>
  <p:slideViewPr>
    <p:cSldViewPr snapToGrid="0">
      <p:cViewPr varScale="1">
        <p:scale>
          <a:sx n="104" d="100"/>
          <a:sy n="104" d="100"/>
        </p:scale>
        <p:origin x="232" y="5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8" name="PlaceHolder 1"/>
          <p:cNvSpPr>
            <a:spLocks noGrp="1" noRot="1" noChangeAspect="1"/>
          </p:cNvSpPr>
          <p:nvPr>
            <p:ph type="sldImg"/>
          </p:nvPr>
        </p:nvSpPr>
        <p:spPr>
          <a:xfrm>
            <a:off x="216000" y="812520"/>
            <a:ext cx="7127280" cy="4008960"/>
          </a:xfrm>
          <a:prstGeom prst="rect">
            <a:avLst/>
          </a:prstGeom>
        </p:spPr>
        <p:txBody>
          <a:bodyPr lIns="0" tIns="0" rIns="0" bIns="0" anchor="ctr">
            <a:noAutofit/>
          </a:bodyPr>
          <a:lstStyle/>
          <a:p>
            <a:pPr algn="ctr"/>
            <a:r>
              <a:rPr lang="en-NZ" sz="4400" b="0" strike="noStrike" spc="-1">
                <a:latin typeface="Arial"/>
              </a:rPr>
              <a:t>Click to move the slide</a:t>
            </a:r>
          </a:p>
        </p:txBody>
      </p:sp>
      <p:sp>
        <p:nvSpPr>
          <p:cNvPr id="39" name="PlaceHolder 2"/>
          <p:cNvSpPr>
            <a:spLocks noGrp="1"/>
          </p:cNvSpPr>
          <p:nvPr>
            <p:ph type="body"/>
          </p:nvPr>
        </p:nvSpPr>
        <p:spPr>
          <a:xfrm>
            <a:off x="756000" y="5078520"/>
            <a:ext cx="6047640" cy="4811040"/>
          </a:xfrm>
          <a:prstGeom prst="rect">
            <a:avLst/>
          </a:prstGeom>
        </p:spPr>
        <p:txBody>
          <a:bodyPr lIns="0" tIns="0" rIns="0" bIns="0">
            <a:noAutofit/>
          </a:bodyPr>
          <a:lstStyle/>
          <a:p>
            <a:r>
              <a:rPr lang="en-NZ" sz="2000" b="0" strike="noStrike" spc="-1">
                <a:latin typeface="Arial"/>
              </a:rPr>
              <a:t>Click to edit the notes format</a:t>
            </a:r>
          </a:p>
        </p:txBody>
      </p:sp>
      <p:sp>
        <p:nvSpPr>
          <p:cNvPr id="40" name="PlaceHolder 3"/>
          <p:cNvSpPr>
            <a:spLocks noGrp="1"/>
          </p:cNvSpPr>
          <p:nvPr>
            <p:ph type="hdr"/>
          </p:nvPr>
        </p:nvSpPr>
        <p:spPr>
          <a:xfrm>
            <a:off x="0" y="0"/>
            <a:ext cx="3280680" cy="534240"/>
          </a:xfrm>
          <a:prstGeom prst="rect">
            <a:avLst/>
          </a:prstGeom>
        </p:spPr>
        <p:txBody>
          <a:bodyPr lIns="0" tIns="0" rIns="0" bIns="0">
            <a:noAutofit/>
          </a:bodyPr>
          <a:lstStyle/>
          <a:p>
            <a:r>
              <a:rPr lang="en-NZ" sz="1400" b="0" strike="noStrike" spc="-1">
                <a:latin typeface="Times New Roman"/>
              </a:rPr>
              <a:t>&lt;header&gt;</a:t>
            </a:r>
          </a:p>
        </p:txBody>
      </p:sp>
      <p:sp>
        <p:nvSpPr>
          <p:cNvPr id="41" name="PlaceHolder 4"/>
          <p:cNvSpPr>
            <a:spLocks noGrp="1"/>
          </p:cNvSpPr>
          <p:nvPr>
            <p:ph type="dt"/>
          </p:nvPr>
        </p:nvSpPr>
        <p:spPr>
          <a:xfrm>
            <a:off x="4278960" y="0"/>
            <a:ext cx="3280680" cy="534240"/>
          </a:xfrm>
          <a:prstGeom prst="rect">
            <a:avLst/>
          </a:prstGeom>
        </p:spPr>
        <p:txBody>
          <a:bodyPr lIns="0" tIns="0" rIns="0" bIns="0">
            <a:noAutofit/>
          </a:bodyPr>
          <a:lstStyle/>
          <a:p>
            <a:pPr algn="r"/>
            <a:r>
              <a:rPr lang="en-NZ" sz="1400" b="0" strike="noStrike" spc="-1">
                <a:latin typeface="Times New Roman"/>
              </a:rPr>
              <a:t>&lt;date/time&gt;</a:t>
            </a:r>
          </a:p>
        </p:txBody>
      </p:sp>
      <p:sp>
        <p:nvSpPr>
          <p:cNvPr id="42" name="PlaceHolder 5"/>
          <p:cNvSpPr>
            <a:spLocks noGrp="1"/>
          </p:cNvSpPr>
          <p:nvPr>
            <p:ph type="ftr"/>
          </p:nvPr>
        </p:nvSpPr>
        <p:spPr>
          <a:xfrm>
            <a:off x="0" y="10157400"/>
            <a:ext cx="3280680" cy="534240"/>
          </a:xfrm>
          <a:prstGeom prst="rect">
            <a:avLst/>
          </a:prstGeom>
        </p:spPr>
        <p:txBody>
          <a:bodyPr lIns="0" tIns="0" rIns="0" bIns="0" anchor="b">
            <a:noAutofit/>
          </a:bodyPr>
          <a:lstStyle/>
          <a:p>
            <a:r>
              <a:rPr lang="en-NZ" sz="1400" b="0" strike="noStrike" spc="-1">
                <a:latin typeface="Times New Roman"/>
              </a:rPr>
              <a:t>&lt;footer&gt;</a:t>
            </a:r>
          </a:p>
        </p:txBody>
      </p:sp>
      <p:sp>
        <p:nvSpPr>
          <p:cNvPr id="43" name="PlaceHolder 6"/>
          <p:cNvSpPr>
            <a:spLocks noGrp="1"/>
          </p:cNvSpPr>
          <p:nvPr>
            <p:ph type="sldNum"/>
          </p:nvPr>
        </p:nvSpPr>
        <p:spPr>
          <a:xfrm>
            <a:off x="4278960" y="10157400"/>
            <a:ext cx="3280680" cy="534240"/>
          </a:xfrm>
          <a:prstGeom prst="rect">
            <a:avLst/>
          </a:prstGeom>
        </p:spPr>
        <p:txBody>
          <a:bodyPr lIns="0" tIns="0" rIns="0" bIns="0" anchor="b">
            <a:noAutofit/>
          </a:bodyPr>
          <a:lstStyle/>
          <a:p>
            <a:pPr algn="r"/>
            <a:fld id="{ACE6C798-060E-4659-AD0F-B8DEFED042B1}" type="slidenum">
              <a:rPr lang="en-NZ" sz="1400" b="0" strike="noStrike" spc="-1">
                <a:latin typeface="Times New Roman"/>
              </a:rPr>
              <a:t>‹#›</a:t>
            </a:fld>
            <a:endParaRPr lang="en-NZ" sz="1400" b="0" strike="noStrike" spc="-1">
              <a:latin typeface="Times New Roman"/>
            </a:endParaRP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5" name="PlaceHolder 1"/>
          <p:cNvSpPr>
            <a:spLocks noGrp="1"/>
          </p:cNvSpPr>
          <p:nvPr>
            <p:ph type="body"/>
          </p:nvPr>
        </p:nvSpPr>
        <p:spPr>
          <a:xfrm>
            <a:off x="685800" y="4343400"/>
            <a:ext cx="5485680" cy="4114080"/>
          </a:xfrm>
          <a:prstGeom prst="rect">
            <a:avLst/>
          </a:prstGeom>
        </p:spPr>
        <p:txBody>
          <a:bodyPr lIns="0" tIns="91440" rIns="0" bIns="91440">
            <a:noAutofit/>
          </a:bodyPr>
          <a:lstStyle/>
          <a:p>
            <a:pPr marL="457200" indent="-297720">
              <a:lnSpc>
                <a:spcPct val="100000"/>
              </a:lnSpc>
              <a:buClr>
                <a:srgbClr val="000000"/>
              </a:buClr>
              <a:buFont typeface="Wingdings" charset="2"/>
              <a:buChar char=""/>
            </a:pPr>
            <a:r>
              <a:rPr lang="en-NZ" sz="1100" b="0" strike="noStrike" spc="-1">
                <a:solidFill>
                  <a:srgbClr val="000000"/>
                </a:solidFill>
                <a:latin typeface="Arial"/>
                <a:ea typeface="Arial"/>
              </a:rPr>
              <a:t>Goal: Set the professional and technical tone for the briefing.</a:t>
            </a:r>
            <a:endParaRPr lang="en-NZ" sz="1100" b="0" strike="noStrike" spc="-1">
              <a:latin typeface="Arial"/>
            </a:endParaRPr>
          </a:p>
          <a:p>
            <a:pPr marL="457200" indent="-297720">
              <a:lnSpc>
                <a:spcPct val="100000"/>
              </a:lnSpc>
              <a:buClr>
                <a:srgbClr val="000000"/>
              </a:buClr>
              <a:buFont typeface="Wingdings" charset="2"/>
              <a:buChar char=""/>
            </a:pPr>
            <a:r>
              <a:rPr lang="en-NZ" sz="1100" b="0" strike="noStrike" spc="-1">
                <a:solidFill>
                  <a:srgbClr val="000000"/>
                </a:solidFill>
                <a:latin typeface="Arial"/>
                <a:ea typeface="Arial"/>
              </a:rPr>
              <a:t>Notes: State that the briefing focuses on the evolution of surveillance intelligence, moving from traditional primary radar (PR) to modern multi-intelligence (Multi-INT) fusion methods, specifically leveraging cooperative data sources like ADS-B and AIS to find non-cooperative, or "dark," targets.</a:t>
            </a:r>
            <a:endParaRPr lang="en-NZ" sz="1100" b="0" strike="noStrike" spc="-1">
              <a:latin typeface="Arial"/>
            </a:endParaRPr>
          </a:p>
          <a:p>
            <a:pPr>
              <a:lnSpc>
                <a:spcPct val="100000"/>
              </a:lnSpc>
            </a:pPr>
            <a:br/>
            <a:endParaRPr lang="en-NZ" sz="1100" b="0" strike="noStrike" spc="-1">
              <a:latin typeface="Arial"/>
            </a:endParaRPr>
          </a:p>
        </p:txBody>
      </p:sp>
      <p:sp>
        <p:nvSpPr>
          <p:cNvPr id="776" name="PlaceHolder 2"/>
          <p:cNvSpPr>
            <a:spLocks noGrp="1" noRot="1" noChangeAspect="1"/>
          </p:cNvSpPr>
          <p:nvPr>
            <p:ph type="sldImg"/>
          </p:nvPr>
        </p:nvSpPr>
        <p:spPr>
          <a:xfrm>
            <a:off x="380880" y="685800"/>
            <a:ext cx="6095160" cy="3428280"/>
          </a:xfrm>
          <a:prstGeom prst="rect">
            <a:avLst/>
          </a:pr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1" name="PlaceHolder 1"/>
          <p:cNvSpPr>
            <a:spLocks noGrp="1"/>
          </p:cNvSpPr>
          <p:nvPr>
            <p:ph type="body"/>
          </p:nvPr>
        </p:nvSpPr>
        <p:spPr>
          <a:xfrm>
            <a:off x="685800" y="4343400"/>
            <a:ext cx="5485680" cy="4114080"/>
          </a:xfrm>
          <a:prstGeom prst="rect">
            <a:avLst/>
          </a:prstGeom>
        </p:spPr>
        <p:txBody>
          <a:bodyPr lIns="0" tIns="91440" rIns="0" bIns="91440">
            <a:noAutofit/>
          </a:bodyPr>
          <a:lstStyle/>
          <a:p>
            <a:pPr marL="457200" indent="-297720">
              <a:lnSpc>
                <a:spcPct val="100000"/>
              </a:lnSpc>
              <a:buClr>
                <a:srgbClr val="000000"/>
              </a:buClr>
              <a:buFont typeface="Wingdings" charset="2"/>
              <a:buChar char=""/>
            </a:pPr>
            <a:r>
              <a:rPr lang="en-NZ" sz="1100" b="0" strike="noStrike" spc="-1">
                <a:solidFill>
                  <a:srgbClr val="000000"/>
                </a:solidFill>
                <a:latin typeface="Arial"/>
                <a:ea typeface="Arial"/>
              </a:rPr>
              <a:t>The original secret IFF transponder used by Allied forces in WWII was codenamed the </a:t>
            </a:r>
            <a:r>
              <a:rPr lang="en-NZ" sz="1100" b="1" strike="noStrike" spc="-1">
                <a:solidFill>
                  <a:srgbClr val="000000"/>
                </a:solidFill>
                <a:latin typeface="Arial"/>
                <a:ea typeface="Arial"/>
              </a:rPr>
              <a:t>"Parrot."</a:t>
            </a:r>
            <a:endParaRPr lang="en-NZ" sz="1100" b="0" strike="noStrike" spc="-1">
              <a:latin typeface="Arial"/>
            </a:endParaRPr>
          </a:p>
          <a:p>
            <a:pPr marL="457200" indent="-297720">
              <a:lnSpc>
                <a:spcPct val="100000"/>
              </a:lnSpc>
              <a:buClr>
                <a:srgbClr val="000000"/>
              </a:buClr>
              <a:buFont typeface="Wingdings" charset="2"/>
              <a:buChar char=""/>
            </a:pPr>
            <a:r>
              <a:rPr lang="en-NZ" sz="1100" b="0" strike="noStrike" spc="-1">
                <a:solidFill>
                  <a:srgbClr val="000000"/>
                </a:solidFill>
                <a:latin typeface="Arial"/>
                <a:ea typeface="Arial"/>
              </a:rPr>
              <a:t>This led to the familiar commands still used by Air Traffic Control today:</a:t>
            </a:r>
            <a:endParaRPr lang="en-NZ" sz="1100" b="0" strike="noStrike" spc="-1">
              <a:latin typeface="Arial"/>
            </a:endParaRPr>
          </a:p>
          <a:p>
            <a:pPr marL="457200" indent="-297720">
              <a:lnSpc>
                <a:spcPct val="100000"/>
              </a:lnSpc>
              <a:buClr>
                <a:srgbClr val="000000"/>
              </a:buClr>
              <a:buFont typeface="Wingdings" charset="2"/>
              <a:buChar char=""/>
            </a:pPr>
            <a:r>
              <a:rPr lang="en-NZ" sz="1100" b="1" strike="noStrike" spc="-1">
                <a:solidFill>
                  <a:srgbClr val="000000"/>
                </a:solidFill>
                <a:latin typeface="Arial"/>
                <a:ea typeface="Arial"/>
              </a:rPr>
              <a:t>"Squawk Your Parrot"</a:t>
            </a:r>
            <a:r>
              <a:rPr lang="en-NZ" sz="1100" b="0" strike="noStrike" spc="-1">
                <a:solidFill>
                  <a:srgbClr val="000000"/>
                </a:solidFill>
                <a:latin typeface="Arial"/>
                <a:ea typeface="Arial"/>
              </a:rPr>
              <a:t> became simply "Squawk"—meaning, turn on your transponder.</a:t>
            </a:r>
            <a:endParaRPr lang="en-NZ" sz="1100" b="0" strike="noStrike" spc="-1">
              <a:latin typeface="Arial"/>
            </a:endParaRPr>
          </a:p>
          <a:p>
            <a:pPr marL="457200" indent="-297720">
              <a:lnSpc>
                <a:spcPct val="100000"/>
              </a:lnSpc>
              <a:buClr>
                <a:srgbClr val="000000"/>
              </a:buClr>
              <a:buFont typeface="Wingdings" charset="2"/>
              <a:buChar char=""/>
            </a:pPr>
            <a:r>
              <a:rPr lang="en-NZ" sz="1100" b="1" strike="noStrike" spc="-1">
                <a:solidFill>
                  <a:srgbClr val="000000"/>
                </a:solidFill>
                <a:latin typeface="Arial"/>
                <a:ea typeface="Arial"/>
              </a:rPr>
              <a:t>"Strangle Your Parrot"</a:t>
            </a:r>
            <a:r>
              <a:rPr lang="en-NZ" sz="1100" b="0" strike="noStrike" spc="-1">
                <a:solidFill>
                  <a:srgbClr val="000000"/>
                </a:solidFill>
                <a:latin typeface="Arial"/>
                <a:ea typeface="Arial"/>
              </a:rPr>
              <a:t> meant turn it off (Emission Control or EMCON).</a:t>
            </a:r>
            <a:endParaRPr lang="en-NZ" sz="1100" b="0" strike="noStrike" spc="-1">
              <a:latin typeface="Arial"/>
            </a:endParaRPr>
          </a:p>
          <a:p>
            <a:pPr marL="457200" indent="-297720">
              <a:lnSpc>
                <a:spcPct val="100000"/>
              </a:lnSpc>
              <a:buClr>
                <a:srgbClr val="000000"/>
              </a:buClr>
              <a:buFont typeface="Wingdings" charset="2"/>
              <a:buChar char=""/>
            </a:pPr>
            <a:r>
              <a:rPr lang="en-NZ" sz="1100" b="0" strike="noStrike" spc="-1">
                <a:solidFill>
                  <a:srgbClr val="000000"/>
                </a:solidFill>
                <a:latin typeface="Arial"/>
                <a:ea typeface="Arial"/>
              </a:rPr>
              <a:t>Even when a pilot is instructed to "Squawk 7700" (the emergency code), they are using terminology directly descended from this WWII code name.</a:t>
            </a:r>
            <a:endParaRPr lang="en-NZ" sz="1100" b="0" strike="noStrike" spc="-1">
              <a:latin typeface="Arial"/>
            </a:endParaRPr>
          </a:p>
          <a:p>
            <a:pPr>
              <a:lnSpc>
                <a:spcPct val="100000"/>
              </a:lnSpc>
              <a:tabLst>
                <a:tab pos="0" algn="l"/>
              </a:tabLst>
            </a:pPr>
            <a:endParaRPr lang="en-NZ" sz="1100" b="0" strike="noStrike" spc="-1">
              <a:latin typeface="Arial"/>
            </a:endParaRPr>
          </a:p>
        </p:txBody>
      </p:sp>
      <p:sp>
        <p:nvSpPr>
          <p:cNvPr id="792" name="PlaceHolder 2"/>
          <p:cNvSpPr>
            <a:spLocks noGrp="1" noRot="1" noChangeAspect="1"/>
          </p:cNvSpPr>
          <p:nvPr>
            <p:ph type="sldImg"/>
          </p:nvPr>
        </p:nvSpPr>
        <p:spPr>
          <a:xfrm>
            <a:off x="1143360" y="685800"/>
            <a:ext cx="4571640" cy="3428280"/>
          </a:xfrm>
          <a:prstGeom prst="rect">
            <a:avLst/>
          </a:pr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3" name="PlaceHolder 1"/>
          <p:cNvSpPr>
            <a:spLocks noGrp="1"/>
          </p:cNvSpPr>
          <p:nvPr>
            <p:ph type="body"/>
          </p:nvPr>
        </p:nvSpPr>
        <p:spPr>
          <a:xfrm>
            <a:off x="685800" y="4343400"/>
            <a:ext cx="5485680" cy="4114080"/>
          </a:xfrm>
          <a:prstGeom prst="rect">
            <a:avLst/>
          </a:prstGeom>
        </p:spPr>
        <p:txBody>
          <a:bodyPr lIns="0" tIns="91440" rIns="0" bIns="91440">
            <a:noAutofit/>
          </a:bodyPr>
          <a:lstStyle/>
          <a:p>
            <a:pPr marL="457200" indent="-297720">
              <a:lnSpc>
                <a:spcPct val="100000"/>
              </a:lnSpc>
              <a:buClr>
                <a:srgbClr val="000000"/>
              </a:buClr>
              <a:buFont typeface="Wingdings" charset="2"/>
              <a:buChar char=""/>
            </a:pPr>
            <a:r>
              <a:rPr lang="en-NZ" sz="1100" b="0" strike="noStrike" spc="-1">
                <a:solidFill>
                  <a:srgbClr val="000000"/>
                </a:solidFill>
                <a:latin typeface="Arial"/>
                <a:ea typeface="Arial"/>
              </a:rPr>
              <a:t>Goal: Define the three layers of modern air surveillance.</a:t>
            </a:r>
            <a:endParaRPr lang="en-NZ" sz="1100" b="0" strike="noStrike" spc="-1">
              <a:latin typeface="Arial"/>
            </a:endParaRPr>
          </a:p>
          <a:p>
            <a:pPr marL="457200" indent="-297720">
              <a:lnSpc>
                <a:spcPct val="100000"/>
              </a:lnSpc>
              <a:buClr>
                <a:srgbClr val="000000"/>
              </a:buClr>
              <a:buFont typeface="Wingdings" charset="2"/>
              <a:buChar char=""/>
            </a:pPr>
            <a:r>
              <a:rPr lang="en-NZ" sz="1100" b="0" strike="noStrike" spc="-1">
                <a:solidFill>
                  <a:srgbClr val="000000"/>
                </a:solidFill>
                <a:latin typeface="Arial"/>
                <a:ea typeface="Arial"/>
              </a:rPr>
              <a:t>Today, Air Traffic Management relies on three concurrent systems:</a:t>
            </a:r>
            <a:endParaRPr lang="en-NZ" sz="1100" b="0" strike="noStrike" spc="-1">
              <a:latin typeface="Arial"/>
            </a:endParaRPr>
          </a:p>
          <a:p>
            <a:pPr marL="457200" indent="-297720">
              <a:lnSpc>
                <a:spcPct val="100000"/>
              </a:lnSpc>
              <a:buClr>
                <a:srgbClr val="000000"/>
              </a:buClr>
              <a:buFont typeface="Wingdings" charset="2"/>
              <a:buChar char=""/>
            </a:pPr>
            <a:r>
              <a:rPr lang="en-NZ" sz="1100" b="1" strike="noStrike" spc="-1">
                <a:solidFill>
                  <a:srgbClr val="000000"/>
                </a:solidFill>
                <a:latin typeface="Arial"/>
                <a:ea typeface="Arial"/>
              </a:rPr>
              <a:t>Primary Surveillance Radar (PSR):</a:t>
            </a:r>
            <a:r>
              <a:rPr lang="en-NZ" sz="1100" b="0" strike="noStrike" spc="-1">
                <a:solidFill>
                  <a:srgbClr val="000000"/>
                </a:solidFill>
                <a:latin typeface="Arial"/>
                <a:ea typeface="Arial"/>
              </a:rPr>
              <a:t> The original "skin paint." It's the ultimate non-cooperative </a:t>
            </a:r>
            <a:r>
              <a:rPr lang="en-NZ" sz="1100" b="1" strike="noStrike" spc="-1">
                <a:solidFill>
                  <a:srgbClr val="000000"/>
                </a:solidFill>
                <a:latin typeface="Arial"/>
                <a:ea typeface="Arial"/>
              </a:rPr>
              <a:t>safety net</a:t>
            </a:r>
            <a:r>
              <a:rPr lang="en-NZ" sz="1100" b="0" strike="noStrike" spc="-1">
                <a:solidFill>
                  <a:srgbClr val="000000"/>
                </a:solidFill>
                <a:latin typeface="Arial"/>
                <a:ea typeface="Arial"/>
              </a:rPr>
              <a:t>—if all else fails, PSR will still see the physical object.</a:t>
            </a:r>
            <a:endParaRPr lang="en-NZ" sz="1100" b="0" strike="noStrike" spc="-1">
              <a:latin typeface="Arial"/>
            </a:endParaRPr>
          </a:p>
          <a:p>
            <a:pPr marL="457200" indent="-297720">
              <a:lnSpc>
                <a:spcPct val="100000"/>
              </a:lnSpc>
              <a:buClr>
                <a:srgbClr val="000000"/>
              </a:buClr>
              <a:buFont typeface="Wingdings" charset="2"/>
              <a:buChar char=""/>
            </a:pPr>
            <a:r>
              <a:rPr lang="en-NZ" sz="1100" b="1" strike="noStrike" spc="-1">
                <a:solidFill>
                  <a:srgbClr val="000000"/>
                </a:solidFill>
                <a:latin typeface="Arial"/>
                <a:ea typeface="Arial"/>
              </a:rPr>
              <a:t>Secondary Surveillance Radar (SSR):</a:t>
            </a:r>
            <a:r>
              <a:rPr lang="en-NZ" sz="1100" b="0" strike="noStrike" spc="-1">
                <a:solidFill>
                  <a:srgbClr val="000000"/>
                </a:solidFill>
                <a:latin typeface="Arial"/>
                <a:ea typeface="Arial"/>
              </a:rPr>
              <a:t> The evolution of IFF. It is cooperative; the interrogator (ground radar) sends a 1030MHz signal, and the transponder replies at 1090MHz with a coded response.</a:t>
            </a:r>
            <a:endParaRPr lang="en-NZ" sz="1100" b="0" strike="noStrike" spc="-1">
              <a:latin typeface="Arial"/>
            </a:endParaRPr>
          </a:p>
          <a:p>
            <a:pPr marL="457200" indent="-297720">
              <a:lnSpc>
                <a:spcPct val="100000"/>
              </a:lnSpc>
              <a:buClr>
                <a:srgbClr val="000000"/>
              </a:buClr>
              <a:buFont typeface="Wingdings" charset="2"/>
              <a:buChar char=""/>
            </a:pPr>
            <a:r>
              <a:rPr lang="en-NZ" sz="1100" b="1" strike="noStrike" spc="-1">
                <a:solidFill>
                  <a:srgbClr val="000000"/>
                </a:solidFill>
                <a:latin typeface="Arial"/>
                <a:ea typeface="Arial"/>
              </a:rPr>
              <a:t>ADS-B (Automatic Dependent Surveillance–Broadcast):</a:t>
            </a:r>
            <a:r>
              <a:rPr lang="en-NZ" sz="1100" b="0" strike="noStrike" spc="-1">
                <a:solidFill>
                  <a:srgbClr val="000000"/>
                </a:solidFill>
                <a:latin typeface="Arial"/>
                <a:ea typeface="Arial"/>
              </a:rPr>
              <a:t> The newest layer. The aircraft calculates its own position via GPS and </a:t>
            </a:r>
            <a:r>
              <a:rPr lang="en-NZ" sz="1100" b="1" strike="noStrike" spc="-1">
                <a:solidFill>
                  <a:srgbClr val="000000"/>
                </a:solidFill>
                <a:latin typeface="Arial"/>
                <a:ea typeface="Arial"/>
              </a:rPr>
              <a:t>automatically broadcasts</a:t>
            </a:r>
            <a:r>
              <a:rPr lang="en-NZ" sz="1100" b="0" strike="noStrike" spc="-1">
                <a:solidFill>
                  <a:srgbClr val="000000"/>
                </a:solidFill>
                <a:latin typeface="Arial"/>
                <a:ea typeface="Arial"/>
              </a:rPr>
              <a:t> it multiple times per second, removing the need for radar interrogation.</a:t>
            </a:r>
            <a:endParaRPr lang="en-NZ" sz="1100" b="0" strike="noStrike" spc="-1">
              <a:latin typeface="Arial"/>
            </a:endParaRPr>
          </a:p>
          <a:p>
            <a:pPr>
              <a:lnSpc>
                <a:spcPct val="100000"/>
              </a:lnSpc>
              <a:tabLst>
                <a:tab pos="0" algn="l"/>
              </a:tabLst>
            </a:pPr>
            <a:endParaRPr lang="en-NZ" sz="1100" b="0" strike="noStrike" spc="-1">
              <a:latin typeface="Arial"/>
            </a:endParaRPr>
          </a:p>
        </p:txBody>
      </p:sp>
      <p:sp>
        <p:nvSpPr>
          <p:cNvPr id="794" name="PlaceHolder 2"/>
          <p:cNvSpPr>
            <a:spLocks noGrp="1" noRot="1" noChangeAspect="1"/>
          </p:cNvSpPr>
          <p:nvPr>
            <p:ph type="sldImg"/>
          </p:nvPr>
        </p:nvSpPr>
        <p:spPr>
          <a:xfrm>
            <a:off x="381000" y="685800"/>
            <a:ext cx="6094413" cy="3429000"/>
          </a:xfrm>
          <a:prstGeom prst="rect">
            <a:avLst/>
          </a:pr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5" name="PlaceHolder 1"/>
          <p:cNvSpPr>
            <a:spLocks noGrp="1"/>
          </p:cNvSpPr>
          <p:nvPr>
            <p:ph type="body"/>
          </p:nvPr>
        </p:nvSpPr>
        <p:spPr>
          <a:xfrm>
            <a:off x="685800" y="4343400"/>
            <a:ext cx="5485680" cy="4114080"/>
          </a:xfrm>
          <a:prstGeom prst="rect">
            <a:avLst/>
          </a:prstGeom>
        </p:spPr>
        <p:txBody>
          <a:bodyPr lIns="0" tIns="91440" rIns="0" bIns="91440">
            <a:noAutofit/>
          </a:bodyPr>
          <a:lstStyle/>
          <a:p>
            <a:pPr marL="457200" indent="-297720">
              <a:lnSpc>
                <a:spcPct val="100000"/>
              </a:lnSpc>
              <a:buClr>
                <a:srgbClr val="000000"/>
              </a:buClr>
              <a:buFont typeface="Wingdings" charset="2"/>
              <a:buChar char=""/>
            </a:pPr>
            <a:r>
              <a:rPr lang="en-NZ" sz="1100" b="0" strike="noStrike" spc="-1">
                <a:solidFill>
                  <a:srgbClr val="000000"/>
                </a:solidFill>
                <a:latin typeface="Arial"/>
                <a:ea typeface="Arial"/>
              </a:rPr>
              <a:t>The original secret IFF transponder used by Allied forces in WWII was codenamed the </a:t>
            </a:r>
            <a:r>
              <a:rPr lang="en-NZ" sz="1100" b="1" strike="noStrike" spc="-1">
                <a:solidFill>
                  <a:srgbClr val="000000"/>
                </a:solidFill>
                <a:latin typeface="Arial"/>
                <a:ea typeface="Arial"/>
              </a:rPr>
              <a:t>"Parrot."</a:t>
            </a:r>
            <a:endParaRPr lang="en-NZ" sz="1100" b="0" strike="noStrike" spc="-1">
              <a:latin typeface="Arial"/>
            </a:endParaRPr>
          </a:p>
          <a:p>
            <a:pPr marL="457200" indent="-297720">
              <a:lnSpc>
                <a:spcPct val="100000"/>
              </a:lnSpc>
              <a:buClr>
                <a:srgbClr val="000000"/>
              </a:buClr>
              <a:buFont typeface="Wingdings" charset="2"/>
              <a:buChar char=""/>
            </a:pPr>
            <a:r>
              <a:rPr lang="en-NZ" sz="1100" b="0" strike="noStrike" spc="-1">
                <a:solidFill>
                  <a:srgbClr val="000000"/>
                </a:solidFill>
                <a:latin typeface="Arial"/>
                <a:ea typeface="Arial"/>
              </a:rPr>
              <a:t>This led to the familiar commands still used by Air Traffic Control today:</a:t>
            </a:r>
            <a:endParaRPr lang="en-NZ" sz="1100" b="0" strike="noStrike" spc="-1">
              <a:latin typeface="Arial"/>
            </a:endParaRPr>
          </a:p>
          <a:p>
            <a:pPr marL="457200" indent="-297720">
              <a:lnSpc>
                <a:spcPct val="100000"/>
              </a:lnSpc>
              <a:buClr>
                <a:srgbClr val="000000"/>
              </a:buClr>
              <a:buFont typeface="Wingdings" charset="2"/>
              <a:buChar char=""/>
            </a:pPr>
            <a:r>
              <a:rPr lang="en-NZ" sz="1100" b="1" strike="noStrike" spc="-1">
                <a:solidFill>
                  <a:srgbClr val="000000"/>
                </a:solidFill>
                <a:latin typeface="Arial"/>
                <a:ea typeface="Arial"/>
              </a:rPr>
              <a:t>"Squawk Your Parrot"</a:t>
            </a:r>
            <a:r>
              <a:rPr lang="en-NZ" sz="1100" b="0" strike="noStrike" spc="-1">
                <a:solidFill>
                  <a:srgbClr val="000000"/>
                </a:solidFill>
                <a:latin typeface="Arial"/>
                <a:ea typeface="Arial"/>
              </a:rPr>
              <a:t> became simply "Squawk"—meaning, turn on your transponder.</a:t>
            </a:r>
            <a:endParaRPr lang="en-NZ" sz="1100" b="0" strike="noStrike" spc="-1">
              <a:latin typeface="Arial"/>
            </a:endParaRPr>
          </a:p>
          <a:p>
            <a:pPr marL="457200" indent="-297720">
              <a:lnSpc>
                <a:spcPct val="100000"/>
              </a:lnSpc>
              <a:buClr>
                <a:srgbClr val="000000"/>
              </a:buClr>
              <a:buFont typeface="Wingdings" charset="2"/>
              <a:buChar char=""/>
            </a:pPr>
            <a:r>
              <a:rPr lang="en-NZ" sz="1100" b="1" strike="noStrike" spc="-1">
                <a:solidFill>
                  <a:srgbClr val="000000"/>
                </a:solidFill>
                <a:latin typeface="Arial"/>
                <a:ea typeface="Arial"/>
              </a:rPr>
              <a:t>"Strangle Your Parrot"</a:t>
            </a:r>
            <a:r>
              <a:rPr lang="en-NZ" sz="1100" b="0" strike="noStrike" spc="-1">
                <a:solidFill>
                  <a:srgbClr val="000000"/>
                </a:solidFill>
                <a:latin typeface="Arial"/>
                <a:ea typeface="Arial"/>
              </a:rPr>
              <a:t> meant turn it off (Emission Control or EMCON).</a:t>
            </a:r>
            <a:endParaRPr lang="en-NZ" sz="1100" b="0" strike="noStrike" spc="-1">
              <a:latin typeface="Arial"/>
            </a:endParaRPr>
          </a:p>
          <a:p>
            <a:pPr marL="457200" indent="-297720">
              <a:lnSpc>
                <a:spcPct val="100000"/>
              </a:lnSpc>
              <a:buClr>
                <a:srgbClr val="000000"/>
              </a:buClr>
              <a:buFont typeface="Wingdings" charset="2"/>
              <a:buChar char=""/>
            </a:pPr>
            <a:r>
              <a:rPr lang="en-NZ" sz="1100" b="0" strike="noStrike" spc="-1">
                <a:solidFill>
                  <a:srgbClr val="000000"/>
                </a:solidFill>
                <a:latin typeface="Arial"/>
                <a:ea typeface="Arial"/>
              </a:rPr>
              <a:t>Even when a pilot is instructed to "Squawk 7700" (the emergency code), they are using terminology directly descended from this WWII code name.</a:t>
            </a:r>
            <a:endParaRPr lang="en-NZ" sz="1100" b="0" strike="noStrike" spc="-1">
              <a:latin typeface="Arial"/>
            </a:endParaRPr>
          </a:p>
          <a:p>
            <a:pPr>
              <a:lnSpc>
                <a:spcPct val="100000"/>
              </a:lnSpc>
              <a:tabLst>
                <a:tab pos="0" algn="l"/>
              </a:tabLst>
            </a:pPr>
            <a:endParaRPr lang="en-NZ" sz="1100" b="0" strike="noStrike" spc="-1">
              <a:latin typeface="Arial"/>
            </a:endParaRPr>
          </a:p>
        </p:txBody>
      </p:sp>
      <p:sp>
        <p:nvSpPr>
          <p:cNvPr id="796" name="PlaceHolder 2"/>
          <p:cNvSpPr>
            <a:spLocks noGrp="1" noRot="1" noChangeAspect="1"/>
          </p:cNvSpPr>
          <p:nvPr>
            <p:ph type="sldImg"/>
          </p:nvPr>
        </p:nvSpPr>
        <p:spPr>
          <a:xfrm>
            <a:off x="1143360" y="685800"/>
            <a:ext cx="4571640" cy="3428280"/>
          </a:xfrm>
          <a:prstGeom prst="rect">
            <a:avLst/>
          </a:pr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7" name="PlaceHolder 1"/>
          <p:cNvSpPr>
            <a:spLocks noGrp="1"/>
          </p:cNvSpPr>
          <p:nvPr>
            <p:ph type="body"/>
          </p:nvPr>
        </p:nvSpPr>
        <p:spPr>
          <a:xfrm>
            <a:off x="685800" y="4343400"/>
            <a:ext cx="5485680" cy="4114080"/>
          </a:xfrm>
          <a:prstGeom prst="rect">
            <a:avLst/>
          </a:prstGeom>
        </p:spPr>
        <p:txBody>
          <a:bodyPr lIns="0" tIns="91440" rIns="0" bIns="91440">
            <a:noAutofit/>
          </a:bodyPr>
          <a:lstStyle/>
          <a:p>
            <a:pPr marL="457200" indent="-297720">
              <a:lnSpc>
                <a:spcPct val="100000"/>
              </a:lnSpc>
              <a:buClr>
                <a:srgbClr val="000000"/>
              </a:buClr>
              <a:buFont typeface="Wingdings" charset="2"/>
              <a:buChar char=""/>
            </a:pPr>
            <a:r>
              <a:rPr lang="en-NZ" sz="1100" b="0" strike="noStrike" spc="-1">
                <a:solidFill>
                  <a:srgbClr val="000000"/>
                </a:solidFill>
                <a:latin typeface="Arial"/>
                <a:ea typeface="Arial"/>
              </a:rPr>
              <a:t>Goal: Define the problem that necessitated cooperative surveillance systems.</a:t>
            </a:r>
            <a:endParaRPr lang="en-NZ" sz="1100" b="0" strike="noStrike" spc="-1">
              <a:latin typeface="Arial"/>
            </a:endParaRPr>
          </a:p>
          <a:p>
            <a:pPr marL="457200" indent="-297720">
              <a:lnSpc>
                <a:spcPct val="100000"/>
              </a:lnSpc>
              <a:buClr>
                <a:srgbClr val="000000"/>
              </a:buClr>
              <a:buFont typeface="Wingdings" charset="2"/>
              <a:buChar char=""/>
            </a:pPr>
            <a:r>
              <a:rPr lang="en-NZ" sz="1100" b="0" strike="noStrike" spc="-1">
                <a:solidFill>
                  <a:srgbClr val="000000"/>
                </a:solidFill>
                <a:latin typeface="Arial"/>
                <a:ea typeface="Arial"/>
              </a:rPr>
              <a:t>Notes:</a:t>
            </a:r>
            <a:endParaRPr lang="en-NZ" sz="1100" b="0" strike="noStrike" spc="-1">
              <a:latin typeface="Arial"/>
            </a:endParaRPr>
          </a:p>
          <a:p>
            <a:pPr marL="457200" indent="-297720">
              <a:lnSpc>
                <a:spcPct val="100000"/>
              </a:lnSpc>
              <a:buClr>
                <a:srgbClr val="000000"/>
              </a:buClr>
              <a:buFont typeface="Wingdings" charset="2"/>
              <a:buChar char=""/>
            </a:pPr>
            <a:r>
              <a:rPr lang="en-NZ" sz="1100" b="1" strike="noStrike" spc="-1">
                <a:solidFill>
                  <a:srgbClr val="000000"/>
                </a:solidFill>
                <a:latin typeface="Arial"/>
                <a:ea typeface="Arial"/>
              </a:rPr>
              <a:t>The Crisis:</a:t>
            </a:r>
            <a:r>
              <a:rPr lang="en-NZ" sz="1100" b="0" strike="noStrike" spc="-1">
                <a:solidFill>
                  <a:srgbClr val="000000"/>
                </a:solidFill>
                <a:latin typeface="Arial"/>
                <a:ea typeface="Arial"/>
              </a:rPr>
              <a:t> Primary Radar (PSR) is non-cooperative—it detects anything that reflects RF energy. In combat, a "blip" meant a target, but it offered no identification, leading to "friendly fire" incidents.</a:t>
            </a:r>
            <a:endParaRPr lang="en-NZ" sz="1100" b="0" strike="noStrike" spc="-1">
              <a:latin typeface="Arial"/>
            </a:endParaRPr>
          </a:p>
          <a:p>
            <a:pPr marL="457200" indent="-297720">
              <a:lnSpc>
                <a:spcPct val="100000"/>
              </a:lnSpc>
              <a:buClr>
                <a:srgbClr val="000000"/>
              </a:buClr>
              <a:buFont typeface="Wingdings" charset="2"/>
              <a:buChar char=""/>
            </a:pPr>
            <a:r>
              <a:rPr lang="en-NZ" sz="1100" b="1" strike="noStrike" spc="-1">
                <a:solidFill>
                  <a:srgbClr val="000000"/>
                </a:solidFill>
                <a:latin typeface="Arial"/>
                <a:ea typeface="Arial"/>
              </a:rPr>
              <a:t>The Solution: IFF:</a:t>
            </a:r>
            <a:r>
              <a:rPr lang="en-NZ" sz="1100" b="0" strike="noStrike" spc="-1">
                <a:solidFill>
                  <a:srgbClr val="000000"/>
                </a:solidFill>
                <a:latin typeface="Arial"/>
                <a:ea typeface="Arial"/>
              </a:rPr>
              <a:t> This led to the development of IFF (Identification Friend or Foe)</a:t>
            </a:r>
            <a:endParaRPr lang="en-NZ" sz="1100" b="0" strike="noStrike" spc="-1">
              <a:latin typeface="Arial"/>
            </a:endParaRPr>
          </a:p>
          <a:p>
            <a:pPr marL="457200" indent="-297720">
              <a:lnSpc>
                <a:spcPct val="100000"/>
              </a:lnSpc>
              <a:buClr>
                <a:srgbClr val="000000"/>
              </a:buClr>
              <a:buFont typeface="Wingdings" charset="2"/>
              <a:buChar char=""/>
            </a:pPr>
            <a:r>
              <a:rPr lang="en-NZ" sz="1100" b="1" strike="noStrike" spc="-1">
                <a:solidFill>
                  <a:srgbClr val="000000"/>
                </a:solidFill>
                <a:latin typeface="Arial"/>
                <a:ea typeface="Arial"/>
              </a:rPr>
              <a:t>The Transponder:</a:t>
            </a:r>
            <a:r>
              <a:rPr lang="en-NZ" sz="1100" b="0" strike="noStrike" spc="-1">
                <a:solidFill>
                  <a:srgbClr val="000000"/>
                </a:solidFill>
                <a:latin typeface="Arial"/>
                <a:ea typeface="Arial"/>
              </a:rPr>
              <a:t> This portmanteau device is the core of modern cooperative systems. It receives the radar interrogation pulse and transmits a unique coded response.</a:t>
            </a:r>
            <a:endParaRPr lang="en-NZ" sz="1100" b="0" strike="noStrike" spc="-1">
              <a:latin typeface="Arial"/>
            </a:endParaRPr>
          </a:p>
        </p:txBody>
      </p:sp>
      <p:sp>
        <p:nvSpPr>
          <p:cNvPr id="798" name="PlaceHolder 2"/>
          <p:cNvSpPr>
            <a:spLocks noGrp="1" noRot="1" noChangeAspect="1"/>
          </p:cNvSpPr>
          <p:nvPr>
            <p:ph type="sldImg"/>
          </p:nvPr>
        </p:nvSpPr>
        <p:spPr>
          <a:xfrm>
            <a:off x="380880" y="685800"/>
            <a:ext cx="6095160" cy="3428280"/>
          </a:xfrm>
          <a:prstGeom prst="rect">
            <a:avLst/>
          </a:pr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9" name="PlaceHolder 1"/>
          <p:cNvSpPr>
            <a:spLocks noGrp="1"/>
          </p:cNvSpPr>
          <p:nvPr>
            <p:ph type="body"/>
          </p:nvPr>
        </p:nvSpPr>
        <p:spPr>
          <a:xfrm>
            <a:off x="685800" y="4343400"/>
            <a:ext cx="5485680" cy="4114080"/>
          </a:xfrm>
          <a:prstGeom prst="rect">
            <a:avLst/>
          </a:prstGeom>
        </p:spPr>
        <p:txBody>
          <a:bodyPr lIns="0" tIns="91440" rIns="0" bIns="91440">
            <a:noAutofit/>
          </a:bodyPr>
          <a:lstStyle/>
          <a:p>
            <a:pPr marL="457200" indent="-297720">
              <a:lnSpc>
                <a:spcPct val="100000"/>
              </a:lnSpc>
              <a:buClr>
                <a:srgbClr val="000000"/>
              </a:buClr>
              <a:buFont typeface="Wingdings" charset="2"/>
              <a:buChar char=""/>
            </a:pPr>
            <a:r>
              <a:rPr lang="en-NZ" sz="1100" b="0" strike="noStrike" spc="-1">
                <a:solidFill>
                  <a:srgbClr val="000000"/>
                </a:solidFill>
                <a:latin typeface="Arial"/>
                <a:ea typeface="Arial"/>
              </a:rPr>
              <a:t> Highlight why ADS-B was necessary despite the existence of PSR and SSR.</a:t>
            </a:r>
            <a:endParaRPr lang="en-NZ" sz="1100" b="0" strike="noStrike" spc="-1">
              <a:latin typeface="Arial"/>
            </a:endParaRPr>
          </a:p>
          <a:p>
            <a:pPr marL="457200" indent="-297720">
              <a:lnSpc>
                <a:spcPct val="100000"/>
              </a:lnSpc>
              <a:buClr>
                <a:srgbClr val="000000"/>
              </a:buClr>
              <a:buFont typeface="Wingdings" charset="2"/>
              <a:buChar char=""/>
            </a:pPr>
            <a:r>
              <a:rPr lang="en-NZ" sz="1100" b="0" strike="noStrike" spc="-1">
                <a:solidFill>
                  <a:srgbClr val="000000"/>
                </a:solidFill>
                <a:latin typeface="Arial"/>
                <a:ea typeface="Arial"/>
              </a:rPr>
              <a:t>Both traditional PSR and SSR are fundamentally limited by </a:t>
            </a:r>
            <a:r>
              <a:rPr lang="en-NZ" sz="1100" b="1" strike="noStrike" spc="-1">
                <a:solidFill>
                  <a:srgbClr val="000000"/>
                </a:solidFill>
                <a:latin typeface="Arial"/>
                <a:ea typeface="Arial"/>
              </a:rPr>
              <a:t>Line-of-Sight (LOS)</a:t>
            </a:r>
            <a:r>
              <a:rPr lang="en-NZ" sz="1100" b="0" strike="noStrike" spc="-1">
                <a:solidFill>
                  <a:srgbClr val="000000"/>
                </a:solidFill>
                <a:latin typeface="Arial"/>
                <a:ea typeface="Arial"/>
              </a:rPr>
              <a:t> propagation.</a:t>
            </a:r>
            <a:endParaRPr lang="en-NZ" sz="1100" b="0" strike="noStrike" spc="-1">
              <a:latin typeface="Arial"/>
            </a:endParaRPr>
          </a:p>
          <a:p>
            <a:pPr marL="457200" indent="-297720">
              <a:lnSpc>
                <a:spcPct val="100000"/>
              </a:lnSpc>
              <a:buClr>
                <a:srgbClr val="000000"/>
              </a:buClr>
              <a:buFont typeface="Wingdings" charset="2"/>
              <a:buChar char=""/>
            </a:pPr>
            <a:r>
              <a:rPr lang="en-NZ" sz="1100" b="1" strike="noStrike" spc="-1">
                <a:solidFill>
                  <a:srgbClr val="000000"/>
                </a:solidFill>
                <a:latin typeface="Arial"/>
                <a:ea typeface="Arial"/>
              </a:rPr>
              <a:t>Blind Spots:</a:t>
            </a:r>
            <a:r>
              <a:rPr lang="en-NZ" sz="1100" b="0" strike="noStrike" spc="-1">
                <a:solidFill>
                  <a:srgbClr val="000000"/>
                </a:solidFill>
                <a:latin typeface="Arial"/>
                <a:ea typeface="Arial"/>
              </a:rPr>
              <a:t> They fail over the vast, open ocean, remote mountainous areas, and low altitudes.</a:t>
            </a:r>
            <a:endParaRPr lang="en-NZ" sz="1100" b="0" strike="noStrike" spc="-1">
              <a:latin typeface="Arial"/>
            </a:endParaRPr>
          </a:p>
          <a:p>
            <a:pPr marL="457200" indent="-297720">
              <a:lnSpc>
                <a:spcPct val="100000"/>
              </a:lnSpc>
              <a:buClr>
                <a:srgbClr val="000000"/>
              </a:buClr>
              <a:buFont typeface="Wingdings" charset="2"/>
              <a:buChar char=""/>
            </a:pPr>
            <a:r>
              <a:rPr lang="en-NZ" sz="1100" b="1" strike="noStrike" spc="-1">
                <a:solidFill>
                  <a:srgbClr val="000000"/>
                </a:solidFill>
                <a:latin typeface="Arial"/>
                <a:ea typeface="Arial"/>
              </a:rPr>
              <a:t>Update Rate:</a:t>
            </a:r>
            <a:r>
              <a:rPr lang="en-NZ" sz="1100" b="0" strike="noStrike" spc="-1">
                <a:solidFill>
                  <a:srgbClr val="000000"/>
                </a:solidFill>
                <a:latin typeface="Arial"/>
                <a:ea typeface="Arial"/>
              </a:rPr>
              <a:t> Mechanical rotation limits the update rate to 5-12 seconds, which is too slow for modern high-density traffic.</a:t>
            </a:r>
            <a:endParaRPr lang="en-NZ" sz="1100" b="0" strike="noStrike" spc="-1">
              <a:latin typeface="Arial"/>
            </a:endParaRPr>
          </a:p>
          <a:p>
            <a:pPr marL="457200" indent="-297720">
              <a:lnSpc>
                <a:spcPct val="100000"/>
              </a:lnSpc>
              <a:buClr>
                <a:srgbClr val="000000"/>
              </a:buClr>
              <a:buFont typeface="Wingdings" charset="2"/>
              <a:buChar char=""/>
            </a:pPr>
            <a:r>
              <a:rPr lang="en-NZ" sz="1100" b="1" strike="noStrike" spc="-1">
                <a:solidFill>
                  <a:srgbClr val="000000"/>
                </a:solidFill>
                <a:latin typeface="Arial"/>
                <a:ea typeface="Arial"/>
              </a:rPr>
              <a:t>ADS-B Solves This:</a:t>
            </a:r>
            <a:r>
              <a:rPr lang="en-NZ" sz="1100" b="0" strike="noStrike" spc="-1">
                <a:solidFill>
                  <a:srgbClr val="000000"/>
                </a:solidFill>
                <a:latin typeface="Arial"/>
                <a:ea typeface="Arial"/>
              </a:rPr>
              <a:t> By broadcasting position via GPS, ADS-B provides a massive leap in update rate (0.5 Hz or 2x/sec), accuracy, and global coverage at a fraction of the cost of installing new ground-based radar.</a:t>
            </a:r>
            <a:endParaRPr lang="en-NZ" sz="1100" b="0" strike="noStrike" spc="-1">
              <a:latin typeface="Arial"/>
            </a:endParaRPr>
          </a:p>
          <a:p>
            <a:pPr>
              <a:lnSpc>
                <a:spcPct val="100000"/>
              </a:lnSpc>
              <a:tabLst>
                <a:tab pos="0" algn="l"/>
              </a:tabLst>
            </a:pPr>
            <a:endParaRPr lang="en-NZ" sz="1100" b="0" strike="noStrike" spc="-1">
              <a:latin typeface="Arial"/>
            </a:endParaRPr>
          </a:p>
        </p:txBody>
      </p:sp>
      <p:sp>
        <p:nvSpPr>
          <p:cNvPr id="800" name="PlaceHolder 2"/>
          <p:cNvSpPr>
            <a:spLocks noGrp="1" noRot="1" noChangeAspect="1"/>
          </p:cNvSpPr>
          <p:nvPr>
            <p:ph type="sldImg"/>
          </p:nvPr>
        </p:nvSpPr>
        <p:spPr>
          <a:xfrm>
            <a:off x="380880" y="685800"/>
            <a:ext cx="6095160" cy="3428280"/>
          </a:xfrm>
          <a:prstGeom prst="rect">
            <a:avLst/>
          </a:pr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1" name="PlaceHolder 1"/>
          <p:cNvSpPr>
            <a:spLocks noGrp="1"/>
          </p:cNvSpPr>
          <p:nvPr>
            <p:ph type="body"/>
          </p:nvPr>
        </p:nvSpPr>
        <p:spPr>
          <a:xfrm>
            <a:off x="685800" y="4343400"/>
            <a:ext cx="5485680" cy="4114080"/>
          </a:xfrm>
          <a:prstGeom prst="rect">
            <a:avLst/>
          </a:prstGeom>
        </p:spPr>
        <p:txBody>
          <a:bodyPr lIns="0" tIns="91440" rIns="0" bIns="91440">
            <a:noAutofit/>
          </a:bodyPr>
          <a:lstStyle/>
          <a:p>
            <a:pPr marL="457200" indent="-297720">
              <a:lnSpc>
                <a:spcPct val="100000"/>
              </a:lnSpc>
              <a:buClr>
                <a:srgbClr val="000000"/>
              </a:buClr>
              <a:buFont typeface="Wingdings" charset="2"/>
              <a:buChar char=""/>
            </a:pPr>
            <a:r>
              <a:rPr lang="en-NZ" sz="1100" b="0" strike="noStrike" spc="-1">
                <a:solidFill>
                  <a:srgbClr val="000000"/>
                </a:solidFill>
                <a:latin typeface="Arial"/>
                <a:ea typeface="Arial"/>
              </a:rPr>
              <a:t>Goal: Transition to the technical details of the ADS-B system.</a:t>
            </a:r>
            <a:endParaRPr lang="en-NZ" sz="1100" b="0" strike="noStrike" spc="-1">
              <a:latin typeface="Arial"/>
            </a:endParaRPr>
          </a:p>
          <a:p>
            <a:pPr marL="457200" indent="-297720">
              <a:lnSpc>
                <a:spcPct val="100000"/>
              </a:lnSpc>
              <a:buClr>
                <a:srgbClr val="000000"/>
              </a:buClr>
              <a:buFont typeface="Wingdings" charset="2"/>
              <a:buChar char=""/>
            </a:pPr>
            <a:r>
              <a:rPr lang="en-NZ" sz="1100" b="0" strike="noStrike" spc="-1">
                <a:solidFill>
                  <a:srgbClr val="000000"/>
                </a:solidFill>
                <a:latin typeface="Arial"/>
                <a:ea typeface="Arial"/>
              </a:rPr>
              <a:t>Notes: We now move into how ADS-B actually works—its frequencies, its infrastructure, and the core concept of its operation.</a:t>
            </a:r>
            <a:endParaRPr lang="en-NZ" sz="1100" b="0" strike="noStrike" spc="-1">
              <a:latin typeface="Arial"/>
            </a:endParaRPr>
          </a:p>
          <a:p>
            <a:pPr>
              <a:lnSpc>
                <a:spcPct val="100000"/>
              </a:lnSpc>
            </a:pPr>
            <a:br/>
            <a:endParaRPr lang="en-NZ" sz="1100" b="0" strike="noStrike" spc="-1">
              <a:latin typeface="Arial"/>
            </a:endParaRPr>
          </a:p>
        </p:txBody>
      </p:sp>
      <p:sp>
        <p:nvSpPr>
          <p:cNvPr id="802" name="PlaceHolder 2"/>
          <p:cNvSpPr>
            <a:spLocks noGrp="1" noRot="1" noChangeAspect="1"/>
          </p:cNvSpPr>
          <p:nvPr>
            <p:ph type="sldImg"/>
          </p:nvPr>
        </p:nvSpPr>
        <p:spPr>
          <a:xfrm>
            <a:off x="1143360" y="685800"/>
            <a:ext cx="4571640" cy="3428280"/>
          </a:xfrm>
          <a:prstGeom prst="rect">
            <a:avLst/>
          </a:pr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3" name="PlaceHolder 1"/>
          <p:cNvSpPr>
            <a:spLocks noGrp="1"/>
          </p:cNvSpPr>
          <p:nvPr>
            <p:ph type="body"/>
          </p:nvPr>
        </p:nvSpPr>
        <p:spPr>
          <a:xfrm>
            <a:off x="685800" y="4343400"/>
            <a:ext cx="5485680" cy="4114080"/>
          </a:xfrm>
          <a:prstGeom prst="rect">
            <a:avLst/>
          </a:prstGeom>
        </p:spPr>
        <p:txBody>
          <a:bodyPr lIns="0" tIns="91440" rIns="0" bIns="91440">
            <a:noAutofit/>
          </a:bodyPr>
          <a:lstStyle/>
          <a:p>
            <a:pPr marL="457200" indent="-297720">
              <a:lnSpc>
                <a:spcPct val="100000"/>
              </a:lnSpc>
              <a:buClr>
                <a:srgbClr val="000000"/>
              </a:buClr>
              <a:buFont typeface="Wingdings" charset="2"/>
              <a:buChar char=""/>
            </a:pPr>
            <a:r>
              <a:rPr lang="en-NZ" sz="1100" b="0" strike="noStrike" spc="-1">
                <a:solidFill>
                  <a:srgbClr val="000000"/>
                </a:solidFill>
                <a:latin typeface="Arial"/>
                <a:ea typeface="Arial"/>
              </a:rPr>
              <a:t>Goal: Define the three layers of modern air surveillance.</a:t>
            </a:r>
            <a:endParaRPr lang="en-NZ" sz="1100" b="0" strike="noStrike" spc="-1">
              <a:latin typeface="Arial"/>
            </a:endParaRPr>
          </a:p>
          <a:p>
            <a:pPr marL="457200" indent="-297720">
              <a:lnSpc>
                <a:spcPct val="100000"/>
              </a:lnSpc>
              <a:buClr>
                <a:srgbClr val="000000"/>
              </a:buClr>
              <a:buFont typeface="Wingdings" charset="2"/>
              <a:buChar char=""/>
            </a:pPr>
            <a:r>
              <a:rPr lang="en-NZ" sz="1100" b="0" strike="noStrike" spc="-1">
                <a:solidFill>
                  <a:srgbClr val="000000"/>
                </a:solidFill>
                <a:latin typeface="Arial"/>
                <a:ea typeface="Arial"/>
              </a:rPr>
              <a:t>Today, Air Traffic Management relies on three concurrent systems:</a:t>
            </a:r>
            <a:endParaRPr lang="en-NZ" sz="1100" b="0" strike="noStrike" spc="-1">
              <a:latin typeface="Arial"/>
            </a:endParaRPr>
          </a:p>
          <a:p>
            <a:pPr marL="457200" indent="-297720">
              <a:lnSpc>
                <a:spcPct val="100000"/>
              </a:lnSpc>
              <a:buClr>
                <a:srgbClr val="000000"/>
              </a:buClr>
              <a:buFont typeface="Wingdings" charset="2"/>
              <a:buChar char=""/>
            </a:pPr>
            <a:r>
              <a:rPr lang="en-NZ" sz="1100" b="1" strike="noStrike" spc="-1">
                <a:solidFill>
                  <a:srgbClr val="000000"/>
                </a:solidFill>
                <a:latin typeface="Arial"/>
                <a:ea typeface="Arial"/>
              </a:rPr>
              <a:t>Primary Surveillance Radar (PSR):</a:t>
            </a:r>
            <a:r>
              <a:rPr lang="en-NZ" sz="1100" b="0" strike="noStrike" spc="-1">
                <a:solidFill>
                  <a:srgbClr val="000000"/>
                </a:solidFill>
                <a:latin typeface="Arial"/>
                <a:ea typeface="Arial"/>
              </a:rPr>
              <a:t> The original "skin paint." It's the ultimate non-cooperative </a:t>
            </a:r>
            <a:r>
              <a:rPr lang="en-NZ" sz="1100" b="1" strike="noStrike" spc="-1">
                <a:solidFill>
                  <a:srgbClr val="000000"/>
                </a:solidFill>
                <a:latin typeface="Arial"/>
                <a:ea typeface="Arial"/>
              </a:rPr>
              <a:t>safety net</a:t>
            </a:r>
            <a:r>
              <a:rPr lang="en-NZ" sz="1100" b="0" strike="noStrike" spc="-1">
                <a:solidFill>
                  <a:srgbClr val="000000"/>
                </a:solidFill>
                <a:latin typeface="Arial"/>
                <a:ea typeface="Arial"/>
              </a:rPr>
              <a:t>—if all else fails, PSR will still see the physical object.</a:t>
            </a:r>
            <a:endParaRPr lang="en-NZ" sz="1100" b="0" strike="noStrike" spc="-1">
              <a:latin typeface="Arial"/>
            </a:endParaRPr>
          </a:p>
          <a:p>
            <a:pPr marL="457200" indent="-297720">
              <a:lnSpc>
                <a:spcPct val="100000"/>
              </a:lnSpc>
              <a:buClr>
                <a:srgbClr val="000000"/>
              </a:buClr>
              <a:buFont typeface="Wingdings" charset="2"/>
              <a:buChar char=""/>
            </a:pPr>
            <a:r>
              <a:rPr lang="en-NZ" sz="1100" b="1" strike="noStrike" spc="-1">
                <a:solidFill>
                  <a:srgbClr val="000000"/>
                </a:solidFill>
                <a:latin typeface="Arial"/>
                <a:ea typeface="Arial"/>
              </a:rPr>
              <a:t>Secondary Surveillance Radar (SSR):</a:t>
            </a:r>
            <a:r>
              <a:rPr lang="en-NZ" sz="1100" b="0" strike="noStrike" spc="-1">
                <a:solidFill>
                  <a:srgbClr val="000000"/>
                </a:solidFill>
                <a:latin typeface="Arial"/>
                <a:ea typeface="Arial"/>
              </a:rPr>
              <a:t> The evolution of IFF. It is cooperative; the interrogator (ground radar) sends a 1030MHz signal, and the transponder replies at 1090MHz with a coded response.</a:t>
            </a:r>
            <a:endParaRPr lang="en-NZ" sz="1100" b="0" strike="noStrike" spc="-1">
              <a:latin typeface="Arial"/>
            </a:endParaRPr>
          </a:p>
          <a:p>
            <a:pPr marL="457200" indent="-297720">
              <a:lnSpc>
                <a:spcPct val="100000"/>
              </a:lnSpc>
              <a:buClr>
                <a:srgbClr val="000000"/>
              </a:buClr>
              <a:buFont typeface="Wingdings" charset="2"/>
              <a:buChar char=""/>
            </a:pPr>
            <a:r>
              <a:rPr lang="en-NZ" sz="1100" b="1" strike="noStrike" spc="-1">
                <a:solidFill>
                  <a:srgbClr val="000000"/>
                </a:solidFill>
                <a:latin typeface="Arial"/>
                <a:ea typeface="Arial"/>
              </a:rPr>
              <a:t>ADS-B (Automatic Dependent Surveillance–Broadcast):</a:t>
            </a:r>
            <a:r>
              <a:rPr lang="en-NZ" sz="1100" b="0" strike="noStrike" spc="-1">
                <a:solidFill>
                  <a:srgbClr val="000000"/>
                </a:solidFill>
                <a:latin typeface="Arial"/>
                <a:ea typeface="Arial"/>
              </a:rPr>
              <a:t> The newest layer. The aircraft calculates its own position via GPS and </a:t>
            </a:r>
            <a:r>
              <a:rPr lang="en-NZ" sz="1100" b="1" strike="noStrike" spc="-1">
                <a:solidFill>
                  <a:srgbClr val="000000"/>
                </a:solidFill>
                <a:latin typeface="Arial"/>
                <a:ea typeface="Arial"/>
              </a:rPr>
              <a:t>automatically broadcasts</a:t>
            </a:r>
            <a:r>
              <a:rPr lang="en-NZ" sz="1100" b="0" strike="noStrike" spc="-1">
                <a:solidFill>
                  <a:srgbClr val="000000"/>
                </a:solidFill>
                <a:latin typeface="Arial"/>
                <a:ea typeface="Arial"/>
              </a:rPr>
              <a:t> it multiple times per second, removing the need for radar interrogation.</a:t>
            </a:r>
            <a:endParaRPr lang="en-NZ" sz="1100" b="0" strike="noStrike" spc="-1">
              <a:latin typeface="Arial"/>
            </a:endParaRPr>
          </a:p>
          <a:p>
            <a:pPr>
              <a:lnSpc>
                <a:spcPct val="100000"/>
              </a:lnSpc>
              <a:tabLst>
                <a:tab pos="0" algn="l"/>
              </a:tabLst>
            </a:pPr>
            <a:endParaRPr lang="en-NZ" sz="1100" b="0" strike="noStrike" spc="-1">
              <a:latin typeface="Arial"/>
            </a:endParaRPr>
          </a:p>
        </p:txBody>
      </p:sp>
      <p:sp>
        <p:nvSpPr>
          <p:cNvPr id="804" name="PlaceHolder 2"/>
          <p:cNvSpPr>
            <a:spLocks noGrp="1" noRot="1" noChangeAspect="1"/>
          </p:cNvSpPr>
          <p:nvPr>
            <p:ph type="sldImg"/>
          </p:nvPr>
        </p:nvSpPr>
        <p:spPr>
          <a:xfrm>
            <a:off x="380880" y="685800"/>
            <a:ext cx="6095160" cy="3428280"/>
          </a:xfrm>
          <a:prstGeom prst="rect">
            <a:avLst/>
          </a:pr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5" name="PlaceHolder 1"/>
          <p:cNvSpPr>
            <a:spLocks noGrp="1"/>
          </p:cNvSpPr>
          <p:nvPr>
            <p:ph type="body"/>
          </p:nvPr>
        </p:nvSpPr>
        <p:spPr>
          <a:xfrm>
            <a:off x="685800" y="4343400"/>
            <a:ext cx="5485680" cy="4114080"/>
          </a:xfrm>
          <a:prstGeom prst="rect">
            <a:avLst/>
          </a:prstGeom>
        </p:spPr>
        <p:txBody>
          <a:bodyPr lIns="0" tIns="91440" rIns="0" bIns="91440">
            <a:noAutofit/>
          </a:bodyPr>
          <a:lstStyle/>
          <a:p>
            <a:pPr marL="457200" indent="-297720">
              <a:lnSpc>
                <a:spcPct val="100000"/>
              </a:lnSpc>
              <a:buClr>
                <a:srgbClr val="000000"/>
              </a:buClr>
              <a:buFont typeface="Wingdings" charset="2"/>
              <a:buChar char=""/>
            </a:pPr>
            <a:r>
              <a:rPr lang="en-NZ" sz="1100" b="0" strike="noStrike" spc="-1">
                <a:solidFill>
                  <a:srgbClr val="000000"/>
                </a:solidFill>
                <a:latin typeface="Arial"/>
                <a:ea typeface="Arial"/>
              </a:rPr>
              <a:t>Goal: Explain the dual-link strategy and core concepts.</a:t>
            </a:r>
            <a:endParaRPr lang="en-NZ" sz="1100" b="0" strike="noStrike" spc="-1">
              <a:latin typeface="Arial"/>
            </a:endParaRPr>
          </a:p>
          <a:p>
            <a:pPr marL="457200" indent="-297720">
              <a:lnSpc>
                <a:spcPct val="100000"/>
              </a:lnSpc>
              <a:buClr>
                <a:srgbClr val="000000"/>
              </a:buClr>
              <a:buFont typeface="Wingdings" charset="2"/>
              <a:buChar char=""/>
            </a:pPr>
            <a:r>
              <a:rPr lang="en-NZ" sz="1100" b="0" strike="noStrike" spc="-1">
                <a:solidFill>
                  <a:srgbClr val="000000"/>
                </a:solidFill>
                <a:latin typeface="Arial"/>
                <a:ea typeface="Arial"/>
              </a:rPr>
              <a:t>Notes:</a:t>
            </a:r>
            <a:endParaRPr lang="en-NZ" sz="1100" b="0" strike="noStrike" spc="-1">
              <a:latin typeface="Arial"/>
            </a:endParaRPr>
          </a:p>
          <a:p>
            <a:pPr marL="457200" indent="-297720">
              <a:lnSpc>
                <a:spcPct val="100000"/>
              </a:lnSpc>
              <a:buClr>
                <a:srgbClr val="000000"/>
              </a:buClr>
              <a:buFont typeface="Wingdings" charset="2"/>
              <a:buChar char=""/>
            </a:pPr>
            <a:r>
              <a:rPr lang="en-NZ" sz="1100" b="1" strike="noStrike" spc="-1">
                <a:solidFill>
                  <a:srgbClr val="000000"/>
                </a:solidFill>
                <a:latin typeface="Arial"/>
                <a:ea typeface="Arial"/>
              </a:rPr>
              <a:t>Dual-Link:</a:t>
            </a:r>
            <a:r>
              <a:rPr lang="en-NZ" sz="1100" b="0" strike="noStrike" spc="-1">
                <a:solidFill>
                  <a:srgbClr val="000000"/>
                </a:solidFill>
                <a:latin typeface="Arial"/>
                <a:ea typeface="Arial"/>
              </a:rPr>
              <a:t> To manage spectrum congestion, ADS-B uses two different frequencies for different roles:</a:t>
            </a:r>
            <a:endParaRPr lang="en-NZ" sz="1100" b="0" strike="noStrike" spc="-1">
              <a:latin typeface="Arial"/>
            </a:endParaRPr>
          </a:p>
          <a:p>
            <a:pPr marL="457200" indent="-297720">
              <a:lnSpc>
                <a:spcPct val="100000"/>
              </a:lnSpc>
              <a:buClr>
                <a:srgbClr val="000000"/>
              </a:buClr>
              <a:buFont typeface="Wingdings" charset="2"/>
              <a:buChar char=""/>
            </a:pPr>
            <a:r>
              <a:rPr lang="en-NZ" sz="1100" b="1" strike="noStrike" spc="-1">
                <a:solidFill>
                  <a:srgbClr val="000000"/>
                </a:solidFill>
                <a:latin typeface="Arial"/>
                <a:ea typeface="Arial"/>
              </a:rPr>
              <a:t>1090 MHz Extended Squitter (1090ES):</a:t>
            </a:r>
            <a:r>
              <a:rPr lang="en-NZ" sz="1100" b="0" strike="noStrike" spc="-1">
                <a:solidFill>
                  <a:srgbClr val="000000"/>
                </a:solidFill>
                <a:latin typeface="Arial"/>
                <a:ea typeface="Arial"/>
              </a:rPr>
              <a:t> The global standard, used by commercial and military high-altitude traffic. It uses the same frequency as SSR replies.</a:t>
            </a:r>
            <a:endParaRPr lang="en-NZ" sz="1100" b="0" strike="noStrike" spc="-1">
              <a:latin typeface="Arial"/>
            </a:endParaRPr>
          </a:p>
          <a:p>
            <a:pPr marL="457200" indent="-297720">
              <a:lnSpc>
                <a:spcPct val="100000"/>
              </a:lnSpc>
              <a:buClr>
                <a:srgbClr val="000000"/>
              </a:buClr>
              <a:buFont typeface="Wingdings" charset="2"/>
              <a:buChar char=""/>
            </a:pPr>
            <a:r>
              <a:rPr lang="en-NZ" sz="1100" b="1" strike="noStrike" spc="-1">
                <a:solidFill>
                  <a:srgbClr val="000000"/>
                </a:solidFill>
                <a:latin typeface="Arial"/>
                <a:ea typeface="Arial"/>
              </a:rPr>
              <a:t>978 MHz UAT (Universal Access Transceiver):</a:t>
            </a:r>
            <a:r>
              <a:rPr lang="en-NZ" sz="1100" b="0" strike="noStrike" spc="-1">
                <a:solidFill>
                  <a:srgbClr val="000000"/>
                </a:solidFill>
                <a:latin typeface="Arial"/>
                <a:ea typeface="Arial"/>
              </a:rPr>
              <a:t> Primarily used in the US by smaller General Aviation aircraft below 18,000 feet. It has the benefit of carrying additional data (like weather) via FIS-B.</a:t>
            </a:r>
            <a:endParaRPr lang="en-NZ" sz="1100" b="0" strike="noStrike" spc="-1">
              <a:latin typeface="Arial"/>
            </a:endParaRPr>
          </a:p>
          <a:p>
            <a:pPr marL="457200" indent="-297720">
              <a:lnSpc>
                <a:spcPct val="100000"/>
              </a:lnSpc>
              <a:buClr>
                <a:srgbClr val="000000"/>
              </a:buClr>
              <a:buFont typeface="Wingdings" charset="2"/>
              <a:buChar char=""/>
            </a:pPr>
            <a:r>
              <a:rPr lang="en-NZ" sz="1100" b="1" strike="noStrike" spc="-1">
                <a:solidFill>
                  <a:srgbClr val="000000"/>
                </a:solidFill>
                <a:latin typeface="Arial"/>
                <a:ea typeface="Arial"/>
              </a:rPr>
              <a:t>Core Concepts:</a:t>
            </a:r>
            <a:r>
              <a:rPr lang="en-NZ" sz="1100" b="0" strike="noStrike" spc="-1">
                <a:solidFill>
                  <a:srgbClr val="000000"/>
                </a:solidFill>
                <a:latin typeface="Arial"/>
                <a:ea typeface="Arial"/>
              </a:rPr>
              <a:t> It is </a:t>
            </a:r>
            <a:r>
              <a:rPr lang="en-NZ" sz="1100" b="1" strike="noStrike" spc="-1">
                <a:solidFill>
                  <a:srgbClr val="000000"/>
                </a:solidFill>
                <a:latin typeface="Arial"/>
                <a:ea typeface="Arial"/>
              </a:rPr>
              <a:t>Automatic</a:t>
            </a:r>
            <a:r>
              <a:rPr lang="en-NZ" sz="1100" b="0" strike="noStrike" spc="-1">
                <a:solidFill>
                  <a:srgbClr val="000000"/>
                </a:solidFill>
                <a:latin typeface="Arial"/>
                <a:ea typeface="Arial"/>
              </a:rPr>
              <a:t> (no pilot input needed) and </a:t>
            </a:r>
            <a:r>
              <a:rPr lang="en-NZ" sz="1100" b="1" strike="noStrike" spc="-1">
                <a:solidFill>
                  <a:srgbClr val="000000"/>
                </a:solidFill>
                <a:latin typeface="Arial"/>
                <a:ea typeface="Arial"/>
              </a:rPr>
              <a:t>Dependent</a:t>
            </a:r>
            <a:r>
              <a:rPr lang="en-NZ" sz="1100" b="0" strike="noStrike" spc="-1">
                <a:solidFill>
                  <a:srgbClr val="000000"/>
                </a:solidFill>
                <a:latin typeface="Arial"/>
                <a:ea typeface="Arial"/>
              </a:rPr>
              <a:t> (relies entirely on the GNSS/GPS solution on board the aircraft).</a:t>
            </a:r>
            <a:endParaRPr lang="en-NZ" sz="1100" b="0" strike="noStrike" spc="-1">
              <a:latin typeface="Arial"/>
            </a:endParaRPr>
          </a:p>
          <a:p>
            <a:pPr>
              <a:lnSpc>
                <a:spcPct val="100000"/>
              </a:lnSpc>
              <a:tabLst>
                <a:tab pos="0" algn="l"/>
              </a:tabLst>
            </a:pPr>
            <a:endParaRPr lang="en-NZ" sz="1100" b="0" strike="noStrike" spc="-1">
              <a:latin typeface="Arial"/>
            </a:endParaRPr>
          </a:p>
        </p:txBody>
      </p:sp>
      <p:sp>
        <p:nvSpPr>
          <p:cNvPr id="806" name="PlaceHolder 2"/>
          <p:cNvSpPr>
            <a:spLocks noGrp="1" noRot="1" noChangeAspect="1"/>
          </p:cNvSpPr>
          <p:nvPr>
            <p:ph type="sldImg"/>
          </p:nvPr>
        </p:nvSpPr>
        <p:spPr>
          <a:xfrm>
            <a:off x="1143360" y="685800"/>
            <a:ext cx="4571640" cy="3428280"/>
          </a:xfrm>
          <a:prstGeom prst="rect">
            <a:avLst/>
          </a:pr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7" name="PlaceHolder 1"/>
          <p:cNvSpPr>
            <a:spLocks noGrp="1"/>
          </p:cNvSpPr>
          <p:nvPr>
            <p:ph type="body"/>
          </p:nvPr>
        </p:nvSpPr>
        <p:spPr>
          <a:xfrm>
            <a:off x="685800" y="4343400"/>
            <a:ext cx="5485680" cy="4114080"/>
          </a:xfrm>
          <a:prstGeom prst="rect">
            <a:avLst/>
          </a:prstGeom>
        </p:spPr>
        <p:txBody>
          <a:bodyPr lIns="0" tIns="91440" rIns="0" bIns="91440">
            <a:noAutofit/>
          </a:bodyPr>
          <a:lstStyle/>
          <a:p>
            <a:pPr marL="457200" indent="-297720">
              <a:lnSpc>
                <a:spcPct val="100000"/>
              </a:lnSpc>
              <a:buClr>
                <a:srgbClr val="000000"/>
              </a:buClr>
              <a:buFont typeface="Wingdings" charset="2"/>
              <a:buChar char=""/>
            </a:pPr>
            <a:r>
              <a:rPr lang="en-NZ" sz="1100" b="0" strike="noStrike" spc="-1">
                <a:solidFill>
                  <a:srgbClr val="000000"/>
                </a:solidFill>
                <a:latin typeface="Arial"/>
                <a:ea typeface="Arial"/>
              </a:rPr>
              <a:t>Goal: Discuss the game-changing shift to space-based ADS-B reception.</a:t>
            </a:r>
            <a:endParaRPr lang="en-NZ" sz="1100" b="0" strike="noStrike" spc="-1">
              <a:latin typeface="Arial"/>
            </a:endParaRPr>
          </a:p>
          <a:p>
            <a:pPr marL="457200" indent="-297720">
              <a:lnSpc>
                <a:spcPct val="100000"/>
              </a:lnSpc>
              <a:buClr>
                <a:srgbClr val="000000"/>
              </a:buClr>
              <a:buFont typeface="Wingdings" charset="2"/>
              <a:buChar char=""/>
            </a:pPr>
            <a:r>
              <a:rPr lang="en-NZ" sz="1100" b="0" strike="noStrike" spc="-1">
                <a:solidFill>
                  <a:srgbClr val="000000"/>
                </a:solidFill>
                <a:latin typeface="Arial"/>
                <a:ea typeface="Arial"/>
              </a:rPr>
              <a:t>Notes:</a:t>
            </a:r>
            <a:endParaRPr lang="en-NZ" sz="1100" b="0" strike="noStrike" spc="-1">
              <a:latin typeface="Arial"/>
            </a:endParaRPr>
          </a:p>
          <a:p>
            <a:pPr marL="457200" indent="-297720">
              <a:lnSpc>
                <a:spcPct val="100000"/>
              </a:lnSpc>
              <a:buClr>
                <a:srgbClr val="000000"/>
              </a:buClr>
              <a:buFont typeface="Wingdings" charset="2"/>
              <a:buChar char=""/>
            </a:pPr>
            <a:r>
              <a:rPr lang="en-NZ" sz="1100" b="1" strike="noStrike" spc="-1">
                <a:solidFill>
                  <a:srgbClr val="000000"/>
                </a:solidFill>
                <a:latin typeface="Arial"/>
                <a:ea typeface="Arial"/>
              </a:rPr>
              <a:t>The Challenge:</a:t>
            </a:r>
            <a:r>
              <a:rPr lang="en-NZ" sz="1100" b="0" strike="noStrike" spc="-1">
                <a:solidFill>
                  <a:srgbClr val="000000"/>
                </a:solidFill>
                <a:latin typeface="Arial"/>
                <a:ea typeface="Arial"/>
              </a:rPr>
              <a:t> Since ADS-B uses an omni-directional, low-power transmission, the signals were historically only picked up by ground stations. The vast majority of the Earth, particularly the oceans, was uncovered.</a:t>
            </a:r>
            <a:endParaRPr lang="en-NZ" sz="1100" b="0" strike="noStrike" spc="-1">
              <a:latin typeface="Arial"/>
            </a:endParaRPr>
          </a:p>
          <a:p>
            <a:pPr marL="457200" indent="-297720">
              <a:lnSpc>
                <a:spcPct val="100000"/>
              </a:lnSpc>
              <a:buClr>
                <a:srgbClr val="000000"/>
              </a:buClr>
              <a:buFont typeface="Wingdings" charset="2"/>
              <a:buChar char=""/>
            </a:pPr>
            <a:r>
              <a:rPr lang="en-NZ" sz="1100" b="1" strike="noStrike" spc="-1">
                <a:solidFill>
                  <a:srgbClr val="000000"/>
                </a:solidFill>
                <a:latin typeface="Arial"/>
                <a:ea typeface="Arial"/>
              </a:rPr>
              <a:t>Aireon/Iridium NEXT:</a:t>
            </a:r>
            <a:r>
              <a:rPr lang="en-NZ" sz="1100" b="0" strike="noStrike" spc="-1">
                <a:solidFill>
                  <a:srgbClr val="000000"/>
                </a:solidFill>
                <a:latin typeface="Arial"/>
                <a:ea typeface="Arial"/>
              </a:rPr>
              <a:t> The solution was to place ADS-B receivers on Low Earth Orbit (LEO) satellites . This provided the first-ever global, persistent tracking capability.</a:t>
            </a:r>
            <a:endParaRPr lang="en-NZ" sz="1100" b="0" strike="noStrike" spc="-1">
              <a:latin typeface="Arial"/>
            </a:endParaRPr>
          </a:p>
          <a:p>
            <a:pPr marL="457200" indent="-297720">
              <a:lnSpc>
                <a:spcPct val="100000"/>
              </a:lnSpc>
              <a:buClr>
                <a:srgbClr val="000000"/>
              </a:buClr>
              <a:buFont typeface="Wingdings" charset="2"/>
              <a:buChar char=""/>
            </a:pPr>
            <a:r>
              <a:rPr lang="en-NZ" sz="1100" b="1" strike="noStrike" spc="-1">
                <a:solidFill>
                  <a:srgbClr val="000000"/>
                </a:solidFill>
                <a:latin typeface="Arial"/>
                <a:ea typeface="Arial"/>
              </a:rPr>
              <a:t>Strategic Value:</a:t>
            </a:r>
            <a:r>
              <a:rPr lang="en-NZ" sz="1100" b="0" strike="noStrike" spc="-1">
                <a:solidFill>
                  <a:srgbClr val="000000"/>
                </a:solidFill>
                <a:latin typeface="Arial"/>
                <a:ea typeface="Arial"/>
              </a:rPr>
              <a:t> This is critical for monitoring high-value, long-haul military assets and detecting anomalies in non-permissive or remote environments.</a:t>
            </a:r>
            <a:endParaRPr lang="en-NZ" sz="1100" b="0" strike="noStrike" spc="-1">
              <a:latin typeface="Arial"/>
            </a:endParaRPr>
          </a:p>
          <a:p>
            <a:pPr>
              <a:lnSpc>
                <a:spcPct val="100000"/>
              </a:lnSpc>
              <a:tabLst>
                <a:tab pos="0" algn="l"/>
              </a:tabLst>
            </a:pPr>
            <a:endParaRPr lang="en-NZ" sz="1100" b="0" strike="noStrike" spc="-1">
              <a:latin typeface="Arial"/>
            </a:endParaRPr>
          </a:p>
        </p:txBody>
      </p:sp>
      <p:sp>
        <p:nvSpPr>
          <p:cNvPr id="808" name="PlaceHolder 2"/>
          <p:cNvSpPr>
            <a:spLocks noGrp="1" noRot="1" noChangeAspect="1"/>
          </p:cNvSpPr>
          <p:nvPr>
            <p:ph type="sldImg"/>
          </p:nvPr>
        </p:nvSpPr>
        <p:spPr>
          <a:xfrm>
            <a:off x="1143360" y="685800"/>
            <a:ext cx="4571640" cy="3428280"/>
          </a:xfrm>
          <a:prstGeom prst="rect">
            <a:avLst/>
          </a:pr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9" name="PlaceHolder 1"/>
          <p:cNvSpPr>
            <a:spLocks noGrp="1"/>
          </p:cNvSpPr>
          <p:nvPr>
            <p:ph type="body"/>
          </p:nvPr>
        </p:nvSpPr>
        <p:spPr>
          <a:xfrm>
            <a:off x="685800" y="4343400"/>
            <a:ext cx="5485680" cy="4114080"/>
          </a:xfrm>
          <a:prstGeom prst="rect">
            <a:avLst/>
          </a:prstGeom>
        </p:spPr>
        <p:txBody>
          <a:bodyPr lIns="0" tIns="91440" rIns="0" bIns="91440">
            <a:noAutofit/>
          </a:bodyPr>
          <a:lstStyle/>
          <a:p>
            <a:pPr marL="457200" indent="-297720">
              <a:lnSpc>
                <a:spcPct val="100000"/>
              </a:lnSpc>
              <a:buClr>
                <a:srgbClr val="000000"/>
              </a:buClr>
              <a:buFont typeface="Wingdings" charset="2"/>
              <a:buChar char=""/>
            </a:pPr>
            <a:r>
              <a:rPr lang="en-NZ" sz="1100" b="0" strike="noStrike" spc="-1">
                <a:solidFill>
                  <a:srgbClr val="000000"/>
                </a:solidFill>
                <a:latin typeface="Arial"/>
                <a:ea typeface="Arial"/>
              </a:rPr>
              <a:t>Goal: Differentiate between transmitting (OUT) and receiving (IN).</a:t>
            </a:r>
            <a:endParaRPr lang="en-NZ" sz="1100" b="0" strike="noStrike" spc="-1">
              <a:latin typeface="Arial"/>
            </a:endParaRPr>
          </a:p>
          <a:p>
            <a:pPr marL="457200" indent="-297720">
              <a:lnSpc>
                <a:spcPct val="100000"/>
              </a:lnSpc>
              <a:buClr>
                <a:srgbClr val="000000"/>
              </a:buClr>
              <a:buFont typeface="Wingdings" charset="2"/>
              <a:buChar char=""/>
            </a:pPr>
            <a:r>
              <a:rPr lang="en-NZ" sz="1100" b="0" strike="noStrike" spc="-1">
                <a:solidFill>
                  <a:srgbClr val="000000"/>
                </a:solidFill>
                <a:latin typeface="Arial"/>
                <a:ea typeface="Arial"/>
              </a:rPr>
              <a:t>Notes:</a:t>
            </a:r>
            <a:endParaRPr lang="en-NZ" sz="1100" b="0" strike="noStrike" spc="-1">
              <a:latin typeface="Arial"/>
            </a:endParaRPr>
          </a:p>
          <a:p>
            <a:pPr marL="457200" indent="-297720">
              <a:lnSpc>
                <a:spcPct val="100000"/>
              </a:lnSpc>
              <a:buClr>
                <a:srgbClr val="000000"/>
              </a:buClr>
              <a:buFont typeface="Wingdings" charset="2"/>
              <a:buChar char=""/>
            </a:pPr>
            <a:r>
              <a:rPr lang="en-NZ" sz="1100" b="1" strike="noStrike" spc="-1">
                <a:solidFill>
                  <a:srgbClr val="000000"/>
                </a:solidFill>
                <a:latin typeface="Arial"/>
                <a:ea typeface="Arial"/>
              </a:rPr>
              <a:t>ADS-B OUT (Transmit):</a:t>
            </a:r>
            <a:r>
              <a:rPr lang="en-NZ" sz="1100" b="0" strike="noStrike" spc="-1">
                <a:solidFill>
                  <a:srgbClr val="000000"/>
                </a:solidFill>
                <a:latin typeface="Arial"/>
                <a:ea typeface="Arial"/>
              </a:rPr>
              <a:t> This is the </a:t>
            </a:r>
            <a:r>
              <a:rPr lang="en-NZ" sz="1100" b="1" strike="noStrike" spc="-1">
                <a:solidFill>
                  <a:srgbClr val="000000"/>
                </a:solidFill>
                <a:latin typeface="Arial"/>
                <a:ea typeface="Arial"/>
              </a:rPr>
              <a:t>mandatory</a:t>
            </a:r>
            <a:r>
              <a:rPr lang="en-NZ" sz="1100" b="0" strike="noStrike" spc="-1">
                <a:solidFill>
                  <a:srgbClr val="000000"/>
                </a:solidFill>
                <a:latin typeface="Arial"/>
                <a:ea typeface="Arial"/>
              </a:rPr>
              <a:t> function. The aircraft broadcasts its state vector: Position, Velocity, Altitude, and Flight ID. This is how the ground and other aircraft track it.</a:t>
            </a:r>
            <a:endParaRPr lang="en-NZ" sz="1100" b="0" strike="noStrike" spc="-1">
              <a:latin typeface="Arial"/>
            </a:endParaRPr>
          </a:p>
          <a:p>
            <a:pPr marL="457200" indent="-297720">
              <a:lnSpc>
                <a:spcPct val="100000"/>
              </a:lnSpc>
              <a:buClr>
                <a:srgbClr val="000000"/>
              </a:buClr>
              <a:buFont typeface="Wingdings" charset="2"/>
              <a:buChar char=""/>
            </a:pPr>
            <a:r>
              <a:rPr lang="en-NZ" sz="1100" b="1" strike="noStrike" spc="-1">
                <a:solidFill>
                  <a:srgbClr val="000000"/>
                </a:solidFill>
                <a:latin typeface="Arial"/>
                <a:ea typeface="Arial"/>
              </a:rPr>
              <a:t>ADS-B IN (Receive):</a:t>
            </a:r>
            <a:r>
              <a:rPr lang="en-NZ" sz="1100" b="0" strike="noStrike" spc="-1">
                <a:solidFill>
                  <a:srgbClr val="000000"/>
                </a:solidFill>
                <a:latin typeface="Arial"/>
                <a:ea typeface="Arial"/>
              </a:rPr>
              <a:t> This is the </a:t>
            </a:r>
            <a:r>
              <a:rPr lang="en-NZ" sz="1100" b="1" strike="noStrike" spc="-1">
                <a:solidFill>
                  <a:srgbClr val="000000"/>
                </a:solidFill>
                <a:latin typeface="Arial"/>
                <a:ea typeface="Arial"/>
              </a:rPr>
              <a:t>situational awareness</a:t>
            </a:r>
            <a:r>
              <a:rPr lang="en-NZ" sz="1100" b="0" strike="noStrike" spc="-1">
                <a:solidFill>
                  <a:srgbClr val="000000"/>
                </a:solidFill>
                <a:latin typeface="Arial"/>
                <a:ea typeface="Arial"/>
              </a:rPr>
              <a:t> function. The cockpit receives the data.</a:t>
            </a:r>
            <a:endParaRPr lang="en-NZ" sz="1100" b="0" strike="noStrike" spc="-1">
              <a:latin typeface="Arial"/>
            </a:endParaRPr>
          </a:p>
          <a:p>
            <a:pPr marL="457200" indent="-297720">
              <a:lnSpc>
                <a:spcPct val="100000"/>
              </a:lnSpc>
              <a:buClr>
                <a:srgbClr val="000000"/>
              </a:buClr>
              <a:buFont typeface="Wingdings" charset="2"/>
              <a:buChar char=""/>
            </a:pPr>
            <a:r>
              <a:rPr lang="en-NZ" sz="1100" b="1" strike="noStrike" spc="-1">
                <a:solidFill>
                  <a:srgbClr val="000000"/>
                </a:solidFill>
                <a:latin typeface="Arial"/>
                <a:ea typeface="Arial"/>
              </a:rPr>
              <a:t>TIS-B (Traffic):</a:t>
            </a:r>
            <a:r>
              <a:rPr lang="en-NZ" sz="1100" b="0" strike="noStrike" spc="-1">
                <a:solidFill>
                  <a:srgbClr val="000000"/>
                </a:solidFill>
                <a:latin typeface="Arial"/>
                <a:ea typeface="Arial"/>
              </a:rPr>
              <a:t> Uplinked data showing traffic that </a:t>
            </a:r>
            <a:r>
              <a:rPr lang="en-NZ" sz="1100" b="0" i="1" strike="noStrike" spc="-1">
                <a:solidFill>
                  <a:srgbClr val="000000"/>
                </a:solidFill>
                <a:latin typeface="Arial"/>
                <a:ea typeface="Arial"/>
              </a:rPr>
              <a:t>isn't</a:t>
            </a:r>
            <a:r>
              <a:rPr lang="en-NZ" sz="1100" b="0" strike="noStrike" spc="-1">
                <a:solidFill>
                  <a:srgbClr val="000000"/>
                </a:solidFill>
                <a:latin typeface="Arial"/>
                <a:ea typeface="Arial"/>
              </a:rPr>
              <a:t> ADS-B equipped (tracked via SSR).</a:t>
            </a:r>
            <a:endParaRPr lang="en-NZ" sz="1100" b="0" strike="noStrike" spc="-1">
              <a:latin typeface="Arial"/>
            </a:endParaRPr>
          </a:p>
          <a:p>
            <a:pPr marL="457200" indent="-297720">
              <a:lnSpc>
                <a:spcPct val="100000"/>
              </a:lnSpc>
              <a:buClr>
                <a:srgbClr val="000000"/>
              </a:buClr>
              <a:buFont typeface="Wingdings" charset="2"/>
              <a:buChar char=""/>
            </a:pPr>
            <a:r>
              <a:rPr lang="en-NZ" sz="1100" b="1" strike="noStrike" spc="-1">
                <a:solidFill>
                  <a:srgbClr val="000000"/>
                </a:solidFill>
                <a:latin typeface="Arial"/>
                <a:ea typeface="Arial"/>
              </a:rPr>
              <a:t>FIS-B (Flight Information):</a:t>
            </a:r>
            <a:r>
              <a:rPr lang="en-NZ" sz="1100" b="0" strike="noStrike" spc="-1">
                <a:solidFill>
                  <a:srgbClr val="000000"/>
                </a:solidFill>
                <a:latin typeface="Arial"/>
                <a:ea typeface="Arial"/>
              </a:rPr>
              <a:t> Uplinked weather information (UAT only).</a:t>
            </a:r>
            <a:endParaRPr lang="en-NZ" sz="1100" b="0" strike="noStrike" spc="-1">
              <a:latin typeface="Arial"/>
            </a:endParaRPr>
          </a:p>
        </p:txBody>
      </p:sp>
      <p:sp>
        <p:nvSpPr>
          <p:cNvPr id="810" name="PlaceHolder 2"/>
          <p:cNvSpPr>
            <a:spLocks noGrp="1" noRot="1" noChangeAspect="1"/>
          </p:cNvSpPr>
          <p:nvPr>
            <p:ph type="sldImg"/>
          </p:nvPr>
        </p:nvSpPr>
        <p:spPr>
          <a:xfrm>
            <a:off x="1143360" y="685800"/>
            <a:ext cx="4571640" cy="3428280"/>
          </a:xfrm>
          <a:prstGeom prst="rect">
            <a:avLst/>
          </a:pr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7" name="PlaceHolder 1"/>
          <p:cNvSpPr>
            <a:spLocks noGrp="1"/>
          </p:cNvSpPr>
          <p:nvPr>
            <p:ph type="body"/>
          </p:nvPr>
        </p:nvSpPr>
        <p:spPr>
          <a:xfrm>
            <a:off x="685800" y="4343400"/>
            <a:ext cx="5485680" cy="4114080"/>
          </a:xfrm>
          <a:prstGeom prst="rect">
            <a:avLst/>
          </a:prstGeom>
        </p:spPr>
        <p:txBody>
          <a:bodyPr lIns="0" tIns="91440" rIns="0" bIns="91440">
            <a:noAutofit/>
          </a:bodyPr>
          <a:lstStyle/>
          <a:p>
            <a:pPr marL="457200" indent="-297720">
              <a:lnSpc>
                <a:spcPct val="100000"/>
              </a:lnSpc>
              <a:buClr>
                <a:srgbClr val="000000"/>
              </a:buClr>
              <a:buFont typeface="Wingdings" charset="2"/>
              <a:buChar char=""/>
            </a:pPr>
            <a:r>
              <a:rPr lang="en-NZ" sz="1100" b="1" strike="noStrike" spc="-1">
                <a:solidFill>
                  <a:srgbClr val="000000"/>
                </a:solidFill>
                <a:latin typeface="Arial"/>
                <a:ea typeface="Arial"/>
              </a:rPr>
              <a:t>History:</a:t>
            </a:r>
            <a:r>
              <a:rPr lang="en-NZ" sz="1100" b="0" strike="noStrike" spc="-1">
                <a:solidFill>
                  <a:srgbClr val="000000"/>
                </a:solidFill>
                <a:latin typeface="Arial"/>
                <a:ea typeface="Arial"/>
              </a:rPr>
              <a:t> We start with the fundamentals—how basic radar works, the introduction of the IFF challenge, and the origin of current cooperative systems.</a:t>
            </a:r>
            <a:endParaRPr lang="en-NZ" sz="1100" b="0" strike="noStrike" spc="-1">
              <a:latin typeface="Arial"/>
            </a:endParaRPr>
          </a:p>
          <a:p>
            <a:pPr marL="457200" indent="-297720">
              <a:lnSpc>
                <a:spcPct val="100000"/>
              </a:lnSpc>
              <a:buClr>
                <a:srgbClr val="000000"/>
              </a:buClr>
              <a:buFont typeface="Wingdings" charset="2"/>
              <a:buChar char=""/>
            </a:pPr>
            <a:r>
              <a:rPr lang="en-NZ" sz="1100" b="1" strike="noStrike" spc="-1">
                <a:solidFill>
                  <a:srgbClr val="000000"/>
                </a:solidFill>
                <a:latin typeface="Arial"/>
                <a:ea typeface="Arial"/>
              </a:rPr>
              <a:t>Intelligence:</a:t>
            </a:r>
            <a:r>
              <a:rPr lang="en-NZ" sz="1100" b="0" strike="noStrike" spc="-1">
                <a:solidFill>
                  <a:srgbClr val="000000"/>
                </a:solidFill>
                <a:latin typeface="Arial"/>
                <a:ea typeface="Arial"/>
              </a:rPr>
              <a:t> We'll analyze the current vulnerabilities of these systems, such as their use in Open-Source Intelligence (OSINT), and the phenomena like the maritime "Ghost Fleet."</a:t>
            </a:r>
            <a:endParaRPr lang="en-NZ" sz="1100" b="0" strike="noStrike" spc="-1">
              <a:latin typeface="Arial"/>
            </a:endParaRPr>
          </a:p>
          <a:p>
            <a:pPr marL="457200" indent="-297720">
              <a:lnSpc>
                <a:spcPct val="100000"/>
              </a:lnSpc>
              <a:buClr>
                <a:srgbClr val="000000"/>
              </a:buClr>
              <a:buFont typeface="Wingdings" charset="2"/>
              <a:buChar char=""/>
            </a:pPr>
            <a:r>
              <a:rPr lang="en-NZ" sz="1100" b="1" strike="noStrike" spc="-1">
                <a:solidFill>
                  <a:srgbClr val="000000"/>
                </a:solidFill>
                <a:latin typeface="Arial"/>
                <a:ea typeface="Arial"/>
              </a:rPr>
              <a:t>The Dark Layer:</a:t>
            </a:r>
            <a:r>
              <a:rPr lang="en-NZ" sz="1100" b="0" strike="noStrike" spc="-1">
                <a:solidFill>
                  <a:srgbClr val="000000"/>
                </a:solidFill>
                <a:latin typeface="Arial"/>
                <a:ea typeface="Arial"/>
              </a:rPr>
              <a:t> This is the ultimate objective: how to apply fusion techniques to detect and track entities that have deliberately turned off their cooperative transmitters in both air and maritime domains.</a:t>
            </a:r>
            <a:endParaRPr lang="en-NZ" sz="1100" b="0" strike="noStrike" spc="-1">
              <a:latin typeface="Arial"/>
            </a:endParaRPr>
          </a:p>
          <a:p>
            <a:pPr marL="457200" indent="-297720">
              <a:lnSpc>
                <a:spcPct val="100000"/>
              </a:lnSpc>
              <a:buClr>
                <a:srgbClr val="000000"/>
              </a:buClr>
              <a:buFont typeface="Wingdings" charset="2"/>
              <a:buChar char=""/>
            </a:pPr>
            <a:r>
              <a:rPr lang="en-NZ" sz="1100" b="1" strike="noStrike" spc="-1">
                <a:solidFill>
                  <a:srgbClr val="000000"/>
                </a:solidFill>
                <a:latin typeface="Arial"/>
                <a:ea typeface="Arial"/>
              </a:rPr>
              <a:t>Fusion:</a:t>
            </a:r>
            <a:r>
              <a:rPr lang="en-NZ" sz="1100" b="0" strike="noStrike" spc="-1">
                <a:solidFill>
                  <a:srgbClr val="000000"/>
                </a:solidFill>
                <a:latin typeface="Arial"/>
                <a:ea typeface="Arial"/>
              </a:rPr>
              <a:t> We will conclude by demonstrating the strategic value of correlating seemingly disparate data streams (Air and Sea) to achieve a complete Common Operating Picture (COP).</a:t>
            </a:r>
            <a:endParaRPr lang="en-NZ" sz="1100" b="0" strike="noStrike" spc="-1">
              <a:latin typeface="Arial"/>
            </a:endParaRPr>
          </a:p>
        </p:txBody>
      </p:sp>
      <p:sp>
        <p:nvSpPr>
          <p:cNvPr id="778" name="PlaceHolder 2"/>
          <p:cNvSpPr>
            <a:spLocks noGrp="1" noRot="1" noChangeAspect="1"/>
          </p:cNvSpPr>
          <p:nvPr>
            <p:ph type="sldImg"/>
          </p:nvPr>
        </p:nvSpPr>
        <p:spPr>
          <a:xfrm>
            <a:off x="1143360" y="685800"/>
            <a:ext cx="4571640" cy="3428280"/>
          </a:xfrm>
          <a:prstGeom prst="rect">
            <a:avLst/>
          </a:pr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1" name="PlaceHolder 1"/>
          <p:cNvSpPr>
            <a:spLocks noGrp="1"/>
          </p:cNvSpPr>
          <p:nvPr>
            <p:ph type="body"/>
          </p:nvPr>
        </p:nvSpPr>
        <p:spPr>
          <a:xfrm>
            <a:off x="685800" y="4343400"/>
            <a:ext cx="5485680" cy="4114080"/>
          </a:xfrm>
          <a:prstGeom prst="rect">
            <a:avLst/>
          </a:prstGeom>
        </p:spPr>
        <p:txBody>
          <a:bodyPr lIns="0" tIns="91440" rIns="0" bIns="91440">
            <a:noAutofit/>
          </a:bodyPr>
          <a:lstStyle/>
          <a:p>
            <a:pPr marL="457200" indent="-297720">
              <a:lnSpc>
                <a:spcPct val="100000"/>
              </a:lnSpc>
              <a:buClr>
                <a:srgbClr val="000000"/>
              </a:buClr>
              <a:buFont typeface="Wingdings" charset="2"/>
              <a:buChar char=""/>
            </a:pPr>
            <a:r>
              <a:rPr lang="en-NZ" sz="1100" b="0" strike="noStrike" spc="-1">
                <a:solidFill>
                  <a:srgbClr val="000000"/>
                </a:solidFill>
                <a:latin typeface="Arial"/>
                <a:ea typeface="Arial"/>
              </a:rPr>
              <a:t>Goal: Transition to the detailed protocol level.</a:t>
            </a:r>
            <a:endParaRPr lang="en-NZ" sz="1100" b="0" strike="noStrike" spc="-1">
              <a:latin typeface="Arial"/>
            </a:endParaRPr>
          </a:p>
          <a:p>
            <a:pPr marL="457200" indent="-297720">
              <a:lnSpc>
                <a:spcPct val="100000"/>
              </a:lnSpc>
              <a:buClr>
                <a:srgbClr val="000000"/>
              </a:buClr>
              <a:buFont typeface="Wingdings" charset="2"/>
              <a:buChar char=""/>
            </a:pPr>
            <a:r>
              <a:rPr lang="en-NZ" sz="1100" b="0" strike="noStrike" spc="-1">
                <a:solidFill>
                  <a:srgbClr val="000000"/>
                </a:solidFill>
                <a:latin typeface="Arial"/>
                <a:ea typeface="Arial"/>
              </a:rPr>
              <a:t>Notes: Now we'll look under the hood—the physical layer, the message format, and the complex encoding used to pack high-precision data into small radio packets.</a:t>
            </a:r>
            <a:endParaRPr lang="en-NZ" sz="1100" b="0" strike="noStrike" spc="-1">
              <a:latin typeface="Arial"/>
            </a:endParaRPr>
          </a:p>
          <a:p>
            <a:pPr>
              <a:lnSpc>
                <a:spcPct val="100000"/>
              </a:lnSpc>
            </a:pPr>
            <a:br/>
            <a:endParaRPr lang="en-NZ" sz="1100" b="0" strike="noStrike" spc="-1">
              <a:latin typeface="Arial"/>
            </a:endParaRPr>
          </a:p>
        </p:txBody>
      </p:sp>
      <p:sp>
        <p:nvSpPr>
          <p:cNvPr id="812" name="PlaceHolder 2"/>
          <p:cNvSpPr>
            <a:spLocks noGrp="1" noRot="1" noChangeAspect="1"/>
          </p:cNvSpPr>
          <p:nvPr>
            <p:ph type="sldImg"/>
          </p:nvPr>
        </p:nvSpPr>
        <p:spPr>
          <a:xfrm>
            <a:off x="1143360" y="685800"/>
            <a:ext cx="4571640" cy="3428280"/>
          </a:xfrm>
          <a:prstGeom prst="rect">
            <a:avLst/>
          </a:pr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3" name="PlaceHolder 1"/>
          <p:cNvSpPr>
            <a:spLocks noGrp="1"/>
          </p:cNvSpPr>
          <p:nvPr>
            <p:ph type="body"/>
          </p:nvPr>
        </p:nvSpPr>
        <p:spPr>
          <a:xfrm>
            <a:off x="685800" y="4343400"/>
            <a:ext cx="5485680" cy="4114080"/>
          </a:xfrm>
          <a:prstGeom prst="rect">
            <a:avLst/>
          </a:prstGeom>
        </p:spPr>
        <p:txBody>
          <a:bodyPr lIns="0" tIns="91440" rIns="0" bIns="91440">
            <a:noAutofit/>
          </a:bodyPr>
          <a:lstStyle/>
          <a:p>
            <a:pPr marL="457200" indent="-297720">
              <a:lnSpc>
                <a:spcPct val="100000"/>
              </a:lnSpc>
              <a:buClr>
                <a:srgbClr val="000000"/>
              </a:buClr>
              <a:buFont typeface="Wingdings" charset="2"/>
              <a:buChar char=""/>
            </a:pPr>
            <a:r>
              <a:rPr lang="en-NZ" sz="1100" b="0" strike="noStrike" spc="-1">
                <a:solidFill>
                  <a:srgbClr val="000000"/>
                </a:solidFill>
                <a:latin typeface="Arial"/>
                <a:ea typeface="Arial"/>
              </a:rPr>
              <a:t>Goal: Explain the modulation technique.</a:t>
            </a:r>
            <a:endParaRPr lang="en-NZ" sz="1100" b="0" strike="noStrike" spc="-1">
              <a:latin typeface="Arial"/>
            </a:endParaRPr>
          </a:p>
          <a:p>
            <a:pPr marL="457200" indent="-297720">
              <a:lnSpc>
                <a:spcPct val="100000"/>
              </a:lnSpc>
              <a:buClr>
                <a:srgbClr val="000000"/>
              </a:buClr>
              <a:buFont typeface="Wingdings" charset="2"/>
              <a:buChar char=""/>
            </a:pPr>
            <a:r>
              <a:rPr lang="en-NZ" sz="1100" b="0" strike="noStrike" spc="-1">
                <a:solidFill>
                  <a:srgbClr val="000000"/>
                </a:solidFill>
                <a:latin typeface="Arial"/>
                <a:ea typeface="Arial"/>
              </a:rPr>
              <a:t>Notes:</a:t>
            </a:r>
            <a:endParaRPr lang="en-NZ" sz="1100" b="0" strike="noStrike" spc="-1">
              <a:latin typeface="Arial"/>
            </a:endParaRPr>
          </a:p>
          <a:p>
            <a:pPr marL="457200" indent="-297720">
              <a:lnSpc>
                <a:spcPct val="100000"/>
              </a:lnSpc>
              <a:buClr>
                <a:srgbClr val="000000"/>
              </a:buClr>
              <a:buFont typeface="Wingdings" charset="2"/>
              <a:buChar char=""/>
            </a:pPr>
            <a:r>
              <a:rPr lang="en-NZ" sz="1100" b="0" strike="noStrike" spc="-1">
                <a:solidFill>
                  <a:srgbClr val="000000"/>
                </a:solidFill>
                <a:latin typeface="Arial"/>
                <a:ea typeface="Arial"/>
              </a:rPr>
              <a:t>While 1090ES uses the same frequency as SSR replies, it uses a different modulation technique called </a:t>
            </a:r>
            <a:r>
              <a:rPr lang="en-NZ" sz="1100" b="1" strike="noStrike" spc="-1">
                <a:solidFill>
                  <a:srgbClr val="000000"/>
                </a:solidFill>
                <a:latin typeface="Arial"/>
                <a:ea typeface="Arial"/>
              </a:rPr>
              <a:t>Pulse Position Modulation (PPM)</a:t>
            </a:r>
            <a:r>
              <a:rPr lang="en-NZ" sz="1100" b="0" strike="noStrike" spc="-1">
                <a:solidFill>
                  <a:srgbClr val="000000"/>
                </a:solidFill>
                <a:latin typeface="Arial"/>
                <a:ea typeface="Arial"/>
              </a:rPr>
              <a:t>.</a:t>
            </a:r>
            <a:endParaRPr lang="en-NZ" sz="1100" b="0" strike="noStrike" spc="-1">
              <a:latin typeface="Arial"/>
            </a:endParaRPr>
          </a:p>
          <a:p>
            <a:pPr marL="457200" indent="-297720">
              <a:lnSpc>
                <a:spcPct val="100000"/>
              </a:lnSpc>
              <a:buClr>
                <a:srgbClr val="000000"/>
              </a:buClr>
              <a:buFont typeface="Wingdings" charset="2"/>
              <a:buChar char=""/>
            </a:pPr>
            <a:r>
              <a:rPr lang="en-NZ" sz="1100" b="1" strike="noStrike" spc="-1">
                <a:solidFill>
                  <a:srgbClr val="000000"/>
                </a:solidFill>
                <a:latin typeface="Arial"/>
                <a:ea typeface="Arial"/>
              </a:rPr>
              <a:t>PPM:</a:t>
            </a:r>
            <a:r>
              <a:rPr lang="en-NZ" sz="1100" b="0" strike="noStrike" spc="-1">
                <a:solidFill>
                  <a:srgbClr val="000000"/>
                </a:solidFill>
                <a:latin typeface="Arial"/>
                <a:ea typeface="Arial"/>
              </a:rPr>
              <a:t> Instead of using the amplitude or frequency to encode data, PPM encodes a '1' or '0' based on </a:t>
            </a:r>
            <a:r>
              <a:rPr lang="en-NZ" sz="1100" b="0" i="1" strike="noStrike" spc="-1">
                <a:solidFill>
                  <a:srgbClr val="000000"/>
                </a:solidFill>
                <a:latin typeface="Arial"/>
                <a:ea typeface="Arial"/>
              </a:rPr>
              <a:t>where</a:t>
            </a:r>
            <a:r>
              <a:rPr lang="en-NZ" sz="1100" b="0" strike="noStrike" spc="-1">
                <a:solidFill>
                  <a:srgbClr val="000000"/>
                </a:solidFill>
                <a:latin typeface="Arial"/>
                <a:ea typeface="Arial"/>
              </a:rPr>
              <a:t> the pulse occurs within a 1-microsecond time slot.</a:t>
            </a:r>
            <a:endParaRPr lang="en-NZ" sz="1100" b="0" strike="noStrike" spc="-1">
              <a:latin typeface="Arial"/>
            </a:endParaRPr>
          </a:p>
          <a:p>
            <a:pPr marL="457200" indent="-297720">
              <a:lnSpc>
                <a:spcPct val="100000"/>
              </a:lnSpc>
              <a:buClr>
                <a:srgbClr val="000000"/>
              </a:buClr>
              <a:buFont typeface="Wingdings" charset="2"/>
              <a:buChar char=""/>
            </a:pPr>
            <a:r>
              <a:rPr lang="en-NZ" sz="1100" b="1" strike="noStrike" spc="-1">
                <a:solidFill>
                  <a:srgbClr val="000000"/>
                </a:solidFill>
                <a:latin typeface="Arial"/>
                <a:ea typeface="Arial"/>
              </a:rPr>
              <a:t>Message:</a:t>
            </a:r>
            <a:r>
              <a:rPr lang="en-NZ" sz="1100" b="0" strike="noStrike" spc="-1">
                <a:solidFill>
                  <a:srgbClr val="000000"/>
                </a:solidFill>
                <a:latin typeface="Arial"/>
                <a:ea typeface="Arial"/>
              </a:rPr>
              <a:t> The final "Extended Squitter" message is 112 bits long.</a:t>
            </a:r>
            <a:endParaRPr lang="en-NZ" sz="1100" b="0" strike="noStrike" spc="-1">
              <a:latin typeface="Arial"/>
            </a:endParaRPr>
          </a:p>
          <a:p>
            <a:pPr>
              <a:lnSpc>
                <a:spcPct val="100000"/>
              </a:lnSpc>
              <a:tabLst>
                <a:tab pos="0" algn="l"/>
              </a:tabLst>
            </a:pPr>
            <a:endParaRPr lang="en-NZ" sz="1100" b="0" strike="noStrike" spc="-1">
              <a:latin typeface="Arial"/>
            </a:endParaRPr>
          </a:p>
        </p:txBody>
      </p:sp>
      <p:sp>
        <p:nvSpPr>
          <p:cNvPr id="814" name="PlaceHolder 2"/>
          <p:cNvSpPr>
            <a:spLocks noGrp="1" noRot="1" noChangeAspect="1"/>
          </p:cNvSpPr>
          <p:nvPr>
            <p:ph type="sldImg"/>
          </p:nvPr>
        </p:nvSpPr>
        <p:spPr>
          <a:xfrm>
            <a:off x="380880" y="685800"/>
            <a:ext cx="6095160" cy="3428280"/>
          </a:xfrm>
          <a:prstGeom prst="rect">
            <a:avLst/>
          </a:pr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5" name="PlaceHolder 1"/>
          <p:cNvSpPr>
            <a:spLocks noGrp="1"/>
          </p:cNvSpPr>
          <p:nvPr>
            <p:ph type="body"/>
          </p:nvPr>
        </p:nvSpPr>
        <p:spPr>
          <a:xfrm>
            <a:off x="685800" y="4343400"/>
            <a:ext cx="5485680" cy="4114080"/>
          </a:xfrm>
          <a:prstGeom prst="rect">
            <a:avLst/>
          </a:prstGeom>
        </p:spPr>
        <p:txBody>
          <a:bodyPr lIns="0" tIns="91440" rIns="0" bIns="91440">
            <a:noAutofit/>
          </a:bodyPr>
          <a:lstStyle/>
          <a:p>
            <a:pPr marL="457200" indent="-297720">
              <a:lnSpc>
                <a:spcPct val="100000"/>
              </a:lnSpc>
              <a:buClr>
                <a:srgbClr val="000000"/>
              </a:buClr>
              <a:buFont typeface="Wingdings" charset="2"/>
              <a:buChar char=""/>
            </a:pPr>
            <a:r>
              <a:rPr lang="en-NZ" sz="1100" b="0" strike="noStrike" spc="-1">
                <a:solidFill>
                  <a:srgbClr val="000000"/>
                </a:solidFill>
                <a:latin typeface="Arial"/>
                <a:ea typeface="Arial"/>
              </a:rPr>
              <a:t>Goal: Break down the structure of a standard DF17 ADS-B message.</a:t>
            </a:r>
            <a:endParaRPr lang="en-NZ" sz="1100" b="0" strike="noStrike" spc="-1">
              <a:latin typeface="Arial"/>
            </a:endParaRPr>
          </a:p>
          <a:p>
            <a:pPr marL="457200" indent="-297720">
              <a:lnSpc>
                <a:spcPct val="100000"/>
              </a:lnSpc>
              <a:buClr>
                <a:srgbClr val="000000"/>
              </a:buClr>
              <a:buFont typeface="Wingdings" charset="2"/>
              <a:buChar char=""/>
            </a:pPr>
            <a:r>
              <a:rPr lang="en-NZ" sz="1100" b="0" strike="noStrike" spc="-1">
                <a:solidFill>
                  <a:srgbClr val="000000"/>
                </a:solidFill>
                <a:latin typeface="Arial"/>
                <a:ea typeface="Arial"/>
              </a:rPr>
              <a:t>Notes:</a:t>
            </a:r>
            <a:endParaRPr lang="en-NZ" sz="1100" b="0" strike="noStrike" spc="-1">
              <a:latin typeface="Arial"/>
            </a:endParaRPr>
          </a:p>
          <a:p>
            <a:pPr marL="457200" indent="-297720">
              <a:lnSpc>
                <a:spcPct val="100000"/>
              </a:lnSpc>
              <a:buClr>
                <a:srgbClr val="000000"/>
              </a:buClr>
              <a:buFont typeface="Wingdings" charset="2"/>
              <a:buChar char=""/>
            </a:pPr>
            <a:r>
              <a:rPr lang="en-NZ" sz="1100" b="0" strike="noStrike" spc="-1">
                <a:solidFill>
                  <a:srgbClr val="000000"/>
                </a:solidFill>
                <a:latin typeface="Arial"/>
                <a:ea typeface="Arial"/>
              </a:rPr>
              <a:t>The 112-bit message is segmented logically:</a:t>
            </a:r>
            <a:endParaRPr lang="en-NZ" sz="1100" b="0" strike="noStrike" spc="-1">
              <a:latin typeface="Arial"/>
            </a:endParaRPr>
          </a:p>
          <a:p>
            <a:pPr marL="457200" indent="-297720">
              <a:lnSpc>
                <a:spcPct val="100000"/>
              </a:lnSpc>
              <a:buClr>
                <a:srgbClr val="000000"/>
              </a:buClr>
              <a:buFont typeface="Wingdings" charset="2"/>
              <a:buChar char=""/>
            </a:pPr>
            <a:r>
              <a:rPr lang="en-NZ" sz="1100" b="1" strike="noStrike" spc="-1">
                <a:solidFill>
                  <a:srgbClr val="000000"/>
                </a:solidFill>
                <a:latin typeface="Arial"/>
                <a:ea typeface="Arial"/>
              </a:rPr>
              <a:t>DF/CA:</a:t>
            </a:r>
            <a:r>
              <a:rPr lang="en-NZ" sz="1100" b="0" strike="noStrike" spc="-1">
                <a:solidFill>
                  <a:srgbClr val="000000"/>
                </a:solidFill>
                <a:latin typeface="Arial"/>
                <a:ea typeface="Arial"/>
              </a:rPr>
              <a:t> Downlink Format and Capability (5 bits, 3 bits). Defines the type of message (e.g., position, velocity, identification).</a:t>
            </a:r>
            <a:endParaRPr lang="en-NZ" sz="1100" b="0" strike="noStrike" spc="-1">
              <a:latin typeface="Arial"/>
            </a:endParaRPr>
          </a:p>
          <a:p>
            <a:pPr marL="457200" indent="-297720">
              <a:lnSpc>
                <a:spcPct val="100000"/>
              </a:lnSpc>
              <a:buClr>
                <a:srgbClr val="000000"/>
              </a:buClr>
              <a:buFont typeface="Wingdings" charset="2"/>
              <a:buChar char=""/>
            </a:pPr>
            <a:r>
              <a:rPr lang="en-NZ" sz="1100" b="1" strike="noStrike" spc="-1">
                <a:solidFill>
                  <a:srgbClr val="000000"/>
                </a:solidFill>
                <a:latin typeface="Arial"/>
                <a:ea typeface="Arial"/>
              </a:rPr>
              <a:t>ICAO Address:</a:t>
            </a:r>
            <a:r>
              <a:rPr lang="en-NZ" sz="1100" b="0" strike="noStrike" spc="-1">
                <a:solidFill>
                  <a:srgbClr val="000000"/>
                </a:solidFill>
                <a:latin typeface="Arial"/>
                <a:ea typeface="Arial"/>
              </a:rPr>
              <a:t> A unique 24-bit hex code assigned to the airframe (e.g., AE1D34). This is the permanent identifier.</a:t>
            </a:r>
            <a:endParaRPr lang="en-NZ" sz="1100" b="0" strike="noStrike" spc="-1">
              <a:latin typeface="Arial"/>
            </a:endParaRPr>
          </a:p>
          <a:p>
            <a:pPr marL="457200" indent="-297720">
              <a:lnSpc>
                <a:spcPct val="100000"/>
              </a:lnSpc>
              <a:buClr>
                <a:srgbClr val="000000"/>
              </a:buClr>
              <a:buFont typeface="Wingdings" charset="2"/>
              <a:buChar char=""/>
            </a:pPr>
            <a:r>
              <a:rPr lang="en-NZ" sz="1100" b="1" strike="noStrike" spc="-1">
                <a:solidFill>
                  <a:srgbClr val="000000"/>
                </a:solidFill>
                <a:latin typeface="Arial"/>
                <a:ea typeface="Arial"/>
              </a:rPr>
              <a:t>Data Field:</a:t>
            </a:r>
            <a:r>
              <a:rPr lang="en-NZ" sz="1100" b="0" strike="noStrike" spc="-1">
                <a:solidFill>
                  <a:srgbClr val="000000"/>
                </a:solidFill>
                <a:latin typeface="Arial"/>
                <a:ea typeface="Arial"/>
              </a:rPr>
              <a:t> The main payload (56 bits), containing the actual position, velocity, or flight ID information.</a:t>
            </a:r>
            <a:endParaRPr lang="en-NZ" sz="1100" b="0" strike="noStrike" spc="-1">
              <a:latin typeface="Arial"/>
            </a:endParaRPr>
          </a:p>
          <a:p>
            <a:pPr marL="457200" indent="-297720">
              <a:lnSpc>
                <a:spcPct val="100000"/>
              </a:lnSpc>
              <a:buClr>
                <a:srgbClr val="000000"/>
              </a:buClr>
              <a:buFont typeface="Wingdings" charset="2"/>
              <a:buChar char=""/>
            </a:pPr>
            <a:r>
              <a:rPr lang="en-NZ" sz="1100" b="1" strike="noStrike" spc="-1">
                <a:solidFill>
                  <a:srgbClr val="000000"/>
                </a:solidFill>
                <a:latin typeface="Arial"/>
                <a:ea typeface="Arial"/>
              </a:rPr>
              <a:t>Parity/PI:</a:t>
            </a:r>
            <a:r>
              <a:rPr lang="en-NZ" sz="1100" b="0" strike="noStrike" spc="-1">
                <a:solidFill>
                  <a:srgbClr val="000000"/>
                </a:solidFill>
                <a:latin typeface="Arial"/>
                <a:ea typeface="Arial"/>
              </a:rPr>
              <a:t> A 24-bit Cyclic Redundancy Check (CRC) used for error detection. This is essential for reliability in noisy L-Band RF environments.</a:t>
            </a:r>
            <a:endParaRPr lang="en-NZ" sz="1100" b="0" strike="noStrike" spc="-1">
              <a:latin typeface="Arial"/>
            </a:endParaRPr>
          </a:p>
          <a:p>
            <a:pPr>
              <a:lnSpc>
                <a:spcPct val="100000"/>
              </a:lnSpc>
              <a:tabLst>
                <a:tab pos="0" algn="l"/>
              </a:tabLst>
            </a:pPr>
            <a:endParaRPr lang="en-NZ" sz="1100" b="0" strike="noStrike" spc="-1">
              <a:latin typeface="Arial"/>
            </a:endParaRPr>
          </a:p>
        </p:txBody>
      </p:sp>
      <p:sp>
        <p:nvSpPr>
          <p:cNvPr id="816" name="PlaceHolder 2"/>
          <p:cNvSpPr>
            <a:spLocks noGrp="1" noRot="1" noChangeAspect="1"/>
          </p:cNvSpPr>
          <p:nvPr>
            <p:ph type="sldImg"/>
          </p:nvPr>
        </p:nvSpPr>
        <p:spPr>
          <a:xfrm>
            <a:off x="1143360" y="685800"/>
            <a:ext cx="4571640" cy="3428280"/>
          </a:xfrm>
          <a:prstGeom prst="rect">
            <a:avLst/>
          </a:pr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7" name="PlaceHolder 1"/>
          <p:cNvSpPr>
            <a:spLocks noGrp="1"/>
          </p:cNvSpPr>
          <p:nvPr>
            <p:ph type="body"/>
          </p:nvPr>
        </p:nvSpPr>
        <p:spPr>
          <a:xfrm>
            <a:off x="685800" y="4343400"/>
            <a:ext cx="5485680" cy="4114080"/>
          </a:xfrm>
          <a:prstGeom prst="rect">
            <a:avLst/>
          </a:prstGeom>
        </p:spPr>
        <p:txBody>
          <a:bodyPr lIns="0" tIns="91440" rIns="0" bIns="91440">
            <a:noAutofit/>
          </a:bodyPr>
          <a:lstStyle/>
          <a:p>
            <a:pPr marL="457200" indent="-297720">
              <a:lnSpc>
                <a:spcPct val="100000"/>
              </a:lnSpc>
              <a:buClr>
                <a:srgbClr val="000000"/>
              </a:buClr>
              <a:buFont typeface="Wingdings" charset="2"/>
              <a:buChar char=""/>
            </a:pPr>
            <a:r>
              <a:rPr lang="en-NZ" sz="1000" b="0" strike="noStrike" spc="-1">
                <a:solidFill>
                  <a:srgbClr val="000000"/>
                </a:solidFill>
                <a:latin typeface="Arial"/>
                <a:ea typeface="Arial"/>
              </a:rPr>
              <a:t>Goal: Explain how high-resolution position data fits into the limited 56-bit space.</a:t>
            </a:r>
            <a:endParaRPr lang="en-NZ" sz="1000" b="0" strike="noStrike" spc="-1">
              <a:latin typeface="Arial"/>
            </a:endParaRPr>
          </a:p>
          <a:p>
            <a:pPr marL="457200" indent="-297720">
              <a:lnSpc>
                <a:spcPct val="100000"/>
              </a:lnSpc>
              <a:buClr>
                <a:srgbClr val="000000"/>
              </a:buClr>
              <a:buFont typeface="Wingdings" charset="2"/>
              <a:buChar char=""/>
            </a:pPr>
            <a:r>
              <a:rPr lang="en-NZ" sz="1000" b="0" strike="noStrike" spc="-1">
                <a:solidFill>
                  <a:srgbClr val="000000"/>
                </a:solidFill>
                <a:latin typeface="Arial"/>
                <a:ea typeface="Arial"/>
              </a:rPr>
              <a:t>Notes:</a:t>
            </a:r>
            <a:endParaRPr lang="en-NZ" sz="1000" b="0" strike="noStrike" spc="-1">
              <a:latin typeface="Arial"/>
            </a:endParaRPr>
          </a:p>
          <a:p>
            <a:pPr marL="457200" indent="-297720">
              <a:lnSpc>
                <a:spcPct val="100000"/>
              </a:lnSpc>
              <a:buClr>
                <a:srgbClr val="000000"/>
              </a:buClr>
              <a:buFont typeface="Wingdings" charset="2"/>
              <a:buChar char=""/>
            </a:pPr>
            <a:r>
              <a:rPr lang="en-NZ" sz="1000" b="1" strike="noStrike" spc="-1">
                <a:solidFill>
                  <a:srgbClr val="000000"/>
                </a:solidFill>
                <a:latin typeface="Arial"/>
                <a:ea typeface="Arial"/>
              </a:rPr>
              <a:t>The Problem:</a:t>
            </a:r>
            <a:r>
              <a:rPr lang="en-NZ" sz="1000" b="0" strike="noStrike" spc="-1">
                <a:solidFill>
                  <a:srgbClr val="000000"/>
                </a:solidFill>
                <a:latin typeface="Arial"/>
                <a:ea typeface="Arial"/>
              </a:rPr>
              <a:t> Standard Latitude/Longitude coordinates require more bits than the 56-bit data field allows for high precision.</a:t>
            </a:r>
            <a:endParaRPr lang="en-NZ" sz="1000" b="0" strike="noStrike" spc="-1">
              <a:latin typeface="Arial"/>
            </a:endParaRPr>
          </a:p>
          <a:p>
            <a:pPr marL="457200" indent="-297720">
              <a:lnSpc>
                <a:spcPct val="100000"/>
              </a:lnSpc>
              <a:buClr>
                <a:srgbClr val="000000"/>
              </a:buClr>
              <a:buFont typeface="Wingdings" charset="2"/>
              <a:buChar char=""/>
            </a:pPr>
            <a:r>
              <a:rPr lang="en-NZ" sz="1000" b="1" strike="noStrike" spc="-1">
                <a:solidFill>
                  <a:srgbClr val="000000"/>
                </a:solidFill>
                <a:latin typeface="Arial"/>
                <a:ea typeface="Arial"/>
              </a:rPr>
              <a:t>The Solution:</a:t>
            </a:r>
            <a:r>
              <a:rPr lang="en-NZ" sz="1000" b="0" strike="noStrike" spc="-1">
                <a:solidFill>
                  <a:srgbClr val="000000"/>
                </a:solidFill>
                <a:latin typeface="Arial"/>
                <a:ea typeface="Arial"/>
              </a:rPr>
              <a:t> CPR is a compression scheme that exploits the short-term continuity of an aircraft's flight path. It uses two frames—an </a:t>
            </a:r>
            <a:r>
              <a:rPr lang="en-NZ" sz="1000" b="1" strike="noStrike" spc="-1">
                <a:solidFill>
                  <a:srgbClr val="000000"/>
                </a:solidFill>
                <a:latin typeface="Arial"/>
                <a:ea typeface="Arial"/>
              </a:rPr>
              <a:t>Odd</a:t>
            </a:r>
            <a:r>
              <a:rPr lang="en-NZ" sz="1000" b="0" strike="noStrike" spc="-1">
                <a:solidFill>
                  <a:srgbClr val="000000"/>
                </a:solidFill>
                <a:latin typeface="Arial"/>
                <a:ea typeface="Arial"/>
              </a:rPr>
              <a:t> frame and an </a:t>
            </a:r>
            <a:r>
              <a:rPr lang="en-NZ" sz="1000" b="1" strike="noStrike" spc="-1">
                <a:solidFill>
                  <a:srgbClr val="000000"/>
                </a:solidFill>
                <a:latin typeface="Arial"/>
                <a:ea typeface="Arial"/>
              </a:rPr>
              <a:t>Even</a:t>
            </a:r>
            <a:r>
              <a:rPr lang="en-NZ" sz="1000" b="0" strike="noStrike" spc="-1">
                <a:solidFill>
                  <a:srgbClr val="000000"/>
                </a:solidFill>
                <a:latin typeface="Arial"/>
                <a:ea typeface="Arial"/>
              </a:rPr>
              <a:t> frame.</a:t>
            </a:r>
            <a:endParaRPr lang="en-NZ" sz="1000" b="0" strike="noStrike" spc="-1">
              <a:latin typeface="Arial"/>
            </a:endParaRPr>
          </a:p>
          <a:p>
            <a:pPr marL="457200" indent="-297720">
              <a:lnSpc>
                <a:spcPct val="100000"/>
              </a:lnSpc>
              <a:buClr>
                <a:srgbClr val="000000"/>
              </a:buClr>
              <a:buFont typeface="Wingdings" charset="2"/>
              <a:buChar char=""/>
            </a:pPr>
            <a:r>
              <a:rPr lang="en-NZ" sz="1000" b="1" strike="noStrike" spc="-1">
                <a:solidFill>
                  <a:srgbClr val="000000"/>
                </a:solidFill>
                <a:latin typeface="Arial"/>
                <a:ea typeface="Arial"/>
              </a:rPr>
              <a:t>Resolution:</a:t>
            </a:r>
            <a:r>
              <a:rPr lang="en-NZ" sz="1000" b="0" strike="noStrike" spc="-1">
                <a:solidFill>
                  <a:srgbClr val="000000"/>
                </a:solidFill>
                <a:latin typeface="Arial"/>
                <a:ea typeface="Arial"/>
              </a:rPr>
              <a:t> Each frame alone has multiple possible locations (global ambiguity). When a receiver has both an Odd and an Even frame, it can mathematically resolve the true position with high precision.</a:t>
            </a:r>
            <a:endParaRPr lang="en-NZ" sz="1000" b="0" strike="noStrike" spc="-1">
              <a:latin typeface="Arial"/>
            </a:endParaRPr>
          </a:p>
          <a:p>
            <a:pPr>
              <a:lnSpc>
                <a:spcPct val="100000"/>
              </a:lnSpc>
            </a:pPr>
            <a:r>
              <a:rPr lang="en-NZ" sz="1000" b="0" strike="noStrike" spc="-1">
                <a:solidFill>
                  <a:srgbClr val="000000"/>
                </a:solidFill>
                <a:latin typeface="Arial"/>
                <a:ea typeface="Arial"/>
              </a:rPr>
              <a:t>Compact Position Reporting (CPR) is a crucial algorithm in the ADS-B (Automatic Dependent Surveillance-Broadcast) system that encodes and decodes aircraft position data to reduce message size. It works by dividing the Earth's surface into a grid of zones and transmitting the location as a fraction of the zone, using 17 bits for latitude and 17 bits for longitude. To overcome the ambiguity of a single message, two complementary "even" and "odd" messages are transmitted alternately, and the combination of these two messages allows for a precise and unambiguous position to be determined. </a:t>
            </a:r>
            <a:endParaRPr lang="en-NZ" sz="1000" b="0" strike="noStrike" spc="-1">
              <a:latin typeface="Arial"/>
            </a:endParaRPr>
          </a:p>
          <a:p>
            <a:pPr>
              <a:lnSpc>
                <a:spcPct val="100000"/>
              </a:lnSpc>
            </a:pPr>
            <a:endParaRPr lang="en-NZ" sz="1000" b="0" strike="noStrike" spc="-1">
              <a:latin typeface="Arial"/>
            </a:endParaRPr>
          </a:p>
          <a:p>
            <a:pPr>
              <a:lnSpc>
                <a:spcPct val="100000"/>
              </a:lnSpc>
            </a:pPr>
            <a:r>
              <a:rPr lang="en-NZ" sz="1000" b="0" strike="noStrike" spc="-1">
                <a:solidFill>
                  <a:srgbClr val="000000"/>
                </a:solidFill>
                <a:latin typeface="Arial"/>
                <a:ea typeface="Arial"/>
              </a:rPr>
              <a:t>Encoding: CPR encodes the fractional part of the position within a zone. The full position is represented by a 17-bit "coarse" part (encoded in one message) and a 17-bit "fine" part (encoded in the other message).</a:t>
            </a:r>
            <a:endParaRPr lang="en-NZ" sz="1000" b="0" strike="noStrike" spc="-1">
              <a:latin typeface="Arial"/>
            </a:endParaRPr>
          </a:p>
          <a:p>
            <a:pPr>
              <a:lnSpc>
                <a:spcPct val="100000"/>
              </a:lnSpc>
            </a:pPr>
            <a:r>
              <a:rPr lang="en-NZ" sz="1000" b="0" strike="noStrike" spc="-1">
                <a:solidFill>
                  <a:srgbClr val="000000"/>
                </a:solidFill>
                <a:latin typeface="Arial"/>
                <a:ea typeface="Arial"/>
              </a:rPr>
              <a:t>Decoding: To decode, a receiver must receive both the "even" and "odd" messages. The receiver uses the "coarse" part of the message to determine the correct zone and the "fine" part to determine the precise location within that zone.</a:t>
            </a:r>
            <a:endParaRPr lang="en-NZ" sz="1000" b="0" strike="noStrike" spc="-1">
              <a:latin typeface="Arial"/>
            </a:endParaRPr>
          </a:p>
          <a:p>
            <a:pPr>
              <a:lnSpc>
                <a:spcPct val="100000"/>
              </a:lnSpc>
            </a:pPr>
            <a:r>
              <a:rPr lang="en-NZ" sz="1000" b="0" strike="noStrike" spc="-1">
                <a:solidFill>
                  <a:srgbClr val="000000"/>
                </a:solidFill>
                <a:latin typeface="Arial"/>
                <a:ea typeface="Arial"/>
              </a:rPr>
              <a:t>Ambiguity: Without receiving both messages, the position is ambiguous because the "coarse" part alone could place the aircraft in any one of the zones that share the same "fine" part.</a:t>
            </a:r>
            <a:endParaRPr lang="en-NZ" sz="1000" b="0" strike="noStrike" spc="-1">
              <a:latin typeface="Arial"/>
            </a:endParaRPr>
          </a:p>
          <a:p>
            <a:pPr>
              <a:lnSpc>
                <a:spcPct val="100000"/>
              </a:lnSpc>
            </a:pPr>
            <a:r>
              <a:rPr lang="en-NZ" sz="1000" b="0" strike="noStrike" spc="-1">
                <a:solidFill>
                  <a:srgbClr val="000000"/>
                </a:solidFill>
                <a:latin typeface="Arial"/>
                <a:ea typeface="Arial"/>
              </a:rPr>
              <a:t>Message types: CPR is used for different types of messages, with the number of "fine" parts (nb) varying based on the message type. For example, nb is 12 for "coarse," 14 for "intent," 17 for "airborne," and 19 for "surface". </a:t>
            </a:r>
            <a:endParaRPr lang="en-NZ" sz="1000" b="0" strike="noStrike" spc="-1">
              <a:latin typeface="Arial"/>
            </a:endParaRPr>
          </a:p>
        </p:txBody>
      </p:sp>
      <p:sp>
        <p:nvSpPr>
          <p:cNvPr id="818" name="PlaceHolder 2"/>
          <p:cNvSpPr>
            <a:spLocks noGrp="1" noRot="1" noChangeAspect="1"/>
          </p:cNvSpPr>
          <p:nvPr>
            <p:ph type="sldImg"/>
          </p:nvPr>
        </p:nvSpPr>
        <p:spPr>
          <a:xfrm>
            <a:off x="1143360" y="685800"/>
            <a:ext cx="4571640" cy="3428280"/>
          </a:xfrm>
          <a:prstGeom prst="rect">
            <a:avLst/>
          </a:pr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 name="PlaceHolder 1"/>
          <p:cNvSpPr>
            <a:spLocks noGrp="1"/>
          </p:cNvSpPr>
          <p:nvPr>
            <p:ph type="body"/>
          </p:nvPr>
        </p:nvSpPr>
        <p:spPr>
          <a:xfrm>
            <a:off x="685800" y="4343400"/>
            <a:ext cx="5485680" cy="4114080"/>
          </a:xfrm>
          <a:prstGeom prst="rect">
            <a:avLst/>
          </a:prstGeom>
        </p:spPr>
        <p:txBody>
          <a:bodyPr lIns="0" tIns="91440" rIns="0" bIns="91440">
            <a:noAutofit/>
          </a:bodyPr>
          <a:lstStyle/>
          <a:p>
            <a:pPr marL="457200" indent="-297720">
              <a:lnSpc>
                <a:spcPct val="100000"/>
              </a:lnSpc>
              <a:buClr>
                <a:srgbClr val="000000"/>
              </a:buClr>
              <a:buFont typeface="Wingdings" charset="2"/>
              <a:buChar char=""/>
            </a:pPr>
            <a:r>
              <a:rPr lang="en-NZ" sz="1100" b="0" strike="noStrike" spc="-1">
                <a:solidFill>
                  <a:srgbClr val="000000"/>
                </a:solidFill>
                <a:latin typeface="Arial"/>
                <a:ea typeface="Arial"/>
              </a:rPr>
              <a:t>Goal: Define the metrics used to determine the trustworthiness of the reported position.</a:t>
            </a:r>
            <a:endParaRPr lang="en-NZ" sz="1100" b="0" strike="noStrike" spc="-1">
              <a:latin typeface="Arial"/>
            </a:endParaRPr>
          </a:p>
          <a:p>
            <a:pPr marL="457200" indent="-297720">
              <a:lnSpc>
                <a:spcPct val="100000"/>
              </a:lnSpc>
              <a:buClr>
                <a:srgbClr val="000000"/>
              </a:buClr>
              <a:buFont typeface="Wingdings" charset="2"/>
              <a:buChar char=""/>
            </a:pPr>
            <a:r>
              <a:rPr lang="en-NZ" sz="1100" b="0" strike="noStrike" spc="-1">
                <a:solidFill>
                  <a:srgbClr val="000000"/>
                </a:solidFill>
                <a:latin typeface="Arial"/>
                <a:ea typeface="Arial"/>
              </a:rPr>
              <a:t>Notes: Because ADS-B is dependent (relying on the onboard GPS), Air Traffic Control needs confidence in the data. These three metrics, reported by the aircraft, determine that confidence:</a:t>
            </a:r>
            <a:endParaRPr lang="en-NZ" sz="1100" b="0" strike="noStrike" spc="-1">
              <a:latin typeface="Arial"/>
            </a:endParaRPr>
          </a:p>
          <a:p>
            <a:pPr marL="457200" indent="-297720">
              <a:lnSpc>
                <a:spcPct val="100000"/>
              </a:lnSpc>
              <a:buClr>
                <a:srgbClr val="000000"/>
              </a:buClr>
              <a:buFont typeface="Wingdings" charset="2"/>
              <a:buChar char=""/>
            </a:pPr>
            <a:r>
              <a:rPr lang="en-NZ" sz="1100" b="1" strike="noStrike" spc="-1">
                <a:solidFill>
                  <a:srgbClr val="000000"/>
                </a:solidFill>
                <a:latin typeface="Arial"/>
                <a:ea typeface="Arial"/>
              </a:rPr>
              <a:t>NIC (Navigation Integrity):</a:t>
            </a:r>
            <a:r>
              <a:rPr lang="en-NZ" sz="1100" b="0" strike="noStrike" spc="-1">
                <a:solidFill>
                  <a:srgbClr val="000000"/>
                </a:solidFill>
                <a:latin typeface="Arial"/>
                <a:ea typeface="Arial"/>
              </a:rPr>
              <a:t> A radius that defines the maximum possible error ("I am definitely within X distance"). This is crucial for determining separation standards.</a:t>
            </a:r>
            <a:endParaRPr lang="en-NZ" sz="1100" b="0" strike="noStrike" spc="-1">
              <a:latin typeface="Arial"/>
            </a:endParaRPr>
          </a:p>
          <a:p>
            <a:pPr marL="457200" indent="-297720">
              <a:lnSpc>
                <a:spcPct val="100000"/>
              </a:lnSpc>
              <a:buClr>
                <a:srgbClr val="000000"/>
              </a:buClr>
              <a:buFont typeface="Wingdings" charset="2"/>
              <a:buChar char=""/>
            </a:pPr>
            <a:r>
              <a:rPr lang="en-NZ" sz="1100" b="1" strike="noStrike" spc="-1">
                <a:solidFill>
                  <a:srgbClr val="000000"/>
                </a:solidFill>
                <a:latin typeface="Arial"/>
                <a:ea typeface="Arial"/>
              </a:rPr>
              <a:t>NACp (Navigation Accuracy):</a:t>
            </a:r>
            <a:r>
              <a:rPr lang="en-NZ" sz="1100" b="0" strike="noStrike" spc="-1">
                <a:solidFill>
                  <a:srgbClr val="000000"/>
                </a:solidFill>
                <a:latin typeface="Arial"/>
                <a:ea typeface="Arial"/>
              </a:rPr>
              <a:t> The 95% certainty boundary for the position estimate.</a:t>
            </a:r>
            <a:endParaRPr lang="en-NZ" sz="1100" b="0" strike="noStrike" spc="-1">
              <a:latin typeface="Arial"/>
            </a:endParaRPr>
          </a:p>
          <a:p>
            <a:pPr marL="457200" indent="-297720">
              <a:lnSpc>
                <a:spcPct val="100000"/>
              </a:lnSpc>
              <a:buClr>
                <a:srgbClr val="000000"/>
              </a:buClr>
              <a:buFont typeface="Wingdings" charset="2"/>
              <a:buChar char=""/>
            </a:pPr>
            <a:r>
              <a:rPr lang="en-NZ" sz="1100" b="1" strike="noStrike" spc="-1">
                <a:solidFill>
                  <a:srgbClr val="000000"/>
                </a:solidFill>
                <a:latin typeface="Arial"/>
                <a:ea typeface="Arial"/>
              </a:rPr>
              <a:t>SIL (Source Integrity):</a:t>
            </a:r>
            <a:r>
              <a:rPr lang="en-NZ" sz="1100" b="0" strike="noStrike" spc="-1">
                <a:solidFill>
                  <a:srgbClr val="000000"/>
                </a:solidFill>
                <a:latin typeface="Arial"/>
                <a:ea typeface="Arial"/>
              </a:rPr>
              <a:t> The probability that the system will fail and report a position outside the NIC containment radius. This is a safety certification level.</a:t>
            </a:r>
            <a:endParaRPr lang="en-NZ" sz="1100" b="0" strike="noStrike" spc="-1">
              <a:latin typeface="Arial"/>
            </a:endParaRPr>
          </a:p>
        </p:txBody>
      </p:sp>
      <p:sp>
        <p:nvSpPr>
          <p:cNvPr id="820" name="PlaceHolder 2"/>
          <p:cNvSpPr>
            <a:spLocks noGrp="1" noRot="1" noChangeAspect="1"/>
          </p:cNvSpPr>
          <p:nvPr>
            <p:ph type="sldImg"/>
          </p:nvPr>
        </p:nvSpPr>
        <p:spPr>
          <a:xfrm>
            <a:off x="381000" y="685800"/>
            <a:ext cx="6094413" cy="3429000"/>
          </a:xfrm>
          <a:prstGeom prst="rect">
            <a:avLst/>
          </a:pr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1" name="PlaceHolder 1"/>
          <p:cNvSpPr>
            <a:spLocks noGrp="1"/>
          </p:cNvSpPr>
          <p:nvPr>
            <p:ph type="body"/>
          </p:nvPr>
        </p:nvSpPr>
        <p:spPr>
          <a:xfrm>
            <a:off x="685800" y="4343400"/>
            <a:ext cx="5485680" cy="4114080"/>
          </a:xfrm>
          <a:prstGeom prst="rect">
            <a:avLst/>
          </a:prstGeom>
        </p:spPr>
        <p:txBody>
          <a:bodyPr lIns="0" tIns="91440" rIns="0" bIns="91440">
            <a:noAutofit/>
          </a:bodyPr>
          <a:lstStyle/>
          <a:p>
            <a:pPr marL="457200" indent="-297720">
              <a:lnSpc>
                <a:spcPct val="100000"/>
              </a:lnSpc>
              <a:buClr>
                <a:srgbClr val="000000"/>
              </a:buClr>
              <a:buFont typeface="Wingdings" charset="2"/>
              <a:buChar char=""/>
            </a:pPr>
            <a:r>
              <a:rPr lang="en-NZ" sz="1100" b="0" strike="noStrike" spc="-1">
                <a:solidFill>
                  <a:srgbClr val="000000"/>
                </a:solidFill>
                <a:latin typeface="Arial"/>
                <a:ea typeface="Arial"/>
              </a:rPr>
              <a:t>Goal: Explain the two different altitude types and their operational significance.</a:t>
            </a:r>
            <a:endParaRPr lang="en-NZ" sz="1100" b="0" strike="noStrike" spc="-1">
              <a:latin typeface="Arial"/>
            </a:endParaRPr>
          </a:p>
          <a:p>
            <a:pPr marL="457200" indent="-297720">
              <a:lnSpc>
                <a:spcPct val="100000"/>
              </a:lnSpc>
              <a:buClr>
                <a:srgbClr val="000000"/>
              </a:buClr>
              <a:buFont typeface="Wingdings" charset="2"/>
              <a:buChar char=""/>
            </a:pPr>
            <a:r>
              <a:rPr lang="en-NZ" sz="1100" b="0" strike="noStrike" spc="-1">
                <a:solidFill>
                  <a:srgbClr val="000000"/>
                </a:solidFill>
                <a:latin typeface="Arial"/>
                <a:ea typeface="Arial"/>
              </a:rPr>
              <a:t>Notes:</a:t>
            </a:r>
            <a:endParaRPr lang="en-NZ" sz="1100" b="0" strike="noStrike" spc="-1">
              <a:latin typeface="Arial"/>
            </a:endParaRPr>
          </a:p>
          <a:p>
            <a:pPr marL="457200" indent="-297720">
              <a:lnSpc>
                <a:spcPct val="100000"/>
              </a:lnSpc>
              <a:buClr>
                <a:srgbClr val="000000"/>
              </a:buClr>
              <a:buFont typeface="Wingdings" charset="2"/>
              <a:buChar char=""/>
            </a:pPr>
            <a:r>
              <a:rPr lang="en-NZ" sz="1100" b="1" strike="noStrike" spc="-1">
                <a:solidFill>
                  <a:srgbClr val="000000"/>
                </a:solidFill>
                <a:latin typeface="Arial"/>
                <a:ea typeface="Arial"/>
              </a:rPr>
              <a:t>Barometric (Pressure) Altitude:</a:t>
            </a:r>
            <a:r>
              <a:rPr lang="en-NZ" sz="1100" b="0" strike="noStrike" spc="-1">
                <a:solidFill>
                  <a:srgbClr val="000000"/>
                </a:solidFill>
                <a:latin typeface="Arial"/>
                <a:ea typeface="Arial"/>
              </a:rPr>
              <a:t> This is based on air pressure relative to a standard atmosphere setting (29.92 inHg). It is </a:t>
            </a:r>
            <a:r>
              <a:rPr lang="en-NZ" sz="1100" b="1" strike="noStrike" spc="-1">
                <a:solidFill>
                  <a:srgbClr val="000000"/>
                </a:solidFill>
                <a:latin typeface="Arial"/>
                <a:ea typeface="Arial"/>
              </a:rPr>
              <a:t>critical for vertical separation</a:t>
            </a:r>
            <a:r>
              <a:rPr lang="en-NZ" sz="1100" b="0" strike="noStrike" spc="-1">
                <a:solidFill>
                  <a:srgbClr val="000000"/>
                </a:solidFill>
                <a:latin typeface="Arial"/>
                <a:ea typeface="Arial"/>
              </a:rPr>
              <a:t> because ATC separates planes based on pressure levels, not true height, ensuring everyone is working from the same baseline.</a:t>
            </a:r>
            <a:endParaRPr lang="en-NZ" sz="1100" b="0" strike="noStrike" spc="-1">
              <a:latin typeface="Arial"/>
            </a:endParaRPr>
          </a:p>
          <a:p>
            <a:pPr marL="457200" indent="-297720">
              <a:lnSpc>
                <a:spcPct val="100000"/>
              </a:lnSpc>
              <a:buClr>
                <a:srgbClr val="000000"/>
              </a:buClr>
              <a:buFont typeface="Wingdings" charset="2"/>
              <a:buChar char=""/>
            </a:pPr>
            <a:r>
              <a:rPr lang="en-NZ" sz="1100" b="1" strike="noStrike" spc="-1">
                <a:solidFill>
                  <a:srgbClr val="000000"/>
                </a:solidFill>
                <a:latin typeface="Arial"/>
                <a:ea typeface="Arial"/>
              </a:rPr>
              <a:t>Geometric (GNSS) Altitude:</a:t>
            </a:r>
            <a:r>
              <a:rPr lang="en-NZ" sz="1100" b="0" strike="noStrike" spc="-1">
                <a:solidFill>
                  <a:srgbClr val="000000"/>
                </a:solidFill>
                <a:latin typeface="Arial"/>
                <a:ea typeface="Arial"/>
              </a:rPr>
              <a:t> This is the true height above the Earth's WGS84 ellipsoid (GPS altitude). It is </a:t>
            </a:r>
            <a:r>
              <a:rPr lang="en-NZ" sz="1100" b="1" strike="noStrike" spc="-1">
                <a:solidFill>
                  <a:srgbClr val="000000"/>
                </a:solidFill>
                <a:latin typeface="Arial"/>
                <a:ea typeface="Arial"/>
              </a:rPr>
              <a:t>critical for terrain avoidance</a:t>
            </a:r>
            <a:r>
              <a:rPr lang="en-NZ" sz="1100" b="0" strike="noStrike" spc="-1">
                <a:solidFill>
                  <a:srgbClr val="000000"/>
                </a:solidFill>
                <a:latin typeface="Arial"/>
                <a:ea typeface="Arial"/>
              </a:rPr>
              <a:t> systems like GPWS and for verifying errors in the barometric system.</a:t>
            </a:r>
            <a:endParaRPr lang="en-NZ" sz="1100" b="0" strike="noStrike" spc="-1">
              <a:latin typeface="Arial"/>
            </a:endParaRPr>
          </a:p>
        </p:txBody>
      </p:sp>
      <p:sp>
        <p:nvSpPr>
          <p:cNvPr id="822" name="PlaceHolder 2"/>
          <p:cNvSpPr>
            <a:spLocks noGrp="1" noRot="1" noChangeAspect="1"/>
          </p:cNvSpPr>
          <p:nvPr>
            <p:ph type="sldImg"/>
          </p:nvPr>
        </p:nvSpPr>
        <p:spPr>
          <a:xfrm>
            <a:off x="1143360" y="685800"/>
            <a:ext cx="4571640" cy="3428280"/>
          </a:xfrm>
          <a:prstGeom prst="rect">
            <a:avLst/>
          </a:pr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3" name="PlaceHolder 1"/>
          <p:cNvSpPr>
            <a:spLocks noGrp="1"/>
          </p:cNvSpPr>
          <p:nvPr>
            <p:ph type="body"/>
          </p:nvPr>
        </p:nvSpPr>
        <p:spPr>
          <a:xfrm>
            <a:off x="685800" y="4343400"/>
            <a:ext cx="5485680" cy="4114080"/>
          </a:xfrm>
          <a:prstGeom prst="rect">
            <a:avLst/>
          </a:prstGeom>
        </p:spPr>
        <p:txBody>
          <a:bodyPr lIns="0" tIns="91440" rIns="0" bIns="91440">
            <a:noAutofit/>
          </a:bodyPr>
          <a:lstStyle/>
          <a:p>
            <a:pPr marL="457200" indent="-297720">
              <a:lnSpc>
                <a:spcPct val="100000"/>
              </a:lnSpc>
              <a:buClr>
                <a:srgbClr val="000000"/>
              </a:buClr>
              <a:buFont typeface="Wingdings" charset="2"/>
              <a:buChar char=""/>
            </a:pPr>
            <a:r>
              <a:rPr lang="en-NZ" sz="1100" b="0" strike="noStrike" spc="-1">
                <a:solidFill>
                  <a:srgbClr val="000000"/>
                </a:solidFill>
                <a:latin typeface="Arial"/>
                <a:ea typeface="Arial"/>
              </a:rPr>
              <a:t>Goal: Explain planning behind implementation</a:t>
            </a:r>
            <a:endParaRPr lang="en-NZ" sz="1100" b="0" strike="noStrike" spc="-1">
              <a:latin typeface="Arial"/>
            </a:endParaRPr>
          </a:p>
        </p:txBody>
      </p:sp>
      <p:sp>
        <p:nvSpPr>
          <p:cNvPr id="824" name="PlaceHolder 2"/>
          <p:cNvSpPr>
            <a:spLocks noGrp="1" noRot="1" noChangeAspect="1"/>
          </p:cNvSpPr>
          <p:nvPr>
            <p:ph type="sldImg"/>
          </p:nvPr>
        </p:nvSpPr>
        <p:spPr>
          <a:xfrm>
            <a:off x="380880" y="685800"/>
            <a:ext cx="6095160" cy="3428280"/>
          </a:xfrm>
          <a:prstGeom prst="rect">
            <a:avLst/>
          </a:pr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5" name="PlaceHolder 1"/>
          <p:cNvSpPr>
            <a:spLocks noGrp="1"/>
          </p:cNvSpPr>
          <p:nvPr>
            <p:ph type="body"/>
          </p:nvPr>
        </p:nvSpPr>
        <p:spPr>
          <a:xfrm>
            <a:off x="685800" y="4343400"/>
            <a:ext cx="5485680" cy="4114080"/>
          </a:xfrm>
          <a:prstGeom prst="rect">
            <a:avLst/>
          </a:prstGeom>
        </p:spPr>
        <p:txBody>
          <a:bodyPr lIns="0" tIns="91440" rIns="0" bIns="91440">
            <a:noAutofit/>
          </a:bodyPr>
          <a:lstStyle/>
          <a:p>
            <a:pPr marL="457200" indent="-297720">
              <a:lnSpc>
                <a:spcPct val="100000"/>
              </a:lnSpc>
              <a:buClr>
                <a:srgbClr val="000000"/>
              </a:buClr>
              <a:buFont typeface="Wingdings" charset="2"/>
              <a:buChar char=""/>
            </a:pPr>
            <a:r>
              <a:rPr lang="en-NZ" sz="1100" b="0" strike="noStrike" spc="-1">
                <a:solidFill>
                  <a:srgbClr val="000000"/>
                </a:solidFill>
                <a:latin typeface="Arial"/>
                <a:ea typeface="Arial"/>
              </a:rPr>
              <a:t>Goal: Transition to the intelligence and security implications of cooperative systems.</a:t>
            </a:r>
            <a:endParaRPr lang="en-NZ" sz="1100" b="0" strike="noStrike" spc="-1">
              <a:latin typeface="Arial"/>
            </a:endParaRPr>
          </a:p>
          <a:p>
            <a:pPr marL="457200" indent="-297720">
              <a:lnSpc>
                <a:spcPct val="100000"/>
              </a:lnSpc>
              <a:buClr>
                <a:srgbClr val="000000"/>
              </a:buClr>
              <a:buFont typeface="Wingdings" charset="2"/>
              <a:buChar char=""/>
            </a:pPr>
            <a:r>
              <a:rPr lang="en-NZ" sz="1100" b="0" strike="noStrike" spc="-1">
                <a:solidFill>
                  <a:srgbClr val="000000"/>
                </a:solidFill>
                <a:latin typeface="Arial"/>
                <a:ea typeface="Arial"/>
              </a:rPr>
              <a:t>Notes: We've established the technology. Now we look at the vulnerabilities and strategic opportunities ADS-B and its maritime equivalent, AIS, present to intelligence and military operations.</a:t>
            </a:r>
            <a:endParaRPr lang="en-NZ" sz="1100" b="0" strike="noStrike" spc="-1">
              <a:latin typeface="Arial"/>
            </a:endParaRPr>
          </a:p>
          <a:p>
            <a:pPr>
              <a:lnSpc>
                <a:spcPct val="100000"/>
              </a:lnSpc>
            </a:pPr>
            <a:br/>
            <a:endParaRPr lang="en-NZ" sz="1100" b="0" strike="noStrike" spc="-1">
              <a:latin typeface="Arial"/>
            </a:endParaRPr>
          </a:p>
        </p:txBody>
      </p:sp>
      <p:sp>
        <p:nvSpPr>
          <p:cNvPr id="826" name="PlaceHolder 2"/>
          <p:cNvSpPr>
            <a:spLocks noGrp="1" noRot="1" noChangeAspect="1"/>
          </p:cNvSpPr>
          <p:nvPr>
            <p:ph type="sldImg"/>
          </p:nvPr>
        </p:nvSpPr>
        <p:spPr>
          <a:xfrm>
            <a:off x="1143360" y="685800"/>
            <a:ext cx="4571640" cy="3428280"/>
          </a:xfrm>
          <a:prstGeom prst="rect">
            <a:avLst/>
          </a:pr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7" name="PlaceHolder 1"/>
          <p:cNvSpPr>
            <a:spLocks noGrp="1"/>
          </p:cNvSpPr>
          <p:nvPr>
            <p:ph type="body"/>
          </p:nvPr>
        </p:nvSpPr>
        <p:spPr>
          <a:xfrm>
            <a:off x="685800" y="4343400"/>
            <a:ext cx="5485680" cy="4114080"/>
          </a:xfrm>
          <a:prstGeom prst="rect">
            <a:avLst/>
          </a:prstGeom>
        </p:spPr>
        <p:txBody>
          <a:bodyPr lIns="0" tIns="91440" rIns="0" bIns="91440">
            <a:noAutofit/>
          </a:bodyPr>
          <a:lstStyle/>
          <a:p>
            <a:pPr marL="457200" indent="-297720">
              <a:lnSpc>
                <a:spcPct val="100000"/>
              </a:lnSpc>
              <a:buClr>
                <a:srgbClr val="000000"/>
              </a:buClr>
              <a:buFont typeface="Wingdings" charset="2"/>
              <a:buChar char=""/>
            </a:pPr>
            <a:r>
              <a:rPr lang="en-NZ" sz="1100" b="0" strike="noStrike" spc="-1">
                <a:solidFill>
                  <a:srgbClr val="000000"/>
                </a:solidFill>
                <a:latin typeface="Arial"/>
                <a:ea typeface="Arial"/>
              </a:rPr>
              <a:t>Goal: Identify the most significant security flaw in ADS-B.</a:t>
            </a:r>
            <a:endParaRPr lang="en-NZ" sz="1100" b="0" strike="noStrike" spc="-1">
              <a:latin typeface="Arial"/>
            </a:endParaRPr>
          </a:p>
          <a:p>
            <a:pPr marL="457200" indent="-297720">
              <a:lnSpc>
                <a:spcPct val="100000"/>
              </a:lnSpc>
              <a:buClr>
                <a:srgbClr val="000000"/>
              </a:buClr>
              <a:buFont typeface="Wingdings" charset="2"/>
              <a:buChar char=""/>
            </a:pPr>
            <a:r>
              <a:rPr lang="en-NZ" sz="1100" b="0" strike="noStrike" spc="-1">
                <a:solidFill>
                  <a:srgbClr val="000000"/>
                </a:solidFill>
                <a:latin typeface="Arial"/>
                <a:ea typeface="Arial"/>
              </a:rPr>
              <a:t>Notes:</a:t>
            </a:r>
            <a:endParaRPr lang="en-NZ" sz="1100" b="0" strike="noStrike" spc="-1">
              <a:latin typeface="Arial"/>
            </a:endParaRPr>
          </a:p>
          <a:p>
            <a:pPr marL="457200" indent="-297720">
              <a:lnSpc>
                <a:spcPct val="100000"/>
              </a:lnSpc>
              <a:buClr>
                <a:srgbClr val="000000"/>
              </a:buClr>
              <a:buFont typeface="Wingdings" charset="2"/>
              <a:buChar char=""/>
            </a:pPr>
            <a:r>
              <a:rPr lang="en-NZ" sz="1100" b="0" strike="noStrike" spc="-1">
                <a:solidFill>
                  <a:srgbClr val="000000"/>
                </a:solidFill>
                <a:latin typeface="Arial"/>
                <a:ea typeface="Arial"/>
              </a:rPr>
              <a:t>ADS-B was designed for safety, not security. It has </a:t>
            </a:r>
            <a:r>
              <a:rPr lang="en-NZ" sz="1100" b="1" strike="noStrike" spc="-1">
                <a:solidFill>
                  <a:srgbClr val="000000"/>
                </a:solidFill>
                <a:latin typeface="Arial"/>
                <a:ea typeface="Arial"/>
              </a:rPr>
              <a:t>NO encryption</a:t>
            </a:r>
            <a:r>
              <a:rPr lang="en-NZ" sz="1100" b="0" strike="noStrike" spc="-1">
                <a:solidFill>
                  <a:srgbClr val="000000"/>
                </a:solidFill>
                <a:latin typeface="Arial"/>
                <a:ea typeface="Arial"/>
              </a:rPr>
              <a:t> and </a:t>
            </a:r>
            <a:r>
              <a:rPr lang="en-NZ" sz="1100" b="1" strike="noStrike" spc="-1">
                <a:solidFill>
                  <a:srgbClr val="000000"/>
                </a:solidFill>
                <a:latin typeface="Arial"/>
                <a:ea typeface="Arial"/>
              </a:rPr>
              <a:t>NO authentication</a:t>
            </a:r>
            <a:r>
              <a:rPr lang="en-NZ" sz="1100" b="0" strike="noStrike" spc="-1">
                <a:solidFill>
                  <a:srgbClr val="000000"/>
                </a:solidFill>
                <a:latin typeface="Arial"/>
                <a:ea typeface="Arial"/>
              </a:rPr>
              <a:t>.</a:t>
            </a:r>
            <a:br/>
            <a:r>
              <a:rPr lang="en-NZ" sz="1100" b="1" strike="noStrike" spc="-1">
                <a:solidFill>
                  <a:srgbClr val="000000"/>
                </a:solidFill>
                <a:latin typeface="Arial"/>
                <a:ea typeface="Arial"/>
              </a:rPr>
              <a:t>Implications:</a:t>
            </a:r>
            <a:r>
              <a:rPr lang="en-NZ" sz="1100" b="0" strike="noStrike" spc="-1">
                <a:solidFill>
                  <a:srgbClr val="000000"/>
                </a:solidFill>
                <a:latin typeface="Arial"/>
                <a:ea typeface="Arial"/>
              </a:rPr>
              <a:t> This creates the "Open Mic" problem:</a:t>
            </a:r>
            <a:endParaRPr lang="en-NZ" sz="1100" b="0" strike="noStrike" spc="-1">
              <a:latin typeface="Arial"/>
            </a:endParaRPr>
          </a:p>
          <a:p>
            <a:pPr marL="457200" indent="-297720">
              <a:lnSpc>
                <a:spcPct val="100000"/>
              </a:lnSpc>
              <a:buClr>
                <a:srgbClr val="000000"/>
              </a:buClr>
              <a:buFont typeface="Wingdings" charset="2"/>
              <a:buChar char=""/>
            </a:pPr>
            <a:r>
              <a:rPr lang="en-NZ" sz="1100" b="1" strike="noStrike" spc="-1">
                <a:solidFill>
                  <a:srgbClr val="000000"/>
                </a:solidFill>
                <a:latin typeface="Arial"/>
                <a:ea typeface="Arial"/>
              </a:rPr>
              <a:t>Eavesdropping:</a:t>
            </a:r>
            <a:r>
              <a:rPr lang="en-NZ" sz="1100" b="0" strike="noStrike" spc="-1">
                <a:solidFill>
                  <a:srgbClr val="000000"/>
                </a:solidFill>
                <a:latin typeface="Arial"/>
                <a:ea typeface="Arial"/>
              </a:rPr>
              <a:t> Anyone with a cheap Software Defined Radio (SDR) can passively track traffic.</a:t>
            </a:r>
            <a:endParaRPr lang="en-NZ" sz="1100" b="0" strike="noStrike" spc="-1">
              <a:latin typeface="Arial"/>
            </a:endParaRPr>
          </a:p>
          <a:p>
            <a:pPr marL="457200" indent="-297720">
              <a:lnSpc>
                <a:spcPct val="100000"/>
              </a:lnSpc>
              <a:buClr>
                <a:srgbClr val="000000"/>
              </a:buClr>
              <a:buFont typeface="Wingdings" charset="2"/>
              <a:buChar char=""/>
            </a:pPr>
            <a:r>
              <a:rPr lang="en-NZ" sz="1100" b="1" strike="noStrike" spc="-1">
                <a:solidFill>
                  <a:srgbClr val="000000"/>
                </a:solidFill>
                <a:latin typeface="Arial"/>
                <a:ea typeface="Arial"/>
              </a:rPr>
              <a:t>Spoofing:</a:t>
            </a:r>
            <a:r>
              <a:rPr lang="en-NZ" sz="1100" b="0" strike="noStrike" spc="-1">
                <a:solidFill>
                  <a:srgbClr val="000000"/>
                </a:solidFill>
                <a:latin typeface="Arial"/>
                <a:ea typeface="Arial"/>
              </a:rPr>
              <a:t> An adversary can synthesize and broadcast fake DF17 messages, creating non-existent "Ghost" aircraft.</a:t>
            </a:r>
            <a:endParaRPr lang="en-NZ" sz="1100" b="0" strike="noStrike" spc="-1">
              <a:latin typeface="Arial"/>
            </a:endParaRPr>
          </a:p>
          <a:p>
            <a:pPr marL="457200" indent="-297720">
              <a:lnSpc>
                <a:spcPct val="100000"/>
              </a:lnSpc>
              <a:buClr>
                <a:srgbClr val="000000"/>
              </a:buClr>
              <a:buFont typeface="Wingdings" charset="2"/>
              <a:buChar char=""/>
            </a:pPr>
            <a:r>
              <a:rPr lang="en-NZ" sz="1100" b="1" strike="noStrike" spc="-1">
                <a:solidFill>
                  <a:srgbClr val="000000"/>
                </a:solidFill>
                <a:latin typeface="Arial"/>
                <a:ea typeface="Arial"/>
              </a:rPr>
              <a:t>Jamming:</a:t>
            </a:r>
            <a:r>
              <a:rPr lang="en-NZ" sz="1100" b="0" strike="noStrike" spc="-1">
                <a:solidFill>
                  <a:srgbClr val="000000"/>
                </a:solidFill>
                <a:latin typeface="Arial"/>
                <a:ea typeface="Arial"/>
              </a:rPr>
              <a:t> High-power continuous wave (CW) transmissions can overwhelm the 1090 MHz frequency, denying service to legitimate receivers.</a:t>
            </a:r>
            <a:endParaRPr lang="en-NZ" sz="1100" b="0" strike="noStrike" spc="-1">
              <a:latin typeface="Arial"/>
            </a:endParaRPr>
          </a:p>
          <a:p>
            <a:pPr>
              <a:lnSpc>
                <a:spcPct val="100000"/>
              </a:lnSpc>
            </a:pPr>
            <a:r>
              <a:rPr lang="en-NZ" sz="1100" b="0" strike="noStrike" spc="-1">
                <a:solidFill>
                  <a:srgbClr val="000000"/>
                </a:solidFill>
                <a:latin typeface="Arial"/>
                <a:ea typeface="Arial"/>
              </a:rPr>
              <a:t>GPS jamming: Newark Liberty International Airport in New Jersey in 2009, Denver International, 2022, Dallas 2022, dozens of cases in Norway, Finland, etc</a:t>
            </a:r>
            <a:endParaRPr lang="en-NZ" sz="1100" b="0" strike="noStrike" spc="-1">
              <a:latin typeface="Arial"/>
            </a:endParaRPr>
          </a:p>
          <a:p>
            <a:pPr>
              <a:lnSpc>
                <a:spcPct val="100000"/>
              </a:lnSpc>
            </a:pPr>
            <a:endParaRPr lang="en-NZ" sz="1100" b="0" strike="noStrike" spc="-1">
              <a:latin typeface="Arial"/>
            </a:endParaRPr>
          </a:p>
          <a:p>
            <a:pPr>
              <a:lnSpc>
                <a:spcPct val="100000"/>
              </a:lnSpc>
            </a:pPr>
            <a:r>
              <a:rPr lang="en-NZ" sz="1100" b="0" strike="noStrike" spc="-1">
                <a:solidFill>
                  <a:srgbClr val="000000"/>
                </a:solidFill>
                <a:latin typeface="Arial"/>
                <a:ea typeface="Arial"/>
              </a:rPr>
              <a:t>A real-world example of ADS-B spoofing occurred in 2015 when a hacker demonstrated the ability to control an aircraft's navigation system to change its ADS-B broadcast, causing it to appear in a different location.</a:t>
            </a:r>
            <a:endParaRPr lang="en-NZ" sz="1100" b="0" strike="noStrike" spc="-1">
              <a:latin typeface="Arial"/>
            </a:endParaRPr>
          </a:p>
          <a:p>
            <a:pPr>
              <a:lnSpc>
                <a:spcPct val="100000"/>
              </a:lnSpc>
              <a:tabLst>
                <a:tab pos="0" algn="l"/>
              </a:tabLst>
            </a:pPr>
            <a:endParaRPr lang="en-NZ" sz="1100" b="0" strike="noStrike" spc="-1">
              <a:latin typeface="Arial"/>
            </a:endParaRPr>
          </a:p>
          <a:p>
            <a:pPr>
              <a:lnSpc>
                <a:spcPct val="100000"/>
              </a:lnSpc>
              <a:tabLst>
                <a:tab pos="0" algn="l"/>
              </a:tabLst>
            </a:pPr>
            <a:r>
              <a:rPr lang="en-NZ" sz="1100" b="0" strike="noStrike" spc="-1">
                <a:solidFill>
                  <a:srgbClr val="000000"/>
                </a:solidFill>
                <a:latin typeface="Arial"/>
                <a:ea typeface="Arial"/>
              </a:rPr>
              <a:t>Attack methodology</a:t>
            </a:r>
            <a:endParaRPr lang="en-NZ" sz="1100" b="0" strike="noStrike" spc="-1">
              <a:latin typeface="Arial"/>
            </a:endParaRPr>
          </a:p>
          <a:p>
            <a:pPr>
              <a:lnSpc>
                <a:spcPct val="100000"/>
              </a:lnSpc>
              <a:tabLst>
                <a:tab pos="0" algn="l"/>
              </a:tabLst>
            </a:pPr>
            <a:r>
              <a:rPr lang="en-NZ" sz="1100" b="0" strike="noStrike" spc="-1">
                <a:solidFill>
                  <a:srgbClr val="000000"/>
                </a:solidFill>
                <a:latin typeface="Arial"/>
                <a:ea typeface="Arial"/>
              </a:rPr>
              <a:t>GPS spoofing: A separate attack method, GNSS spoofing, uses a software-defined radio (SDR) to broadcast fake GPS signals that make the aircraft's onboard navigation system believe it is at a false location.</a:t>
            </a:r>
            <a:endParaRPr lang="en-NZ" sz="1100" b="0" strike="noStrike" spc="-1">
              <a:latin typeface="Arial"/>
            </a:endParaRPr>
          </a:p>
          <a:p>
            <a:pPr>
              <a:lnSpc>
                <a:spcPct val="100000"/>
              </a:lnSpc>
              <a:tabLst>
                <a:tab pos="0" algn="l"/>
              </a:tabLst>
            </a:pPr>
            <a:r>
              <a:rPr lang="en-NZ" sz="1100" b="0" strike="noStrike" spc="-1">
                <a:solidFill>
                  <a:srgbClr val="000000"/>
                </a:solidFill>
                <a:latin typeface="Arial"/>
                <a:ea typeface="Arial"/>
              </a:rPr>
              <a:t>Transponder tampering: Malware can be installed on an aircraft's transponder to generate misleading ADS-B messages. </a:t>
            </a:r>
            <a:endParaRPr lang="en-NZ" sz="1100" b="0" strike="noStrike" spc="-1">
              <a:latin typeface="Arial"/>
            </a:endParaRPr>
          </a:p>
        </p:txBody>
      </p:sp>
      <p:sp>
        <p:nvSpPr>
          <p:cNvPr id="828" name="PlaceHolder 2"/>
          <p:cNvSpPr>
            <a:spLocks noGrp="1" noRot="1" noChangeAspect="1"/>
          </p:cNvSpPr>
          <p:nvPr>
            <p:ph type="sldImg"/>
          </p:nvPr>
        </p:nvSpPr>
        <p:spPr>
          <a:xfrm>
            <a:off x="380880" y="685800"/>
            <a:ext cx="6095160" cy="3428280"/>
          </a:xfrm>
          <a:prstGeom prst="rect">
            <a:avLst/>
          </a:pr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 name="PlaceHolder 1"/>
          <p:cNvSpPr>
            <a:spLocks noGrp="1"/>
          </p:cNvSpPr>
          <p:nvPr>
            <p:ph type="body"/>
          </p:nvPr>
        </p:nvSpPr>
        <p:spPr>
          <a:xfrm>
            <a:off x="685800" y="4343400"/>
            <a:ext cx="5485680" cy="4114080"/>
          </a:xfrm>
          <a:prstGeom prst="rect">
            <a:avLst/>
          </a:prstGeom>
        </p:spPr>
        <p:txBody>
          <a:bodyPr lIns="0" tIns="91440" rIns="0" bIns="91440">
            <a:noAutofit/>
          </a:bodyPr>
          <a:lstStyle/>
          <a:p>
            <a:pPr marL="457200" indent="-297720">
              <a:lnSpc>
                <a:spcPct val="100000"/>
              </a:lnSpc>
              <a:buClr>
                <a:srgbClr val="000000"/>
              </a:buClr>
              <a:buFont typeface="Wingdings" charset="2"/>
              <a:buChar char=""/>
            </a:pPr>
            <a:r>
              <a:rPr lang="en-NZ" sz="1100" b="0" strike="noStrike" spc="-1">
                <a:solidFill>
                  <a:srgbClr val="000000"/>
                </a:solidFill>
                <a:latin typeface="Arial"/>
                <a:ea typeface="Arial"/>
              </a:rPr>
              <a:t>Goal: Explain how Multilateration defends against spoofing.</a:t>
            </a:r>
            <a:endParaRPr lang="en-NZ" sz="1100" b="0" strike="noStrike" spc="-1">
              <a:latin typeface="Arial"/>
            </a:endParaRPr>
          </a:p>
          <a:p>
            <a:pPr marL="457200" indent="-297720">
              <a:lnSpc>
                <a:spcPct val="100000"/>
              </a:lnSpc>
              <a:buClr>
                <a:srgbClr val="000000"/>
              </a:buClr>
              <a:buFont typeface="Wingdings" charset="2"/>
              <a:buChar char=""/>
            </a:pPr>
            <a:r>
              <a:rPr lang="en-NZ" sz="1100" b="0" strike="noStrike" spc="-1">
                <a:solidFill>
                  <a:srgbClr val="000000"/>
                </a:solidFill>
                <a:latin typeface="Arial"/>
                <a:ea typeface="Arial"/>
              </a:rPr>
              <a:t>Notes:</a:t>
            </a:r>
            <a:endParaRPr lang="en-NZ" sz="1100" b="0" strike="noStrike" spc="-1">
              <a:latin typeface="Arial"/>
            </a:endParaRPr>
          </a:p>
          <a:p>
            <a:pPr marL="457200" indent="-297720">
              <a:lnSpc>
                <a:spcPct val="100000"/>
              </a:lnSpc>
              <a:buClr>
                <a:srgbClr val="000000"/>
              </a:buClr>
              <a:buFont typeface="Wingdings" charset="2"/>
              <a:buChar char=""/>
            </a:pPr>
            <a:r>
              <a:rPr lang="en-NZ" sz="1100" b="1" strike="noStrike" spc="-1">
                <a:solidFill>
                  <a:srgbClr val="000000"/>
                </a:solidFill>
                <a:latin typeface="Arial"/>
                <a:ea typeface="Arial"/>
              </a:rPr>
              <a:t>MLAT (Multilateration):</a:t>
            </a:r>
            <a:r>
              <a:rPr lang="en-NZ" sz="1100" b="0" strike="noStrike" spc="-1">
                <a:solidFill>
                  <a:srgbClr val="000000"/>
                </a:solidFill>
                <a:latin typeface="Arial"/>
                <a:ea typeface="Arial"/>
              </a:rPr>
              <a:t> This technique is used to verify the reported ADS-B position.</a:t>
            </a:r>
            <a:endParaRPr lang="en-NZ" sz="1100" b="0" strike="noStrike" spc="-1">
              <a:latin typeface="Arial"/>
            </a:endParaRPr>
          </a:p>
          <a:p>
            <a:pPr marL="457200" indent="-297720">
              <a:lnSpc>
                <a:spcPct val="100000"/>
              </a:lnSpc>
              <a:buClr>
                <a:srgbClr val="000000"/>
              </a:buClr>
              <a:buFont typeface="Wingdings" charset="2"/>
              <a:buChar char=""/>
            </a:pPr>
            <a:r>
              <a:rPr lang="en-NZ" sz="1100" b="1" strike="noStrike" spc="-1">
                <a:solidFill>
                  <a:srgbClr val="000000"/>
                </a:solidFill>
                <a:latin typeface="Arial"/>
                <a:ea typeface="Arial"/>
              </a:rPr>
              <a:t>TDOA:</a:t>
            </a:r>
            <a:r>
              <a:rPr lang="en-NZ" sz="1100" b="0" strike="noStrike" spc="-1">
                <a:solidFill>
                  <a:srgbClr val="000000"/>
                </a:solidFill>
                <a:latin typeface="Arial"/>
                <a:ea typeface="Arial"/>
              </a:rPr>
              <a:t> It uses the Time Difference of Arrival (TDOA) of the ADS-B signal at multiple ground stations (four or more are ideal) to calculate the signal's origin geometrically.</a:t>
            </a:r>
            <a:endParaRPr lang="en-NZ" sz="1100" b="0" strike="noStrike" spc="-1">
              <a:latin typeface="Arial"/>
            </a:endParaRPr>
          </a:p>
          <a:p>
            <a:pPr marL="457200" indent="-297720">
              <a:lnSpc>
                <a:spcPct val="100000"/>
              </a:lnSpc>
              <a:buClr>
                <a:srgbClr val="000000"/>
              </a:buClr>
              <a:buFont typeface="Wingdings" charset="2"/>
              <a:buChar char=""/>
            </a:pPr>
            <a:r>
              <a:rPr lang="en-NZ" sz="1100" b="1" strike="noStrike" spc="-1">
                <a:solidFill>
                  <a:srgbClr val="000000"/>
                </a:solidFill>
                <a:latin typeface="Arial"/>
                <a:ea typeface="Arial"/>
              </a:rPr>
              <a:t>Verification:</a:t>
            </a:r>
            <a:r>
              <a:rPr lang="en-NZ" sz="1100" b="0" strike="noStrike" spc="-1">
                <a:solidFill>
                  <a:srgbClr val="000000"/>
                </a:solidFill>
                <a:latin typeface="Arial"/>
                <a:ea typeface="Arial"/>
              </a:rPr>
              <a:t> If the position reported in the ADS-B packet (the GPS position) does not match the MLAT-calculated position, the target is immediately flagged as </a:t>
            </a:r>
            <a:r>
              <a:rPr lang="en-NZ" sz="1100" b="1" strike="noStrike" spc="-1">
                <a:solidFill>
                  <a:srgbClr val="000000"/>
                </a:solidFill>
                <a:latin typeface="Arial"/>
                <a:ea typeface="Arial"/>
              </a:rPr>
              <a:t>spoofed</a:t>
            </a:r>
            <a:r>
              <a:rPr lang="en-NZ" sz="1100" b="0" strike="noStrike" spc="-1">
                <a:solidFill>
                  <a:srgbClr val="000000"/>
                </a:solidFill>
                <a:latin typeface="Arial"/>
                <a:ea typeface="Arial"/>
              </a:rPr>
              <a:t>.</a:t>
            </a:r>
            <a:endParaRPr lang="en-NZ" sz="1100" b="0" strike="noStrike" spc="-1">
              <a:latin typeface="Arial"/>
            </a:endParaRPr>
          </a:p>
          <a:p>
            <a:pPr marL="457200" indent="-297720">
              <a:lnSpc>
                <a:spcPct val="100000"/>
              </a:lnSpc>
              <a:buClr>
                <a:srgbClr val="000000"/>
              </a:buClr>
              <a:buFont typeface="Wingdings" charset="2"/>
              <a:buChar char=""/>
            </a:pPr>
            <a:r>
              <a:rPr lang="en-NZ" sz="1100" b="1" strike="noStrike" spc="-1">
                <a:solidFill>
                  <a:srgbClr val="000000"/>
                </a:solidFill>
                <a:latin typeface="Arial"/>
                <a:ea typeface="Arial"/>
              </a:rPr>
              <a:t>Limitation:</a:t>
            </a:r>
            <a:r>
              <a:rPr lang="en-NZ" sz="1100" b="0" strike="noStrike" spc="-1">
                <a:solidFill>
                  <a:srgbClr val="000000"/>
                </a:solidFill>
                <a:latin typeface="Arial"/>
                <a:ea typeface="Arial"/>
              </a:rPr>
              <a:t> MLAT requires a dense network of receivers, so it fails over the open ocean where spoofing is an easier tactic.</a:t>
            </a:r>
            <a:endParaRPr lang="en-NZ" sz="1100" b="0" strike="noStrike" spc="-1">
              <a:latin typeface="Arial"/>
            </a:endParaRPr>
          </a:p>
          <a:p>
            <a:pPr>
              <a:lnSpc>
                <a:spcPct val="100000"/>
              </a:lnSpc>
              <a:tabLst>
                <a:tab pos="0" algn="l"/>
              </a:tabLst>
            </a:pPr>
            <a:endParaRPr lang="en-NZ" sz="1100" b="0" strike="noStrike" spc="-1">
              <a:latin typeface="Arial"/>
            </a:endParaRPr>
          </a:p>
        </p:txBody>
      </p:sp>
      <p:sp>
        <p:nvSpPr>
          <p:cNvPr id="830" name="PlaceHolder 2"/>
          <p:cNvSpPr>
            <a:spLocks noGrp="1" noRot="1" noChangeAspect="1"/>
          </p:cNvSpPr>
          <p:nvPr>
            <p:ph type="sldImg"/>
          </p:nvPr>
        </p:nvSpPr>
        <p:spPr>
          <a:xfrm>
            <a:off x="1143360" y="685800"/>
            <a:ext cx="4571640" cy="3428280"/>
          </a:xfrm>
          <a:prstGeom prst="rect">
            <a:avLst/>
          </a:pr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9" name="PlaceHolder 1"/>
          <p:cNvSpPr>
            <a:spLocks noGrp="1"/>
          </p:cNvSpPr>
          <p:nvPr>
            <p:ph type="body"/>
          </p:nvPr>
        </p:nvSpPr>
        <p:spPr>
          <a:xfrm>
            <a:off x="685800" y="4343400"/>
            <a:ext cx="5485680" cy="4114080"/>
          </a:xfrm>
          <a:prstGeom prst="rect">
            <a:avLst/>
          </a:prstGeom>
        </p:spPr>
        <p:txBody>
          <a:bodyPr lIns="0" tIns="91440" rIns="0" bIns="91440">
            <a:noAutofit/>
          </a:bodyPr>
          <a:lstStyle/>
          <a:p>
            <a:pPr marL="457200" indent="-297720">
              <a:lnSpc>
                <a:spcPct val="100000"/>
              </a:lnSpc>
              <a:buClr>
                <a:srgbClr val="000000"/>
              </a:buClr>
              <a:buFont typeface="Wingdings" charset="2"/>
              <a:buChar char=""/>
            </a:pPr>
            <a:r>
              <a:rPr lang="en-NZ" sz="1100" b="0" strike="noStrike" spc="-1">
                <a:solidFill>
                  <a:srgbClr val="000000"/>
                </a:solidFill>
                <a:latin typeface="Arial"/>
                <a:ea typeface="Arial"/>
              </a:rPr>
              <a:t>This section grounds us in the fundamental physics that govern all modern surveillance systems, starting with the very first electronic eyes on the battlefield.</a:t>
            </a:r>
            <a:endParaRPr lang="en-NZ" sz="1100" b="0" strike="noStrike" spc="-1">
              <a:latin typeface="Arial"/>
            </a:endParaRPr>
          </a:p>
          <a:p>
            <a:pPr>
              <a:lnSpc>
                <a:spcPct val="100000"/>
              </a:lnSpc>
            </a:pPr>
            <a:br/>
            <a:endParaRPr lang="en-NZ" sz="1100" b="0" strike="noStrike" spc="-1">
              <a:latin typeface="Arial"/>
            </a:endParaRPr>
          </a:p>
        </p:txBody>
      </p:sp>
      <p:sp>
        <p:nvSpPr>
          <p:cNvPr id="780" name="PlaceHolder 2"/>
          <p:cNvSpPr>
            <a:spLocks noGrp="1" noRot="1" noChangeAspect="1"/>
          </p:cNvSpPr>
          <p:nvPr>
            <p:ph type="sldImg"/>
          </p:nvPr>
        </p:nvSpPr>
        <p:spPr>
          <a:xfrm>
            <a:off x="1143360" y="685800"/>
            <a:ext cx="4571640" cy="3428280"/>
          </a:xfrm>
          <a:prstGeom prst="rect">
            <a:avLst/>
          </a:pr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1" name="PlaceHolder 1"/>
          <p:cNvSpPr>
            <a:spLocks noGrp="1"/>
          </p:cNvSpPr>
          <p:nvPr>
            <p:ph type="body"/>
          </p:nvPr>
        </p:nvSpPr>
        <p:spPr>
          <a:xfrm>
            <a:off x="685800" y="4343400"/>
            <a:ext cx="5485680" cy="4114080"/>
          </a:xfrm>
          <a:prstGeom prst="rect">
            <a:avLst/>
          </a:prstGeom>
        </p:spPr>
        <p:txBody>
          <a:bodyPr lIns="0" tIns="91440" rIns="0" bIns="91440">
            <a:noAutofit/>
          </a:bodyPr>
          <a:lstStyle/>
          <a:p>
            <a:pPr marL="457200" indent="-297720">
              <a:lnSpc>
                <a:spcPct val="100000"/>
              </a:lnSpc>
              <a:buClr>
                <a:srgbClr val="000000"/>
              </a:buClr>
              <a:buFont typeface="Wingdings" charset="2"/>
              <a:buChar char=""/>
            </a:pPr>
            <a:r>
              <a:rPr lang="en-NZ" sz="1100" b="0" strike="noStrike" spc="-1">
                <a:solidFill>
                  <a:srgbClr val="000000"/>
                </a:solidFill>
                <a:latin typeface="Arial"/>
                <a:ea typeface="Arial"/>
              </a:rPr>
              <a:t>Goal: Discuss the impact of open-source intelligence on military operations.</a:t>
            </a:r>
            <a:endParaRPr lang="en-NZ" sz="1100" b="0" strike="noStrike" spc="-1">
              <a:latin typeface="Arial"/>
            </a:endParaRPr>
          </a:p>
          <a:p>
            <a:pPr marL="457200" indent="-297720">
              <a:lnSpc>
                <a:spcPct val="100000"/>
              </a:lnSpc>
              <a:buClr>
                <a:srgbClr val="000000"/>
              </a:buClr>
              <a:buFont typeface="Wingdings" charset="2"/>
              <a:buChar char=""/>
            </a:pPr>
            <a:r>
              <a:rPr lang="en-NZ" sz="1100" b="0" strike="noStrike" spc="-1">
                <a:solidFill>
                  <a:srgbClr val="000000"/>
                </a:solidFill>
                <a:latin typeface="Arial"/>
                <a:ea typeface="Arial"/>
              </a:rPr>
              <a:t>Notes:</a:t>
            </a:r>
            <a:endParaRPr lang="en-NZ" sz="1100" b="0" strike="noStrike" spc="-1">
              <a:latin typeface="Arial"/>
            </a:endParaRPr>
          </a:p>
          <a:p>
            <a:pPr marL="457200" indent="-297720">
              <a:lnSpc>
                <a:spcPct val="100000"/>
              </a:lnSpc>
              <a:buClr>
                <a:srgbClr val="000000"/>
              </a:buClr>
              <a:buFont typeface="Wingdings" charset="2"/>
              <a:buChar char=""/>
            </a:pPr>
            <a:r>
              <a:rPr lang="en-NZ" sz="1100" b="0" strike="noStrike" spc="-1">
                <a:solidFill>
                  <a:srgbClr val="000000"/>
                </a:solidFill>
                <a:latin typeface="Arial"/>
                <a:ea typeface="Arial"/>
              </a:rPr>
              <a:t>The existence of ADS-B Exchange and similar aggregators has </a:t>
            </a:r>
            <a:r>
              <a:rPr lang="en-NZ" sz="1100" b="1" strike="noStrike" spc="-1">
                <a:solidFill>
                  <a:srgbClr val="000000"/>
                </a:solidFill>
                <a:latin typeface="Arial"/>
                <a:ea typeface="Arial"/>
              </a:rPr>
              <a:t>democratized surveillance</a:t>
            </a:r>
            <a:r>
              <a:rPr lang="en-NZ" sz="1100" b="0" strike="noStrike" spc="-1">
                <a:solidFill>
                  <a:srgbClr val="000000"/>
                </a:solidFill>
                <a:latin typeface="Arial"/>
                <a:ea typeface="Arial"/>
              </a:rPr>
              <a:t>.</a:t>
            </a:r>
            <a:endParaRPr lang="en-NZ" sz="1100" b="0" strike="noStrike" spc="-1">
              <a:latin typeface="Arial"/>
            </a:endParaRPr>
          </a:p>
          <a:p>
            <a:pPr marL="457200" indent="-297720">
              <a:lnSpc>
                <a:spcPct val="100000"/>
              </a:lnSpc>
              <a:buClr>
                <a:srgbClr val="000000"/>
              </a:buClr>
              <a:buFont typeface="Wingdings" charset="2"/>
              <a:buChar char=""/>
            </a:pPr>
            <a:r>
              <a:rPr lang="en-NZ" sz="1100" b="0" strike="noStrike" spc="-1">
                <a:solidFill>
                  <a:srgbClr val="000000"/>
                </a:solidFill>
                <a:latin typeface="Arial"/>
                <a:ea typeface="Arial"/>
              </a:rPr>
              <a:t>Volunteer feeder networks allow anyone to track aircraft globally, bypassing official military filtering.</a:t>
            </a:r>
            <a:endParaRPr lang="en-NZ" sz="1100" b="0" strike="noStrike" spc="-1">
              <a:latin typeface="Arial"/>
            </a:endParaRPr>
          </a:p>
          <a:p>
            <a:pPr marL="457200" indent="-297720">
              <a:lnSpc>
                <a:spcPct val="100000"/>
              </a:lnSpc>
              <a:buClr>
                <a:srgbClr val="000000"/>
              </a:buClr>
              <a:buFont typeface="Wingdings" charset="2"/>
              <a:buChar char=""/>
            </a:pPr>
            <a:r>
              <a:rPr lang="en-NZ" sz="1100" b="1" strike="noStrike" spc="-1">
                <a:solidFill>
                  <a:srgbClr val="000000"/>
                </a:solidFill>
                <a:latin typeface="Arial"/>
                <a:ea typeface="Arial"/>
              </a:rPr>
              <a:t>Intelligence Impact:</a:t>
            </a:r>
            <a:r>
              <a:rPr lang="en-NZ" sz="1100" b="0" strike="noStrike" spc="-1">
                <a:solidFill>
                  <a:srgbClr val="000000"/>
                </a:solidFill>
                <a:latin typeface="Arial"/>
                <a:ea typeface="Arial"/>
              </a:rPr>
              <a:t> Adversaries can monitor military movements, infer troop deployments, track VIPs, and analyze surveillance orbits simply by using open data.</a:t>
            </a:r>
            <a:endParaRPr lang="en-NZ" sz="1100" b="0" strike="noStrike" spc="-1">
              <a:latin typeface="Arial"/>
            </a:endParaRPr>
          </a:p>
          <a:p>
            <a:pPr>
              <a:lnSpc>
                <a:spcPct val="100000"/>
              </a:lnSpc>
              <a:tabLst>
                <a:tab pos="0" algn="l"/>
              </a:tabLst>
            </a:pPr>
            <a:endParaRPr lang="en-NZ" sz="1100" b="0" strike="noStrike" spc="-1">
              <a:latin typeface="Arial"/>
            </a:endParaRPr>
          </a:p>
        </p:txBody>
      </p:sp>
      <p:sp>
        <p:nvSpPr>
          <p:cNvPr id="832" name="PlaceHolder 2"/>
          <p:cNvSpPr>
            <a:spLocks noGrp="1" noRot="1" noChangeAspect="1"/>
          </p:cNvSpPr>
          <p:nvPr>
            <p:ph type="sldImg"/>
          </p:nvPr>
        </p:nvSpPr>
        <p:spPr>
          <a:xfrm>
            <a:off x="1143360" y="685800"/>
            <a:ext cx="4571640" cy="3428280"/>
          </a:xfrm>
          <a:prstGeom prst="rect">
            <a:avLst/>
          </a:pr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3" name="PlaceHolder 1"/>
          <p:cNvSpPr>
            <a:spLocks noGrp="1"/>
          </p:cNvSpPr>
          <p:nvPr>
            <p:ph type="body"/>
          </p:nvPr>
        </p:nvSpPr>
        <p:spPr>
          <a:xfrm>
            <a:off x="685800" y="4343400"/>
            <a:ext cx="5485680" cy="4114080"/>
          </a:xfrm>
          <a:prstGeom prst="rect">
            <a:avLst/>
          </a:prstGeom>
        </p:spPr>
        <p:txBody>
          <a:bodyPr lIns="0" tIns="91440" rIns="0" bIns="91440">
            <a:noAutofit/>
          </a:bodyPr>
          <a:lstStyle/>
          <a:p>
            <a:pPr marL="457200" indent="-297720">
              <a:lnSpc>
                <a:spcPct val="100000"/>
              </a:lnSpc>
              <a:buClr>
                <a:srgbClr val="000000"/>
              </a:buClr>
              <a:buFont typeface="Wingdings" charset="2"/>
              <a:buChar char=""/>
            </a:pPr>
            <a:r>
              <a:rPr lang="en-NZ" sz="1100" b="0" strike="noStrike" spc="-1">
                <a:solidFill>
                  <a:srgbClr val="000000"/>
                </a:solidFill>
                <a:latin typeface="Arial"/>
                <a:ea typeface="Arial"/>
              </a:rPr>
              <a:t>Goal: Discuss the impact of open-source intelligence on military operations.</a:t>
            </a:r>
            <a:endParaRPr lang="en-NZ" sz="1100" b="0" strike="noStrike" spc="-1">
              <a:latin typeface="Arial"/>
            </a:endParaRPr>
          </a:p>
          <a:p>
            <a:pPr marL="457200" indent="-297720">
              <a:lnSpc>
                <a:spcPct val="100000"/>
              </a:lnSpc>
              <a:buClr>
                <a:srgbClr val="000000"/>
              </a:buClr>
              <a:buFont typeface="Wingdings" charset="2"/>
              <a:buChar char=""/>
            </a:pPr>
            <a:r>
              <a:rPr lang="en-NZ" sz="1100" b="0" strike="noStrike" spc="-1">
                <a:solidFill>
                  <a:srgbClr val="000000"/>
                </a:solidFill>
                <a:latin typeface="Arial"/>
                <a:ea typeface="Arial"/>
              </a:rPr>
              <a:t>Notes:</a:t>
            </a:r>
            <a:endParaRPr lang="en-NZ" sz="1100" b="0" strike="noStrike" spc="-1">
              <a:latin typeface="Arial"/>
            </a:endParaRPr>
          </a:p>
          <a:p>
            <a:pPr marL="457200" indent="-297720">
              <a:lnSpc>
                <a:spcPct val="100000"/>
              </a:lnSpc>
              <a:buClr>
                <a:srgbClr val="000000"/>
              </a:buClr>
              <a:buFont typeface="Wingdings" charset="2"/>
              <a:buChar char=""/>
            </a:pPr>
            <a:r>
              <a:rPr lang="en-NZ" sz="1100" b="0" strike="noStrike" spc="-1">
                <a:solidFill>
                  <a:srgbClr val="000000"/>
                </a:solidFill>
                <a:latin typeface="Arial"/>
                <a:ea typeface="Arial"/>
              </a:rPr>
              <a:t>The existence of ADS-B Exchange and similar aggregators has </a:t>
            </a:r>
            <a:r>
              <a:rPr lang="en-NZ" sz="1100" b="1" strike="noStrike" spc="-1">
                <a:solidFill>
                  <a:srgbClr val="000000"/>
                </a:solidFill>
                <a:latin typeface="Arial"/>
                <a:ea typeface="Arial"/>
              </a:rPr>
              <a:t>democratized surveillance</a:t>
            </a:r>
            <a:r>
              <a:rPr lang="en-NZ" sz="1100" b="0" strike="noStrike" spc="-1">
                <a:solidFill>
                  <a:srgbClr val="000000"/>
                </a:solidFill>
                <a:latin typeface="Arial"/>
                <a:ea typeface="Arial"/>
              </a:rPr>
              <a:t>.</a:t>
            </a:r>
            <a:endParaRPr lang="en-NZ" sz="1100" b="0" strike="noStrike" spc="-1">
              <a:latin typeface="Arial"/>
            </a:endParaRPr>
          </a:p>
          <a:p>
            <a:pPr marL="457200" indent="-297720">
              <a:lnSpc>
                <a:spcPct val="100000"/>
              </a:lnSpc>
              <a:buClr>
                <a:srgbClr val="000000"/>
              </a:buClr>
              <a:buFont typeface="Wingdings" charset="2"/>
              <a:buChar char=""/>
            </a:pPr>
            <a:r>
              <a:rPr lang="en-NZ" sz="1100" b="0" strike="noStrike" spc="-1">
                <a:solidFill>
                  <a:srgbClr val="000000"/>
                </a:solidFill>
                <a:latin typeface="Arial"/>
                <a:ea typeface="Arial"/>
              </a:rPr>
              <a:t>Volunteer feeder networks allow anyone to track aircraft globally, bypassing official military filtering.</a:t>
            </a:r>
            <a:endParaRPr lang="en-NZ" sz="1100" b="0" strike="noStrike" spc="-1">
              <a:latin typeface="Arial"/>
            </a:endParaRPr>
          </a:p>
          <a:p>
            <a:pPr marL="457200" indent="-297720">
              <a:lnSpc>
                <a:spcPct val="100000"/>
              </a:lnSpc>
              <a:buClr>
                <a:srgbClr val="000000"/>
              </a:buClr>
              <a:buFont typeface="Wingdings" charset="2"/>
              <a:buChar char=""/>
            </a:pPr>
            <a:r>
              <a:rPr lang="en-NZ" sz="1100" b="1" strike="noStrike" spc="-1">
                <a:solidFill>
                  <a:srgbClr val="000000"/>
                </a:solidFill>
                <a:latin typeface="Arial"/>
                <a:ea typeface="Arial"/>
              </a:rPr>
              <a:t>Intelligence Impact:</a:t>
            </a:r>
            <a:r>
              <a:rPr lang="en-NZ" sz="1100" b="0" strike="noStrike" spc="-1">
                <a:solidFill>
                  <a:srgbClr val="000000"/>
                </a:solidFill>
                <a:latin typeface="Arial"/>
                <a:ea typeface="Arial"/>
              </a:rPr>
              <a:t> Adversaries can monitor military movements, infer troop deployments, track VIPs, and analyze surveillance orbits simply by using open data.</a:t>
            </a:r>
            <a:endParaRPr lang="en-NZ" sz="1100" b="0" strike="noStrike" spc="-1">
              <a:latin typeface="Arial"/>
            </a:endParaRPr>
          </a:p>
          <a:p>
            <a:pPr>
              <a:lnSpc>
                <a:spcPct val="100000"/>
              </a:lnSpc>
              <a:tabLst>
                <a:tab pos="0" algn="l"/>
              </a:tabLst>
            </a:pPr>
            <a:endParaRPr lang="en-NZ" sz="1100" b="0" strike="noStrike" spc="-1">
              <a:latin typeface="Arial"/>
            </a:endParaRPr>
          </a:p>
        </p:txBody>
      </p:sp>
      <p:sp>
        <p:nvSpPr>
          <p:cNvPr id="834" name="PlaceHolder 2"/>
          <p:cNvSpPr>
            <a:spLocks noGrp="1" noRot="1" noChangeAspect="1"/>
          </p:cNvSpPr>
          <p:nvPr>
            <p:ph type="sldImg"/>
          </p:nvPr>
        </p:nvSpPr>
        <p:spPr>
          <a:xfrm>
            <a:off x="1143360" y="685800"/>
            <a:ext cx="4571640" cy="3428280"/>
          </a:xfrm>
          <a:prstGeom prst="rect">
            <a:avLst/>
          </a:pr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5" name="PlaceHolder 1"/>
          <p:cNvSpPr>
            <a:spLocks noGrp="1"/>
          </p:cNvSpPr>
          <p:nvPr>
            <p:ph type="body"/>
          </p:nvPr>
        </p:nvSpPr>
        <p:spPr>
          <a:xfrm>
            <a:off x="685800" y="4343400"/>
            <a:ext cx="5485680" cy="4114080"/>
          </a:xfrm>
          <a:prstGeom prst="rect">
            <a:avLst/>
          </a:prstGeom>
        </p:spPr>
        <p:txBody>
          <a:bodyPr lIns="0" tIns="91440" rIns="0" bIns="91440">
            <a:noAutofit/>
          </a:bodyPr>
          <a:lstStyle/>
          <a:p>
            <a:pPr marL="457200" indent="-297720">
              <a:lnSpc>
                <a:spcPct val="100000"/>
              </a:lnSpc>
              <a:buClr>
                <a:srgbClr val="000000"/>
              </a:buClr>
              <a:buFont typeface="Wingdings" charset="2"/>
              <a:buChar char=""/>
            </a:pPr>
            <a:r>
              <a:rPr lang="en-NZ" sz="1100" b="0" strike="noStrike" spc="-1">
                <a:solidFill>
                  <a:srgbClr val="000000"/>
                </a:solidFill>
                <a:latin typeface="Arial"/>
                <a:ea typeface="Arial"/>
              </a:rPr>
              <a:t>Goal: Detail the specific OpSec risks posed by ADS-B data.</a:t>
            </a:r>
            <a:endParaRPr lang="en-NZ" sz="1100" b="0" strike="noStrike" spc="-1">
              <a:latin typeface="Arial"/>
            </a:endParaRPr>
          </a:p>
          <a:p>
            <a:pPr marL="457200" indent="-297720">
              <a:lnSpc>
                <a:spcPct val="100000"/>
              </a:lnSpc>
              <a:buClr>
                <a:srgbClr val="000000"/>
              </a:buClr>
              <a:buFont typeface="Wingdings" charset="2"/>
              <a:buChar char=""/>
            </a:pPr>
            <a:r>
              <a:rPr lang="en-NZ" sz="1100" b="0" strike="noStrike" spc="-1">
                <a:solidFill>
                  <a:srgbClr val="000000"/>
                </a:solidFill>
                <a:latin typeface="Arial"/>
                <a:ea typeface="Arial"/>
              </a:rPr>
              <a:t>Notes:</a:t>
            </a:r>
            <a:endParaRPr lang="en-NZ" sz="1100" b="0" strike="noStrike" spc="-1">
              <a:latin typeface="Arial"/>
            </a:endParaRPr>
          </a:p>
          <a:p>
            <a:pPr marL="457200" indent="-297720">
              <a:lnSpc>
                <a:spcPct val="100000"/>
              </a:lnSpc>
              <a:buClr>
                <a:srgbClr val="000000"/>
              </a:buClr>
              <a:buFont typeface="Wingdings" charset="2"/>
              <a:buChar char=""/>
            </a:pPr>
            <a:r>
              <a:rPr lang="en-NZ" sz="1100" b="1" strike="noStrike" spc="-1">
                <a:solidFill>
                  <a:srgbClr val="000000"/>
                </a:solidFill>
                <a:latin typeface="Arial"/>
                <a:ea typeface="Arial"/>
              </a:rPr>
              <a:t>Pattern of Life (POL):</a:t>
            </a:r>
            <a:r>
              <a:rPr lang="en-NZ" sz="1100" b="0" strike="noStrike" spc="-1">
                <a:solidFill>
                  <a:srgbClr val="000000"/>
                </a:solidFill>
                <a:latin typeface="Arial"/>
                <a:ea typeface="Arial"/>
              </a:rPr>
              <a:t> Long-term data aggregation reveals established operating procedures (SOPs), regular patrol routes, and predictable schedules, making assets vulnerable to pre-planned strikes.</a:t>
            </a:r>
            <a:endParaRPr lang="en-NZ" sz="1100" b="0" strike="noStrike" spc="-1">
              <a:latin typeface="Arial"/>
            </a:endParaRPr>
          </a:p>
          <a:p>
            <a:pPr marL="457200" indent="-297720">
              <a:lnSpc>
                <a:spcPct val="100000"/>
              </a:lnSpc>
              <a:buClr>
                <a:srgbClr val="000000"/>
              </a:buClr>
              <a:buFont typeface="Wingdings" charset="2"/>
              <a:buChar char=""/>
            </a:pPr>
            <a:r>
              <a:rPr lang="en-NZ" sz="1100" b="1" strike="noStrike" spc="-1">
                <a:solidFill>
                  <a:srgbClr val="000000"/>
                </a:solidFill>
                <a:latin typeface="Arial"/>
                <a:ea typeface="Arial"/>
              </a:rPr>
              <a:t>Hex Code Correlation:</a:t>
            </a:r>
            <a:r>
              <a:rPr lang="en-NZ" sz="1100" b="0" strike="noStrike" spc="-1">
                <a:solidFill>
                  <a:srgbClr val="000000"/>
                </a:solidFill>
                <a:latin typeface="Arial"/>
                <a:ea typeface="Arial"/>
              </a:rPr>
              <a:t> The 24-bit ICAO address is static. Even if an airframe changes its mission and callsign, its permanent Hex code links it back to its unit and history.</a:t>
            </a:r>
            <a:endParaRPr lang="en-NZ" sz="1100" b="0" strike="noStrike" spc="-1">
              <a:latin typeface="Arial"/>
            </a:endParaRPr>
          </a:p>
          <a:p>
            <a:pPr marL="457200" indent="-297720">
              <a:lnSpc>
                <a:spcPct val="100000"/>
              </a:lnSpc>
              <a:buClr>
                <a:srgbClr val="000000"/>
              </a:buClr>
              <a:buFont typeface="Wingdings" charset="2"/>
              <a:buChar char=""/>
            </a:pPr>
            <a:r>
              <a:rPr lang="en-NZ" sz="1100" b="1" strike="noStrike" spc="-1">
                <a:solidFill>
                  <a:srgbClr val="000000"/>
                </a:solidFill>
                <a:latin typeface="Arial"/>
                <a:ea typeface="Arial"/>
              </a:rPr>
              <a:t>Base Discovery:</a:t>
            </a:r>
            <a:r>
              <a:rPr lang="en-NZ" sz="1100" b="0" strike="noStrike" spc="-1">
                <a:solidFill>
                  <a:srgbClr val="000000"/>
                </a:solidFill>
                <a:latin typeface="Arial"/>
                <a:ea typeface="Arial"/>
              </a:rPr>
              <a:t> Aggregating flight heatmaps (the "Strava Effect") can reveal the precise location of sensitive, unofficial, or classified forward operating locations.</a:t>
            </a:r>
            <a:endParaRPr lang="en-NZ" sz="1100" b="0" strike="noStrike" spc="-1">
              <a:latin typeface="Arial"/>
            </a:endParaRPr>
          </a:p>
          <a:p>
            <a:pPr>
              <a:lnSpc>
                <a:spcPct val="100000"/>
              </a:lnSpc>
            </a:pPr>
            <a:endParaRPr lang="en-NZ" sz="1100" b="0" strike="noStrike" spc="-1">
              <a:latin typeface="Arial"/>
            </a:endParaRPr>
          </a:p>
        </p:txBody>
      </p:sp>
      <p:sp>
        <p:nvSpPr>
          <p:cNvPr id="836" name="PlaceHolder 2"/>
          <p:cNvSpPr>
            <a:spLocks noGrp="1" noRot="1" noChangeAspect="1"/>
          </p:cNvSpPr>
          <p:nvPr>
            <p:ph type="sldImg"/>
          </p:nvPr>
        </p:nvSpPr>
        <p:spPr>
          <a:xfrm>
            <a:off x="380880" y="685800"/>
            <a:ext cx="6095160" cy="3428280"/>
          </a:xfrm>
          <a:prstGeom prst="rect">
            <a:avLst/>
          </a:pr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7" name="PlaceHolder 1"/>
          <p:cNvSpPr>
            <a:spLocks noGrp="1"/>
          </p:cNvSpPr>
          <p:nvPr>
            <p:ph type="body"/>
          </p:nvPr>
        </p:nvSpPr>
        <p:spPr>
          <a:xfrm>
            <a:off x="685800" y="4343400"/>
            <a:ext cx="5485680" cy="4114080"/>
          </a:xfrm>
          <a:prstGeom prst="rect">
            <a:avLst/>
          </a:prstGeom>
        </p:spPr>
        <p:txBody>
          <a:bodyPr lIns="0" tIns="91440" rIns="0" bIns="91440">
            <a:noAutofit/>
          </a:bodyPr>
          <a:lstStyle/>
          <a:p>
            <a:pPr marL="457200" indent="-297720">
              <a:lnSpc>
                <a:spcPct val="100000"/>
              </a:lnSpc>
              <a:buClr>
                <a:srgbClr val="000000"/>
              </a:buClr>
              <a:buFont typeface="Wingdings" charset="2"/>
              <a:buChar char=""/>
            </a:pPr>
            <a:r>
              <a:rPr lang="en-NZ" sz="1100" b="0" strike="noStrike" spc="-1">
                <a:solidFill>
                  <a:srgbClr val="000000"/>
                </a:solidFill>
                <a:latin typeface="Arial"/>
                <a:ea typeface="Arial"/>
              </a:rPr>
              <a:t>Goal: Explain why military assets willingly broadcast their position.</a:t>
            </a:r>
            <a:endParaRPr lang="en-NZ" sz="1100" b="0" strike="noStrike" spc="-1">
              <a:latin typeface="Arial"/>
            </a:endParaRPr>
          </a:p>
          <a:p>
            <a:pPr marL="457200" indent="-297720">
              <a:lnSpc>
                <a:spcPct val="100000"/>
              </a:lnSpc>
              <a:buClr>
                <a:srgbClr val="000000"/>
              </a:buClr>
              <a:buFont typeface="Wingdings" charset="2"/>
              <a:buChar char=""/>
            </a:pPr>
            <a:r>
              <a:rPr lang="en-NZ" sz="1100" b="0" strike="noStrike" spc="-1">
                <a:solidFill>
                  <a:srgbClr val="000000"/>
                </a:solidFill>
                <a:latin typeface="Arial"/>
                <a:ea typeface="Arial"/>
              </a:rPr>
              <a:t>Notes:</a:t>
            </a:r>
            <a:endParaRPr lang="en-NZ" sz="1100" b="0" strike="noStrike" spc="-1">
              <a:latin typeface="Arial"/>
            </a:endParaRPr>
          </a:p>
          <a:p>
            <a:pPr marL="457200" indent="-297720">
              <a:lnSpc>
                <a:spcPct val="100000"/>
              </a:lnSpc>
              <a:buClr>
                <a:srgbClr val="000000"/>
              </a:buClr>
              <a:buFont typeface="Wingdings" charset="2"/>
              <a:buChar char=""/>
            </a:pPr>
            <a:r>
              <a:rPr lang="en-NZ" sz="1100" b="0" strike="noStrike" spc="-1">
                <a:solidFill>
                  <a:srgbClr val="000000"/>
                </a:solidFill>
                <a:latin typeface="Arial"/>
                <a:ea typeface="Arial"/>
              </a:rPr>
              <a:t>Despite the OpSec risks, militaries use ADS-B for several reasons\</a:t>
            </a:r>
            <a:endParaRPr lang="en-NZ" sz="1100" b="0" strike="noStrike" spc="-1">
              <a:latin typeface="Arial"/>
            </a:endParaRPr>
          </a:p>
          <a:p>
            <a:pPr marL="457200" indent="-297720">
              <a:lnSpc>
                <a:spcPct val="100000"/>
              </a:lnSpc>
              <a:buClr>
                <a:srgbClr val="000000"/>
              </a:buClr>
              <a:buFont typeface="Wingdings" charset="2"/>
              <a:buChar char=""/>
            </a:pPr>
            <a:r>
              <a:rPr lang="en-NZ" sz="1100" b="1" strike="noStrike" spc="-1">
                <a:solidFill>
                  <a:srgbClr val="000000"/>
                </a:solidFill>
                <a:latin typeface="Arial"/>
                <a:ea typeface="Arial"/>
              </a:rPr>
              <a:t>Safety:</a:t>
            </a:r>
            <a:r>
              <a:rPr lang="en-NZ" sz="1100" b="0" strike="noStrike" spc="-1">
                <a:solidFill>
                  <a:srgbClr val="000000"/>
                </a:solidFill>
                <a:latin typeface="Arial"/>
                <a:ea typeface="Arial"/>
              </a:rPr>
              <a:t> To comply with civilian airspace regulations and prevent collisions, especially during transit or while operating near commercial lanes.</a:t>
            </a:r>
            <a:endParaRPr lang="en-NZ" sz="1100" b="0" strike="noStrike" spc="-1">
              <a:latin typeface="Arial"/>
            </a:endParaRPr>
          </a:p>
          <a:p>
            <a:pPr marL="457200" indent="-297720">
              <a:lnSpc>
                <a:spcPct val="100000"/>
              </a:lnSpc>
              <a:buClr>
                <a:srgbClr val="000000"/>
              </a:buClr>
              <a:buFont typeface="Wingdings" charset="2"/>
              <a:buChar char=""/>
            </a:pPr>
            <a:r>
              <a:rPr lang="en-NZ" sz="1100" b="1" strike="noStrike" spc="-1">
                <a:solidFill>
                  <a:srgbClr val="000000"/>
                </a:solidFill>
                <a:latin typeface="Arial"/>
                <a:ea typeface="Arial"/>
              </a:rPr>
              <a:t>Overt Presence:</a:t>
            </a:r>
            <a:r>
              <a:rPr lang="en-NZ" sz="1100" b="0" strike="noStrike" spc="-1">
                <a:solidFill>
                  <a:srgbClr val="000000"/>
                </a:solidFill>
                <a:latin typeface="Arial"/>
                <a:ea typeface="Arial"/>
              </a:rPr>
              <a:t> Intentionally "showing the flag" to signal presence or intent (e.g., surveillance missions over contested regions).</a:t>
            </a:r>
            <a:endParaRPr lang="en-NZ" sz="1100" b="0" strike="noStrike" spc="-1">
              <a:latin typeface="Arial"/>
            </a:endParaRPr>
          </a:p>
          <a:p>
            <a:pPr marL="457200" indent="-297720">
              <a:lnSpc>
                <a:spcPct val="100000"/>
              </a:lnSpc>
              <a:buClr>
                <a:srgbClr val="000000"/>
              </a:buClr>
              <a:buFont typeface="Wingdings" charset="2"/>
              <a:buChar char=""/>
            </a:pPr>
            <a:r>
              <a:rPr lang="en-NZ" sz="1100" b="1" strike="noStrike" spc="-1">
                <a:solidFill>
                  <a:srgbClr val="000000"/>
                </a:solidFill>
                <a:latin typeface="Arial"/>
                <a:ea typeface="Arial"/>
              </a:rPr>
              <a:t>Efficiency:</a:t>
            </a:r>
            <a:r>
              <a:rPr lang="en-NZ" sz="1100" b="0" strike="noStrike" spc="-1">
                <a:solidFill>
                  <a:srgbClr val="000000"/>
                </a:solidFill>
                <a:latin typeface="Arial"/>
                <a:ea typeface="Arial"/>
              </a:rPr>
              <a:t> Allows assets to use optimal civilian flight levels and routes for fuel efficiency.</a:t>
            </a:r>
            <a:endParaRPr lang="en-NZ" sz="1100" b="0" strike="noStrike" spc="-1">
              <a:latin typeface="Arial"/>
            </a:endParaRPr>
          </a:p>
        </p:txBody>
      </p:sp>
      <p:sp>
        <p:nvSpPr>
          <p:cNvPr id="838" name="PlaceHolder 2"/>
          <p:cNvSpPr>
            <a:spLocks noGrp="1" noRot="1" noChangeAspect="1"/>
          </p:cNvSpPr>
          <p:nvPr>
            <p:ph type="sldImg"/>
          </p:nvPr>
        </p:nvSpPr>
        <p:spPr>
          <a:xfrm>
            <a:off x="380880" y="685800"/>
            <a:ext cx="6095160" cy="3428280"/>
          </a:xfrm>
          <a:prstGeom prst="rect">
            <a:avLst/>
          </a:pr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 name="PlaceHolder 1"/>
          <p:cNvSpPr>
            <a:spLocks noGrp="1"/>
          </p:cNvSpPr>
          <p:nvPr>
            <p:ph type="body"/>
          </p:nvPr>
        </p:nvSpPr>
        <p:spPr>
          <a:xfrm>
            <a:off x="685800" y="4343400"/>
            <a:ext cx="5485680" cy="4114080"/>
          </a:xfrm>
          <a:prstGeom prst="rect">
            <a:avLst/>
          </a:prstGeom>
        </p:spPr>
        <p:txBody>
          <a:bodyPr lIns="0" tIns="91440" rIns="0" bIns="91440">
            <a:noAutofit/>
          </a:bodyPr>
          <a:lstStyle/>
          <a:p>
            <a:pPr marL="457200" indent="-297720">
              <a:lnSpc>
                <a:spcPct val="100000"/>
              </a:lnSpc>
              <a:buClr>
                <a:srgbClr val="000000"/>
              </a:buClr>
              <a:buFont typeface="Wingdings" charset="2"/>
              <a:buChar char=""/>
            </a:pPr>
            <a:r>
              <a:rPr lang="en-NZ" sz="1100" b="0" strike="noStrike" spc="-1">
                <a:solidFill>
                  <a:srgbClr val="000000"/>
                </a:solidFill>
                <a:latin typeface="Arial"/>
                <a:ea typeface="Arial"/>
              </a:rPr>
              <a:t>Goal: Show how militaries manage their electronic signature.</a:t>
            </a:r>
            <a:endParaRPr lang="en-NZ" sz="1100" b="0" strike="noStrike" spc="-1">
              <a:latin typeface="Arial"/>
            </a:endParaRPr>
          </a:p>
          <a:p>
            <a:pPr marL="457200" indent="-297720">
              <a:lnSpc>
                <a:spcPct val="100000"/>
              </a:lnSpc>
              <a:buClr>
                <a:srgbClr val="000000"/>
              </a:buClr>
              <a:buFont typeface="Wingdings" charset="2"/>
              <a:buChar char=""/>
            </a:pPr>
            <a:r>
              <a:rPr lang="en-NZ" sz="1100" b="0" strike="noStrike" spc="-1">
                <a:solidFill>
                  <a:srgbClr val="000000"/>
                </a:solidFill>
                <a:latin typeface="Arial"/>
                <a:ea typeface="Arial"/>
              </a:rPr>
              <a:t>Notes: Transponder usage is a critical tactical decision:</a:t>
            </a:r>
            <a:endParaRPr lang="en-NZ" sz="1100" b="0" strike="noStrike" spc="-1">
              <a:latin typeface="Arial"/>
            </a:endParaRPr>
          </a:p>
          <a:p>
            <a:pPr marL="457200" indent="-297720">
              <a:lnSpc>
                <a:spcPct val="100000"/>
              </a:lnSpc>
              <a:buClr>
                <a:srgbClr val="000000"/>
              </a:buClr>
              <a:buFont typeface="Wingdings" charset="2"/>
              <a:buChar char=""/>
            </a:pPr>
            <a:r>
              <a:rPr lang="en-NZ" sz="1100" b="1" strike="noStrike" spc="-1">
                <a:solidFill>
                  <a:srgbClr val="000000"/>
                </a:solidFill>
                <a:latin typeface="Arial"/>
                <a:ea typeface="Arial"/>
              </a:rPr>
              <a:t>Mode S / ADS-B ON:</a:t>
            </a:r>
            <a:r>
              <a:rPr lang="en-NZ" sz="1100" b="0" strike="noStrike" spc="-1">
                <a:solidFill>
                  <a:srgbClr val="000000"/>
                </a:solidFill>
                <a:latin typeface="Arial"/>
                <a:ea typeface="Arial"/>
              </a:rPr>
              <a:t> Full broadcast. Used for transit, training, or operations where visibility is required.</a:t>
            </a:r>
            <a:endParaRPr lang="en-NZ" sz="1100" b="0" strike="noStrike" spc="-1">
              <a:latin typeface="Arial"/>
            </a:endParaRPr>
          </a:p>
          <a:p>
            <a:pPr marL="457200" indent="-297720">
              <a:lnSpc>
                <a:spcPct val="100000"/>
              </a:lnSpc>
              <a:buClr>
                <a:srgbClr val="000000"/>
              </a:buClr>
              <a:buFont typeface="Wingdings" charset="2"/>
              <a:buChar char=""/>
            </a:pPr>
            <a:r>
              <a:rPr lang="en-NZ" sz="1100" b="1" strike="noStrike" spc="-1">
                <a:solidFill>
                  <a:srgbClr val="000000"/>
                </a:solidFill>
                <a:latin typeface="Arial"/>
                <a:ea typeface="Arial"/>
              </a:rPr>
              <a:t>Mode 3/A Only:</a:t>
            </a:r>
            <a:r>
              <a:rPr lang="en-NZ" sz="1100" b="0" strike="noStrike" spc="-1">
                <a:solidFill>
                  <a:srgbClr val="000000"/>
                </a:solidFill>
                <a:latin typeface="Arial"/>
                <a:ea typeface="Arial"/>
              </a:rPr>
              <a:t> Broadcasts only the Squawk code (4 digits), but </a:t>
            </a:r>
            <a:r>
              <a:rPr lang="en-NZ" sz="1100" b="1" strike="noStrike" spc="-1">
                <a:solidFill>
                  <a:srgbClr val="000000"/>
                </a:solidFill>
                <a:latin typeface="Arial"/>
                <a:ea typeface="Arial"/>
              </a:rPr>
              <a:t>not</a:t>
            </a:r>
            <a:r>
              <a:rPr lang="en-NZ" sz="1100" b="0" strike="noStrike" spc="-1">
                <a:solidFill>
                  <a:srgbClr val="000000"/>
                </a:solidFill>
                <a:latin typeface="Arial"/>
                <a:ea typeface="Arial"/>
              </a:rPr>
              <a:t> the GPS position. Used for tactical operations that need some air traffic deconfliction but desire limited tracking.</a:t>
            </a:r>
            <a:endParaRPr lang="en-NZ" sz="1100" b="0" strike="noStrike" spc="-1">
              <a:latin typeface="Arial"/>
            </a:endParaRPr>
          </a:p>
          <a:p>
            <a:pPr marL="457200" indent="-297720">
              <a:lnSpc>
                <a:spcPct val="100000"/>
              </a:lnSpc>
              <a:buClr>
                <a:srgbClr val="000000"/>
              </a:buClr>
              <a:buFont typeface="Wingdings" charset="2"/>
              <a:buChar char=""/>
            </a:pPr>
            <a:r>
              <a:rPr lang="en-NZ" sz="1100" b="1" strike="noStrike" spc="-1">
                <a:solidFill>
                  <a:srgbClr val="000000"/>
                </a:solidFill>
                <a:latin typeface="Arial"/>
                <a:ea typeface="Arial"/>
              </a:rPr>
              <a:t>RF Silent / EMCON:</a:t>
            </a:r>
            <a:r>
              <a:rPr lang="en-NZ" sz="1100" b="0" strike="noStrike" spc="-1">
                <a:solidFill>
                  <a:srgbClr val="000000"/>
                </a:solidFill>
                <a:latin typeface="Arial"/>
                <a:ea typeface="Arial"/>
              </a:rPr>
              <a:t> All cooperative systems are OFF. Used for combat missions, infiltration, or stealth, relying solely on passive surveillance or PSR for protection.</a:t>
            </a:r>
            <a:endParaRPr lang="en-NZ" sz="1100" b="0" strike="noStrike" spc="-1">
              <a:latin typeface="Arial"/>
            </a:endParaRPr>
          </a:p>
          <a:p>
            <a:pPr>
              <a:lnSpc>
                <a:spcPct val="100000"/>
              </a:lnSpc>
              <a:tabLst>
                <a:tab pos="0" algn="l"/>
              </a:tabLst>
            </a:pPr>
            <a:endParaRPr lang="en-NZ" sz="1100" b="0" strike="noStrike" spc="-1">
              <a:latin typeface="Arial"/>
            </a:endParaRPr>
          </a:p>
        </p:txBody>
      </p:sp>
      <p:sp>
        <p:nvSpPr>
          <p:cNvPr id="840" name="PlaceHolder 2"/>
          <p:cNvSpPr>
            <a:spLocks noGrp="1" noRot="1" noChangeAspect="1"/>
          </p:cNvSpPr>
          <p:nvPr>
            <p:ph type="sldImg"/>
          </p:nvPr>
        </p:nvSpPr>
        <p:spPr>
          <a:xfrm>
            <a:off x="380880" y="685800"/>
            <a:ext cx="6095160" cy="3428280"/>
          </a:xfrm>
          <a:prstGeom prst="rect">
            <a:avLst/>
          </a:pr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1" name="PlaceHolder 1"/>
          <p:cNvSpPr>
            <a:spLocks noGrp="1"/>
          </p:cNvSpPr>
          <p:nvPr>
            <p:ph type="body"/>
          </p:nvPr>
        </p:nvSpPr>
        <p:spPr>
          <a:xfrm>
            <a:off x="685800" y="4343400"/>
            <a:ext cx="5485680" cy="4114080"/>
          </a:xfrm>
          <a:prstGeom prst="rect">
            <a:avLst/>
          </a:prstGeom>
        </p:spPr>
        <p:txBody>
          <a:bodyPr lIns="0" tIns="91440" rIns="0" bIns="91440">
            <a:noAutofit/>
          </a:bodyPr>
          <a:lstStyle/>
          <a:p>
            <a:pPr marL="457200" indent="-297720">
              <a:lnSpc>
                <a:spcPct val="100000"/>
              </a:lnSpc>
              <a:buClr>
                <a:srgbClr val="000000"/>
              </a:buClr>
              <a:buFont typeface="Wingdings" charset="2"/>
              <a:buChar char=""/>
            </a:pPr>
            <a:r>
              <a:rPr lang="en-NZ" sz="1100" b="0" strike="noStrike" spc="-1">
                <a:solidFill>
                  <a:srgbClr val="000000"/>
                </a:solidFill>
                <a:latin typeface="Arial"/>
                <a:ea typeface="Arial"/>
              </a:rPr>
              <a:t>Goal: Detail the active EW threat of spoofing.</a:t>
            </a:r>
            <a:endParaRPr lang="en-NZ" sz="1100" b="0" strike="noStrike" spc="-1">
              <a:latin typeface="Arial"/>
            </a:endParaRPr>
          </a:p>
          <a:p>
            <a:pPr marL="457200" indent="-297720">
              <a:lnSpc>
                <a:spcPct val="100000"/>
              </a:lnSpc>
              <a:buClr>
                <a:srgbClr val="000000"/>
              </a:buClr>
              <a:buFont typeface="Wingdings" charset="2"/>
              <a:buChar char=""/>
            </a:pPr>
            <a:r>
              <a:rPr lang="en-NZ" sz="1100" b="0" strike="noStrike" spc="-1">
                <a:solidFill>
                  <a:srgbClr val="000000"/>
                </a:solidFill>
                <a:latin typeface="Arial"/>
                <a:ea typeface="Arial"/>
              </a:rPr>
              <a:t>Notes:</a:t>
            </a:r>
            <a:endParaRPr lang="en-NZ" sz="1100" b="0" strike="noStrike" spc="-1">
              <a:latin typeface="Arial"/>
            </a:endParaRPr>
          </a:p>
          <a:p>
            <a:pPr marL="457200" indent="-297720">
              <a:lnSpc>
                <a:spcPct val="100000"/>
              </a:lnSpc>
              <a:buClr>
                <a:srgbClr val="000000"/>
              </a:buClr>
              <a:buFont typeface="Wingdings" charset="2"/>
              <a:buChar char=""/>
            </a:pPr>
            <a:r>
              <a:rPr lang="en-NZ" sz="1100" b="1" strike="noStrike" spc="-1">
                <a:solidFill>
                  <a:srgbClr val="000000"/>
                </a:solidFill>
                <a:latin typeface="Arial"/>
                <a:ea typeface="Arial"/>
              </a:rPr>
              <a:t>The Hack:</a:t>
            </a:r>
            <a:r>
              <a:rPr lang="en-NZ" sz="1100" b="0" strike="noStrike" spc="-1">
                <a:solidFill>
                  <a:srgbClr val="000000"/>
                </a:solidFill>
                <a:latin typeface="Arial"/>
                <a:ea typeface="Arial"/>
              </a:rPr>
              <a:t> Adversaries use high-power Software Defined Radio (SDR) transmitters to inject fabricated ADS-B messages (DF17 packets) into the system.</a:t>
            </a:r>
            <a:endParaRPr lang="en-NZ" sz="1100" b="0" strike="noStrike" spc="-1">
              <a:latin typeface="Arial"/>
            </a:endParaRPr>
          </a:p>
          <a:p>
            <a:pPr marL="457200" indent="-297720">
              <a:lnSpc>
                <a:spcPct val="100000"/>
              </a:lnSpc>
              <a:buClr>
                <a:srgbClr val="000000"/>
              </a:buClr>
              <a:buFont typeface="Wingdings" charset="2"/>
              <a:buChar char=""/>
            </a:pPr>
            <a:r>
              <a:rPr lang="en-NZ" sz="1100" b="1" strike="noStrike" spc="-1">
                <a:solidFill>
                  <a:srgbClr val="000000"/>
                </a:solidFill>
                <a:latin typeface="Arial"/>
                <a:ea typeface="Arial"/>
              </a:rPr>
              <a:t>The Circle:</a:t>
            </a:r>
            <a:r>
              <a:rPr lang="en-NZ" sz="1100" b="0" strike="noStrike" spc="-1">
                <a:solidFill>
                  <a:srgbClr val="000000"/>
                </a:solidFill>
                <a:latin typeface="Arial"/>
                <a:ea typeface="Arial"/>
              </a:rPr>
              <a:t> A common pattern involves spoofing aircraft in perfect circular holding patterns over sensitive areas.</a:t>
            </a:r>
            <a:endParaRPr lang="en-NZ" sz="1100" b="0" strike="noStrike" spc="-1">
              <a:latin typeface="Arial"/>
            </a:endParaRPr>
          </a:p>
          <a:p>
            <a:pPr marL="457200" indent="-297720">
              <a:lnSpc>
                <a:spcPct val="100000"/>
              </a:lnSpc>
              <a:buClr>
                <a:srgbClr val="000000"/>
              </a:buClr>
              <a:buFont typeface="Wingdings" charset="2"/>
              <a:buChar char=""/>
            </a:pPr>
            <a:r>
              <a:rPr lang="en-NZ" sz="1100" b="1" strike="noStrike" spc="-1">
                <a:solidFill>
                  <a:srgbClr val="000000"/>
                </a:solidFill>
                <a:latin typeface="Arial"/>
                <a:ea typeface="Arial"/>
              </a:rPr>
              <a:t>Goal:</a:t>
            </a:r>
            <a:r>
              <a:rPr lang="en-NZ" sz="1100" b="0" strike="noStrike" spc="-1">
                <a:solidFill>
                  <a:srgbClr val="000000"/>
                </a:solidFill>
                <a:latin typeface="Arial"/>
                <a:ea typeface="Arial"/>
              </a:rPr>
              <a:t> The primary goal is to </a:t>
            </a:r>
            <a:r>
              <a:rPr lang="en-NZ" sz="1100" b="1" strike="noStrike" spc="-1">
                <a:solidFill>
                  <a:srgbClr val="000000"/>
                </a:solidFill>
                <a:latin typeface="Arial"/>
                <a:ea typeface="Arial"/>
              </a:rPr>
              <a:t>mask legitimate infiltration</a:t>
            </a:r>
            <a:r>
              <a:rPr lang="en-NZ" sz="1100" b="0" strike="noStrike" spc="-1">
                <a:solidFill>
                  <a:srgbClr val="000000"/>
                </a:solidFill>
                <a:latin typeface="Arial"/>
                <a:ea typeface="Arial"/>
              </a:rPr>
              <a:t> by flooding the COP with false contacts or simply confusing air defense systems.</a:t>
            </a:r>
            <a:endParaRPr lang="en-NZ" sz="1100" b="0" strike="noStrike" spc="-1">
              <a:latin typeface="Arial"/>
            </a:endParaRPr>
          </a:p>
          <a:p>
            <a:pPr marL="457200" indent="-297720">
              <a:lnSpc>
                <a:spcPct val="100000"/>
              </a:lnSpc>
              <a:buClr>
                <a:srgbClr val="000000"/>
              </a:buClr>
              <a:buFont typeface="Wingdings" charset="2"/>
              <a:buChar char=""/>
            </a:pPr>
            <a:r>
              <a:rPr lang="en-NZ" sz="1100" b="1" strike="noStrike" spc="-1">
                <a:solidFill>
                  <a:srgbClr val="000000"/>
                </a:solidFill>
                <a:latin typeface="Arial"/>
                <a:ea typeface="Arial"/>
              </a:rPr>
              <a:t>Detection:</a:t>
            </a:r>
            <a:r>
              <a:rPr lang="en-NZ" sz="1100" b="0" strike="noStrike" spc="-1">
                <a:solidFill>
                  <a:srgbClr val="000000"/>
                </a:solidFill>
                <a:latin typeface="Arial"/>
                <a:ea typeface="Arial"/>
              </a:rPr>
              <a:t> Spoofing is typically detected by observing impossible physics (Mach 5 turns) or when MLAT verification fails.</a:t>
            </a:r>
            <a:endParaRPr lang="en-NZ" sz="1100" b="0" strike="noStrike" spc="-1">
              <a:latin typeface="Arial"/>
            </a:endParaRPr>
          </a:p>
          <a:p>
            <a:pPr>
              <a:lnSpc>
                <a:spcPct val="100000"/>
              </a:lnSpc>
              <a:tabLst>
                <a:tab pos="0" algn="l"/>
              </a:tabLst>
            </a:pPr>
            <a:endParaRPr lang="en-NZ" sz="1100" b="0" strike="noStrike" spc="-1">
              <a:latin typeface="Arial"/>
            </a:endParaRPr>
          </a:p>
          <a:p>
            <a:pPr>
              <a:lnSpc>
                <a:spcPct val="100000"/>
              </a:lnSpc>
              <a:tabLst>
                <a:tab pos="0" algn="l"/>
              </a:tabLst>
            </a:pPr>
            <a:endParaRPr lang="en-NZ" sz="1100" b="0" strike="noStrike" spc="-1">
              <a:latin typeface="Arial"/>
            </a:endParaRPr>
          </a:p>
        </p:txBody>
      </p:sp>
      <p:sp>
        <p:nvSpPr>
          <p:cNvPr id="842" name="PlaceHolder 2"/>
          <p:cNvSpPr>
            <a:spLocks noGrp="1" noRot="1" noChangeAspect="1"/>
          </p:cNvSpPr>
          <p:nvPr>
            <p:ph type="sldImg"/>
          </p:nvPr>
        </p:nvSpPr>
        <p:spPr>
          <a:xfrm>
            <a:off x="380880" y="685800"/>
            <a:ext cx="6095160" cy="3428280"/>
          </a:xfrm>
          <a:prstGeom prst="rect">
            <a:avLst/>
          </a:pr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3" name="PlaceHolder 1"/>
          <p:cNvSpPr>
            <a:spLocks noGrp="1"/>
          </p:cNvSpPr>
          <p:nvPr>
            <p:ph type="body"/>
          </p:nvPr>
        </p:nvSpPr>
        <p:spPr>
          <a:xfrm>
            <a:off x="685800" y="4343400"/>
            <a:ext cx="5485680" cy="4114080"/>
          </a:xfrm>
          <a:prstGeom prst="rect">
            <a:avLst/>
          </a:prstGeom>
        </p:spPr>
        <p:txBody>
          <a:bodyPr lIns="0" tIns="91440" rIns="0" bIns="91440">
            <a:noAutofit/>
          </a:bodyPr>
          <a:lstStyle/>
          <a:p>
            <a:pPr marL="457200" indent="-297720">
              <a:lnSpc>
                <a:spcPct val="100000"/>
              </a:lnSpc>
              <a:buClr>
                <a:srgbClr val="000000"/>
              </a:buClr>
              <a:buFont typeface="Wingdings" charset="2"/>
              <a:buChar char=""/>
            </a:pPr>
            <a:r>
              <a:rPr lang="en-NZ" sz="1100" b="0" strike="noStrike" spc="-1">
                <a:solidFill>
                  <a:srgbClr val="000000"/>
                </a:solidFill>
                <a:latin typeface="Arial"/>
                <a:ea typeface="Arial"/>
              </a:rPr>
              <a:t>Goal: Discuss the ADS-B role in Unmanned Aerial Systems (UAS).</a:t>
            </a:r>
            <a:endParaRPr lang="en-NZ" sz="1100" b="0" strike="noStrike" spc="-1">
              <a:latin typeface="Arial"/>
            </a:endParaRPr>
          </a:p>
          <a:p>
            <a:pPr marL="457200" indent="-297720">
              <a:lnSpc>
                <a:spcPct val="100000"/>
              </a:lnSpc>
              <a:buClr>
                <a:srgbClr val="000000"/>
              </a:buClr>
              <a:buFont typeface="Wingdings" charset="2"/>
              <a:buChar char=""/>
            </a:pPr>
            <a:r>
              <a:rPr lang="en-NZ" sz="1100" b="0" strike="noStrike" spc="-1">
                <a:solidFill>
                  <a:srgbClr val="000000"/>
                </a:solidFill>
                <a:latin typeface="Arial"/>
                <a:ea typeface="Arial"/>
              </a:rPr>
              <a:t>Notes:</a:t>
            </a:r>
            <a:endParaRPr lang="en-NZ" sz="1100" b="0" strike="noStrike" spc="-1">
              <a:latin typeface="Arial"/>
            </a:endParaRPr>
          </a:p>
          <a:p>
            <a:pPr marL="457200" indent="-297720">
              <a:lnSpc>
                <a:spcPct val="100000"/>
              </a:lnSpc>
              <a:buClr>
                <a:srgbClr val="000000"/>
              </a:buClr>
              <a:buFont typeface="Wingdings" charset="2"/>
              <a:buChar char=""/>
            </a:pPr>
            <a:r>
              <a:rPr lang="en-NZ" sz="1100" b="1" strike="noStrike" spc="-1">
                <a:solidFill>
                  <a:srgbClr val="000000"/>
                </a:solidFill>
                <a:latin typeface="Arial"/>
                <a:ea typeface="Arial"/>
              </a:rPr>
              <a:t>DAA (Detect and Avoid):</a:t>
            </a:r>
            <a:r>
              <a:rPr lang="en-NZ" sz="1100" b="0" strike="noStrike" spc="-1">
                <a:solidFill>
                  <a:srgbClr val="000000"/>
                </a:solidFill>
                <a:latin typeface="Arial"/>
                <a:ea typeface="Arial"/>
              </a:rPr>
              <a:t> ADS-B IN is a core technology for medium to large drones, allowing them to automatically sense and maneuver away from nearby traffic.</a:t>
            </a:r>
            <a:endParaRPr lang="en-NZ" sz="1100" b="0" strike="noStrike" spc="-1">
              <a:latin typeface="Arial"/>
            </a:endParaRPr>
          </a:p>
          <a:p>
            <a:pPr marL="457200" indent="-297720">
              <a:lnSpc>
                <a:spcPct val="100000"/>
              </a:lnSpc>
              <a:buClr>
                <a:srgbClr val="000000"/>
              </a:buClr>
              <a:buFont typeface="Wingdings" charset="2"/>
              <a:buChar char=""/>
            </a:pPr>
            <a:r>
              <a:rPr lang="en-NZ" sz="1100" b="1" strike="noStrike" spc="-1">
                <a:solidFill>
                  <a:srgbClr val="000000"/>
                </a:solidFill>
                <a:latin typeface="Arial"/>
                <a:ea typeface="Arial"/>
              </a:rPr>
              <a:t>EW Threat:</a:t>
            </a:r>
            <a:r>
              <a:rPr lang="en-NZ" sz="1100" b="0" strike="noStrike" spc="-1">
                <a:solidFill>
                  <a:srgbClr val="000000"/>
                </a:solidFill>
                <a:latin typeface="Arial"/>
                <a:ea typeface="Arial"/>
              </a:rPr>
              <a:t> The potential for a </a:t>
            </a:r>
            <a:r>
              <a:rPr lang="en-NZ" sz="1100" b="1" strike="noStrike" spc="-1">
                <a:solidFill>
                  <a:srgbClr val="000000"/>
                </a:solidFill>
                <a:latin typeface="Arial"/>
                <a:ea typeface="Arial"/>
              </a:rPr>
              <a:t>virtual hijack</a:t>
            </a:r>
            <a:r>
              <a:rPr lang="en-NZ" sz="1100" b="0" strike="noStrike" spc="-1">
                <a:solidFill>
                  <a:srgbClr val="000000"/>
                </a:solidFill>
                <a:latin typeface="Arial"/>
                <a:ea typeface="Arial"/>
              </a:rPr>
              <a:t> exists: spoofing a synthetic collision course could force the UAS to deviate into an air defense zone or denied area.</a:t>
            </a:r>
            <a:endParaRPr lang="en-NZ" sz="1100" b="0" strike="noStrike" spc="-1">
              <a:latin typeface="Arial"/>
            </a:endParaRPr>
          </a:p>
          <a:p>
            <a:pPr marL="457200" indent="-297720">
              <a:lnSpc>
                <a:spcPct val="100000"/>
              </a:lnSpc>
              <a:buClr>
                <a:srgbClr val="000000"/>
              </a:buClr>
              <a:buFont typeface="Wingdings" charset="2"/>
              <a:buChar char=""/>
            </a:pPr>
            <a:r>
              <a:rPr lang="en-NZ" sz="1100" b="0" strike="noStrike" spc="-1">
                <a:solidFill>
                  <a:srgbClr val="000000"/>
                </a:solidFill>
                <a:latin typeface="Arial"/>
                <a:ea typeface="Arial"/>
              </a:rPr>
              <a:t>Smaller, low-power UAS often use the 978 UAT frequency, making them harder to detect from space but still visible to local receivers.</a:t>
            </a:r>
            <a:endParaRPr lang="en-NZ" sz="1100" b="0" strike="noStrike" spc="-1">
              <a:latin typeface="Arial"/>
            </a:endParaRPr>
          </a:p>
          <a:p>
            <a:pPr>
              <a:lnSpc>
                <a:spcPct val="100000"/>
              </a:lnSpc>
              <a:tabLst>
                <a:tab pos="0" algn="l"/>
              </a:tabLst>
            </a:pPr>
            <a:endParaRPr lang="en-NZ" sz="1100" b="0" strike="noStrike" spc="-1">
              <a:latin typeface="Arial"/>
            </a:endParaRPr>
          </a:p>
          <a:p>
            <a:pPr>
              <a:lnSpc>
                <a:spcPct val="100000"/>
              </a:lnSpc>
              <a:tabLst>
                <a:tab pos="0" algn="l"/>
              </a:tabLst>
            </a:pPr>
            <a:endParaRPr lang="en-NZ" sz="1100" b="0" strike="noStrike" spc="-1">
              <a:latin typeface="Arial"/>
            </a:endParaRPr>
          </a:p>
        </p:txBody>
      </p:sp>
      <p:sp>
        <p:nvSpPr>
          <p:cNvPr id="844" name="PlaceHolder 2"/>
          <p:cNvSpPr>
            <a:spLocks noGrp="1" noRot="1" noChangeAspect="1"/>
          </p:cNvSpPr>
          <p:nvPr>
            <p:ph type="sldImg"/>
          </p:nvPr>
        </p:nvSpPr>
        <p:spPr>
          <a:xfrm>
            <a:off x="380880" y="685800"/>
            <a:ext cx="6095160" cy="3428280"/>
          </a:xfrm>
          <a:prstGeom prst="rect">
            <a:avLst/>
          </a:pr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5" name="PlaceHolder 1"/>
          <p:cNvSpPr>
            <a:spLocks noGrp="1"/>
          </p:cNvSpPr>
          <p:nvPr>
            <p:ph type="body"/>
          </p:nvPr>
        </p:nvSpPr>
        <p:spPr>
          <a:xfrm>
            <a:off x="685800" y="4343400"/>
            <a:ext cx="5485680" cy="4114080"/>
          </a:xfrm>
          <a:prstGeom prst="rect">
            <a:avLst/>
          </a:prstGeom>
        </p:spPr>
        <p:txBody>
          <a:bodyPr lIns="0" tIns="91440" rIns="0" bIns="91440">
            <a:noAutofit/>
          </a:bodyPr>
          <a:lstStyle/>
          <a:p>
            <a:pPr marL="457200" indent="-297720">
              <a:lnSpc>
                <a:spcPct val="100000"/>
              </a:lnSpc>
              <a:buClr>
                <a:srgbClr val="000000"/>
              </a:buClr>
              <a:buFont typeface="Wingdings" charset="2"/>
              <a:buChar char=""/>
            </a:pPr>
            <a:r>
              <a:rPr lang="en-NZ" sz="1100" b="0" strike="noStrike" spc="-1">
                <a:solidFill>
                  <a:srgbClr val="000000"/>
                </a:solidFill>
                <a:latin typeface="Arial"/>
                <a:ea typeface="Arial"/>
              </a:rPr>
              <a:t>Goal: Introduce the future direction of electronic signature management.</a:t>
            </a:r>
            <a:endParaRPr lang="en-NZ" sz="1100" b="0" strike="noStrike" spc="-1">
              <a:latin typeface="Arial"/>
            </a:endParaRPr>
          </a:p>
          <a:p>
            <a:pPr marL="457200" indent="-297720">
              <a:lnSpc>
                <a:spcPct val="100000"/>
              </a:lnSpc>
              <a:buClr>
                <a:srgbClr val="000000"/>
              </a:buClr>
              <a:buFont typeface="Wingdings" charset="2"/>
              <a:buChar char=""/>
            </a:pPr>
            <a:r>
              <a:rPr lang="en-NZ" sz="1100" b="0" strike="noStrike" spc="-1">
                <a:solidFill>
                  <a:srgbClr val="000000"/>
                </a:solidFill>
                <a:latin typeface="Arial"/>
                <a:ea typeface="Arial"/>
              </a:rPr>
              <a:t>Notes:</a:t>
            </a:r>
            <a:endParaRPr lang="en-NZ" sz="1100" b="0" strike="noStrike" spc="-1">
              <a:latin typeface="Arial"/>
            </a:endParaRPr>
          </a:p>
          <a:p>
            <a:pPr marL="457200" indent="-297720">
              <a:lnSpc>
                <a:spcPct val="100000"/>
              </a:lnSpc>
              <a:buClr>
                <a:srgbClr val="000000"/>
              </a:buClr>
              <a:buFont typeface="Wingdings" charset="2"/>
              <a:buChar char=""/>
            </a:pPr>
            <a:r>
              <a:rPr lang="en-NZ" sz="1100" b="0" strike="noStrike" spc="-1">
                <a:solidFill>
                  <a:srgbClr val="000000"/>
                </a:solidFill>
                <a:latin typeface="Arial"/>
                <a:ea typeface="Arial"/>
              </a:rPr>
              <a:t>Future systems are focused on </a:t>
            </a:r>
            <a:r>
              <a:rPr lang="en-NZ" sz="1100" b="1" strike="noStrike" spc="-1">
                <a:solidFill>
                  <a:srgbClr val="000000"/>
                </a:solidFill>
                <a:latin typeface="Arial"/>
                <a:ea typeface="Arial"/>
              </a:rPr>
              <a:t>LPI/LPD</a:t>
            </a:r>
            <a:r>
              <a:rPr lang="en-NZ" sz="1100" b="0" strike="noStrike" spc="-1">
                <a:solidFill>
                  <a:srgbClr val="000000"/>
                </a:solidFill>
                <a:latin typeface="Arial"/>
                <a:ea typeface="Arial"/>
              </a:rPr>
              <a:t> (Low Probability of Intercept/Detection) .</a:t>
            </a:r>
            <a:endParaRPr lang="en-NZ" sz="1100" b="0" strike="noStrike" spc="-1">
              <a:latin typeface="Arial"/>
            </a:endParaRPr>
          </a:p>
          <a:p>
            <a:pPr marL="457200" indent="-297720">
              <a:lnSpc>
                <a:spcPct val="100000"/>
              </a:lnSpc>
              <a:buClr>
                <a:srgbClr val="000000"/>
              </a:buClr>
              <a:buFont typeface="Wingdings" charset="2"/>
              <a:buChar char=""/>
            </a:pPr>
            <a:r>
              <a:rPr lang="en-NZ" sz="1100" b="1" strike="noStrike" spc="-1">
                <a:solidFill>
                  <a:srgbClr val="000000"/>
                </a:solidFill>
                <a:latin typeface="Arial"/>
                <a:ea typeface="Arial"/>
              </a:rPr>
              <a:t>Directional Datalinks (e.g., MADL):</a:t>
            </a:r>
            <a:r>
              <a:rPr lang="en-NZ" sz="1100" b="0" strike="noStrike" spc="-1">
                <a:solidFill>
                  <a:srgbClr val="000000"/>
                </a:solidFill>
                <a:latin typeface="Arial"/>
                <a:ea typeface="Arial"/>
              </a:rPr>
              <a:t> Unlike ADS-B, which broadcasts omni-directionally, these systems use narrow, tightly focused beams to communicate with specific receivers.</a:t>
            </a:r>
            <a:endParaRPr lang="en-NZ" sz="1100" b="0" strike="noStrike" spc="-1">
              <a:latin typeface="Arial"/>
            </a:endParaRPr>
          </a:p>
          <a:p>
            <a:pPr marL="457200" indent="-297720">
              <a:lnSpc>
                <a:spcPct val="100000"/>
              </a:lnSpc>
              <a:buClr>
                <a:srgbClr val="000000"/>
              </a:buClr>
              <a:buFont typeface="Wingdings" charset="2"/>
              <a:buChar char=""/>
            </a:pPr>
            <a:r>
              <a:rPr lang="en-NZ" sz="1100" b="1" strike="noStrike" spc="-1">
                <a:solidFill>
                  <a:srgbClr val="000000"/>
                </a:solidFill>
                <a:latin typeface="Arial"/>
                <a:ea typeface="Arial"/>
              </a:rPr>
              <a:t>Burst Transmission:</a:t>
            </a:r>
            <a:r>
              <a:rPr lang="en-NZ" sz="1100" b="0" strike="noStrike" spc="-1">
                <a:solidFill>
                  <a:srgbClr val="000000"/>
                </a:solidFill>
                <a:latin typeface="Arial"/>
                <a:ea typeface="Arial"/>
              </a:rPr>
              <a:t> Transmitting data in high-power, microsecond-long bursts makes it extremely difficult for conventional scanners and spectrum analyzers to detect, track, and locate the source.</a:t>
            </a:r>
            <a:endParaRPr lang="en-NZ" sz="1100" b="0" strike="noStrike" spc="-1">
              <a:latin typeface="Arial"/>
            </a:endParaRPr>
          </a:p>
          <a:p>
            <a:pPr>
              <a:lnSpc>
                <a:spcPct val="100000"/>
              </a:lnSpc>
              <a:tabLst>
                <a:tab pos="0" algn="l"/>
              </a:tabLst>
            </a:pPr>
            <a:endParaRPr lang="en-NZ" sz="1100" b="0" strike="noStrike" spc="-1">
              <a:latin typeface="Arial"/>
            </a:endParaRPr>
          </a:p>
        </p:txBody>
      </p:sp>
      <p:sp>
        <p:nvSpPr>
          <p:cNvPr id="846" name="PlaceHolder 2"/>
          <p:cNvSpPr>
            <a:spLocks noGrp="1" noRot="1" noChangeAspect="1"/>
          </p:cNvSpPr>
          <p:nvPr>
            <p:ph type="sldImg"/>
          </p:nvPr>
        </p:nvSpPr>
        <p:spPr>
          <a:xfrm>
            <a:off x="1143360" y="685800"/>
            <a:ext cx="4571640" cy="3428280"/>
          </a:xfrm>
          <a:prstGeom prst="rect">
            <a:avLst/>
          </a:pr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7" name="PlaceHolder 1"/>
          <p:cNvSpPr>
            <a:spLocks noGrp="1"/>
          </p:cNvSpPr>
          <p:nvPr>
            <p:ph type="body"/>
          </p:nvPr>
        </p:nvSpPr>
        <p:spPr>
          <a:xfrm>
            <a:off x="685800" y="4343400"/>
            <a:ext cx="5485680" cy="4114080"/>
          </a:xfrm>
          <a:prstGeom prst="rect">
            <a:avLst/>
          </a:prstGeom>
        </p:spPr>
        <p:txBody>
          <a:bodyPr lIns="0" tIns="91440" rIns="0" bIns="91440">
            <a:noAutofit/>
          </a:bodyPr>
          <a:lstStyle/>
          <a:p>
            <a:pPr marL="457200" indent="-297720">
              <a:lnSpc>
                <a:spcPct val="100000"/>
              </a:lnSpc>
              <a:buClr>
                <a:srgbClr val="000000"/>
              </a:buClr>
              <a:buFont typeface="Wingdings" charset="2"/>
              <a:buChar char=""/>
            </a:pPr>
            <a:r>
              <a:rPr lang="en-NZ" sz="1100" b="0" strike="noStrike" spc="-1">
                <a:solidFill>
                  <a:srgbClr val="000000"/>
                </a:solidFill>
                <a:latin typeface="Arial"/>
                <a:ea typeface="Arial"/>
              </a:rPr>
              <a:t>Goal: Transition to the sea domain and the AIS system.</a:t>
            </a:r>
            <a:endParaRPr lang="en-NZ" sz="1100" b="0" strike="noStrike" spc="-1">
              <a:latin typeface="Arial"/>
            </a:endParaRPr>
          </a:p>
          <a:p>
            <a:pPr marL="457200" indent="-297720">
              <a:lnSpc>
                <a:spcPct val="100000"/>
              </a:lnSpc>
              <a:buClr>
                <a:srgbClr val="000000"/>
              </a:buClr>
              <a:buFont typeface="Wingdings" charset="2"/>
              <a:buChar char=""/>
            </a:pPr>
            <a:r>
              <a:rPr lang="en-NZ" sz="1100" b="0" strike="noStrike" spc="-1">
                <a:solidFill>
                  <a:srgbClr val="000000"/>
                </a:solidFill>
                <a:latin typeface="Arial"/>
                <a:ea typeface="Arial"/>
              </a:rPr>
              <a:t>Notes: Everything we've discussed for air surveillance has a direct parallel in the maritime world, which uses the Automatic Identification System, or AIS.</a:t>
            </a:r>
            <a:endParaRPr lang="en-NZ" sz="1100" b="0" strike="noStrike" spc="-1">
              <a:latin typeface="Arial"/>
            </a:endParaRPr>
          </a:p>
          <a:p>
            <a:pPr>
              <a:lnSpc>
                <a:spcPct val="100000"/>
              </a:lnSpc>
            </a:pPr>
            <a:br/>
            <a:endParaRPr lang="en-NZ" sz="1100" b="0" strike="noStrike" spc="-1">
              <a:latin typeface="Arial"/>
            </a:endParaRPr>
          </a:p>
        </p:txBody>
      </p:sp>
      <p:sp>
        <p:nvSpPr>
          <p:cNvPr id="848" name="PlaceHolder 2"/>
          <p:cNvSpPr>
            <a:spLocks noGrp="1" noRot="1" noChangeAspect="1"/>
          </p:cNvSpPr>
          <p:nvPr>
            <p:ph type="sldImg"/>
          </p:nvPr>
        </p:nvSpPr>
        <p:spPr>
          <a:xfrm>
            <a:off x="380880" y="685800"/>
            <a:ext cx="6095160" cy="3428280"/>
          </a:xfrm>
          <a:prstGeom prst="rect">
            <a:avLst/>
          </a:pr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 name="PlaceHolder 1"/>
          <p:cNvSpPr>
            <a:spLocks noGrp="1"/>
          </p:cNvSpPr>
          <p:nvPr>
            <p:ph type="body"/>
          </p:nvPr>
        </p:nvSpPr>
        <p:spPr>
          <a:xfrm>
            <a:off x="685800" y="4343400"/>
            <a:ext cx="5485680" cy="4114080"/>
          </a:xfrm>
          <a:prstGeom prst="rect">
            <a:avLst/>
          </a:prstGeom>
        </p:spPr>
        <p:txBody>
          <a:bodyPr lIns="0" tIns="91440" rIns="0" bIns="91440">
            <a:noAutofit/>
          </a:bodyPr>
          <a:lstStyle/>
          <a:p>
            <a:pPr marL="457200" indent="-297720">
              <a:lnSpc>
                <a:spcPct val="100000"/>
              </a:lnSpc>
              <a:buClr>
                <a:srgbClr val="000000"/>
              </a:buClr>
              <a:buFont typeface="Wingdings" charset="2"/>
              <a:buChar char=""/>
            </a:pPr>
            <a:r>
              <a:rPr lang="en-NZ" sz="1100" b="0" strike="noStrike" spc="-1">
                <a:solidFill>
                  <a:srgbClr val="000000"/>
                </a:solidFill>
                <a:latin typeface="Arial"/>
                <a:ea typeface="Arial"/>
              </a:rPr>
              <a:t>Goal: Introduce AIS and its core difference from ADS-B.</a:t>
            </a:r>
            <a:endParaRPr lang="en-NZ" sz="1100" b="0" strike="noStrike" spc="-1">
              <a:latin typeface="Arial"/>
            </a:endParaRPr>
          </a:p>
          <a:p>
            <a:pPr marL="457200" indent="-297720">
              <a:lnSpc>
                <a:spcPct val="100000"/>
              </a:lnSpc>
              <a:buClr>
                <a:srgbClr val="000000"/>
              </a:buClr>
              <a:buFont typeface="Wingdings" charset="2"/>
              <a:buChar char=""/>
            </a:pPr>
            <a:r>
              <a:rPr lang="en-NZ" sz="1100" b="0" strike="noStrike" spc="-1">
                <a:solidFill>
                  <a:srgbClr val="000000"/>
                </a:solidFill>
                <a:latin typeface="Arial"/>
                <a:ea typeface="Arial"/>
              </a:rPr>
              <a:t>Notes:</a:t>
            </a:r>
            <a:endParaRPr lang="en-NZ" sz="1100" b="0" strike="noStrike" spc="-1">
              <a:latin typeface="Arial"/>
            </a:endParaRPr>
          </a:p>
          <a:p>
            <a:pPr marL="457200" indent="-297720">
              <a:lnSpc>
                <a:spcPct val="100000"/>
              </a:lnSpc>
              <a:buClr>
                <a:srgbClr val="000000"/>
              </a:buClr>
              <a:buFont typeface="Wingdings" charset="2"/>
              <a:buChar char=""/>
            </a:pPr>
            <a:r>
              <a:rPr lang="en-NZ" sz="1100" b="1" strike="noStrike" spc="-1">
                <a:solidFill>
                  <a:srgbClr val="000000"/>
                </a:solidFill>
                <a:latin typeface="Arial"/>
                <a:ea typeface="Arial"/>
              </a:rPr>
              <a:t>Purpose:</a:t>
            </a:r>
            <a:r>
              <a:rPr lang="en-NZ" sz="1100" b="0" strike="noStrike" spc="-1">
                <a:solidFill>
                  <a:srgbClr val="000000"/>
                </a:solidFill>
                <a:latin typeface="Arial"/>
                <a:ea typeface="Arial"/>
              </a:rPr>
              <a:t> AIS was also developed for collision avoidance. It is mandatory for vessels over 300 gross tonnage.</a:t>
            </a:r>
            <a:endParaRPr lang="en-NZ" sz="1100" b="0" strike="noStrike" spc="-1">
              <a:latin typeface="Arial"/>
            </a:endParaRPr>
          </a:p>
          <a:p>
            <a:pPr marL="457200" indent="-297720">
              <a:lnSpc>
                <a:spcPct val="100000"/>
              </a:lnSpc>
              <a:buClr>
                <a:srgbClr val="000000"/>
              </a:buClr>
              <a:buFont typeface="Wingdings" charset="2"/>
              <a:buChar char=""/>
            </a:pPr>
            <a:r>
              <a:rPr lang="en-NZ" sz="1100" b="1" strike="noStrike" spc="-1">
                <a:solidFill>
                  <a:srgbClr val="000000"/>
                </a:solidFill>
                <a:latin typeface="Arial"/>
                <a:ea typeface="Arial"/>
              </a:rPr>
              <a:t>Frequency:</a:t>
            </a:r>
            <a:r>
              <a:rPr lang="en-NZ" sz="1100" b="0" strike="noStrike" spc="-1">
                <a:solidFill>
                  <a:srgbClr val="000000"/>
                </a:solidFill>
                <a:latin typeface="Arial"/>
                <a:ea typeface="Arial"/>
              </a:rPr>
              <a:t> It uses the VHF marine band (162 MHz), a much lower frequency than ADS-B's L-Band.</a:t>
            </a:r>
            <a:endParaRPr lang="en-NZ" sz="1100" b="0" strike="noStrike" spc="-1">
              <a:latin typeface="Arial"/>
            </a:endParaRPr>
          </a:p>
          <a:p>
            <a:pPr marL="457200" indent="-297720">
              <a:lnSpc>
                <a:spcPct val="100000"/>
              </a:lnSpc>
              <a:buClr>
                <a:srgbClr val="000000"/>
              </a:buClr>
              <a:buFont typeface="Wingdings" charset="2"/>
              <a:buChar char=""/>
            </a:pPr>
            <a:r>
              <a:rPr lang="en-NZ" sz="1100" b="1" strike="noStrike" spc="-1">
                <a:solidFill>
                  <a:srgbClr val="000000"/>
                </a:solidFill>
                <a:latin typeface="Arial"/>
                <a:ea typeface="Arial"/>
              </a:rPr>
              <a:t>Protocol:</a:t>
            </a:r>
            <a:r>
              <a:rPr lang="en-NZ" sz="1100" b="0" strike="noStrike" spc="-1">
                <a:solidFill>
                  <a:srgbClr val="000000"/>
                </a:solidFill>
                <a:latin typeface="Arial"/>
                <a:ea typeface="Arial"/>
              </a:rPr>
              <a:t> It uses </a:t>
            </a:r>
            <a:r>
              <a:rPr lang="en-NZ" sz="1100" b="1" strike="noStrike" spc="-1">
                <a:solidFill>
                  <a:srgbClr val="000000"/>
                </a:solidFill>
                <a:latin typeface="Arial"/>
                <a:ea typeface="Arial"/>
              </a:rPr>
              <a:t>SOTDMA</a:t>
            </a:r>
            <a:r>
              <a:rPr lang="en-NZ" sz="1100" b="0" strike="noStrike" spc="-1">
                <a:solidFill>
                  <a:srgbClr val="000000"/>
                </a:solidFill>
                <a:latin typeface="Arial"/>
                <a:ea typeface="Arial"/>
              </a:rPr>
              <a:t> (Self-Organizing Time Division Multiple Access), which is a key difference.</a:t>
            </a:r>
            <a:endParaRPr lang="en-NZ" sz="1100" b="0" strike="noStrike" spc="-1">
              <a:latin typeface="Arial"/>
            </a:endParaRPr>
          </a:p>
          <a:p>
            <a:pPr>
              <a:lnSpc>
                <a:spcPct val="100000"/>
              </a:lnSpc>
              <a:tabLst>
                <a:tab pos="0" algn="l"/>
              </a:tabLst>
            </a:pPr>
            <a:endParaRPr lang="en-NZ" sz="1100" b="0" strike="noStrike" spc="-1">
              <a:latin typeface="Arial"/>
            </a:endParaRPr>
          </a:p>
          <a:p>
            <a:pPr>
              <a:lnSpc>
                <a:spcPct val="100000"/>
              </a:lnSpc>
              <a:tabLst>
                <a:tab pos="0" algn="l"/>
              </a:tabLst>
            </a:pPr>
            <a:endParaRPr lang="en-NZ" sz="1100" b="0" strike="noStrike" spc="-1">
              <a:latin typeface="Arial"/>
            </a:endParaRPr>
          </a:p>
        </p:txBody>
      </p:sp>
      <p:sp>
        <p:nvSpPr>
          <p:cNvPr id="850" name="PlaceHolder 2"/>
          <p:cNvSpPr>
            <a:spLocks noGrp="1" noRot="1" noChangeAspect="1"/>
          </p:cNvSpPr>
          <p:nvPr>
            <p:ph type="sldImg"/>
          </p:nvPr>
        </p:nvSpPr>
        <p:spPr>
          <a:xfrm>
            <a:off x="380880" y="685800"/>
            <a:ext cx="6095160" cy="3428280"/>
          </a:xfrm>
          <a:prstGeom prst="rect">
            <a:avLst/>
          </a:pr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1" name="PlaceHolder 1"/>
          <p:cNvSpPr>
            <a:spLocks noGrp="1"/>
          </p:cNvSpPr>
          <p:nvPr>
            <p:ph type="body"/>
          </p:nvPr>
        </p:nvSpPr>
        <p:spPr>
          <a:xfrm>
            <a:off x="685800" y="4343400"/>
            <a:ext cx="5485680" cy="4114080"/>
          </a:xfrm>
          <a:prstGeom prst="rect">
            <a:avLst/>
          </a:prstGeom>
        </p:spPr>
        <p:txBody>
          <a:bodyPr lIns="0" tIns="91440" rIns="0" bIns="91440">
            <a:noAutofit/>
          </a:bodyPr>
          <a:lstStyle/>
          <a:p>
            <a:r>
              <a:rPr lang="en-NZ" sz="1100" b="0" strike="noStrike" spc="-1">
                <a:latin typeface="Arial"/>
              </a:rPr>
              <a:t>Since WW1 it had been realised that the threat of attack by air was very real. In WW1 the UK had suffered over fifty bombing raids from German Zeppelin airships, and later Gotha bomber aircraft, on London, Great Yarmouth, Ramsgate and others, with a total of 1,392 civilian dead and 3,330 injured, and it was evident that there was no effective means of providing early warning against such raids. The earliest attempts used a network of observers, and acoustic techniques based on large horns or reflectors, but these only worked at all when conditions were optimal. The pictures below show some schemes of this kind.</a:t>
            </a:r>
          </a:p>
          <a:p>
            <a:endParaRPr lang="en-NZ" sz="1100" b="0" strike="noStrike" spc="-1">
              <a:latin typeface="Arial"/>
            </a:endParaRPr>
          </a:p>
          <a:p>
            <a:r>
              <a:rPr lang="en-NZ" sz="1100" b="0" strike="noStrike" spc="-1">
                <a:latin typeface="Arial"/>
              </a:rPr>
              <a:t>Everything cooperating, the aircraft would probably be heard 8 miles away, could, infrequently be heard at sixteen miles, and the record for the course was about twenty-four – I do not know that the Big Ear ever detected a wholly unexpected aircraft approaching from the most favourable direction at this latter range. All this was, moreover, conditional on the visitor keeping to the fairway.</a:t>
            </a:r>
          </a:p>
        </p:txBody>
      </p:sp>
      <p:sp>
        <p:nvSpPr>
          <p:cNvPr id="782" name="PlaceHolder 2"/>
          <p:cNvSpPr>
            <a:spLocks noGrp="1" noRot="1" noChangeAspect="1"/>
          </p:cNvSpPr>
          <p:nvPr>
            <p:ph type="sldImg"/>
          </p:nvPr>
        </p:nvSpPr>
        <p:spPr>
          <a:xfrm>
            <a:off x="1143360" y="685800"/>
            <a:ext cx="4571640" cy="3428280"/>
          </a:xfrm>
          <a:prstGeom prst="rect">
            <a:avLst/>
          </a:pr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1" name="PlaceHolder 1"/>
          <p:cNvSpPr>
            <a:spLocks noGrp="1"/>
          </p:cNvSpPr>
          <p:nvPr>
            <p:ph type="body"/>
          </p:nvPr>
        </p:nvSpPr>
        <p:spPr>
          <a:xfrm>
            <a:off x="685800" y="4343400"/>
            <a:ext cx="5485680" cy="4114080"/>
          </a:xfrm>
          <a:prstGeom prst="rect">
            <a:avLst/>
          </a:prstGeom>
        </p:spPr>
        <p:txBody>
          <a:bodyPr lIns="0" tIns="91440" rIns="0" bIns="91440">
            <a:noAutofit/>
          </a:bodyPr>
          <a:lstStyle/>
          <a:p>
            <a:pPr marL="457200" indent="-297720">
              <a:lnSpc>
                <a:spcPct val="100000"/>
              </a:lnSpc>
              <a:buClr>
                <a:srgbClr val="000000"/>
              </a:buClr>
              <a:buFont typeface="Wingdings" charset="2"/>
              <a:buChar char=""/>
            </a:pPr>
            <a:r>
              <a:rPr lang="en-NZ" sz="1100" b="0" strike="noStrike" spc="-1">
                <a:solidFill>
                  <a:srgbClr val="000000"/>
                </a:solidFill>
                <a:latin typeface="Arial"/>
                <a:ea typeface="Arial"/>
              </a:rPr>
              <a:t>Goal: Compare the fundamental differences in the two systems.</a:t>
            </a:r>
            <a:endParaRPr lang="en-NZ" sz="1100" b="0" strike="noStrike" spc="-1">
              <a:latin typeface="Arial"/>
            </a:endParaRPr>
          </a:p>
          <a:p>
            <a:pPr marL="457200" indent="-297720">
              <a:lnSpc>
                <a:spcPct val="100000"/>
              </a:lnSpc>
              <a:buClr>
                <a:srgbClr val="000000"/>
              </a:buClr>
              <a:buFont typeface="Wingdings" charset="2"/>
              <a:buChar char=""/>
            </a:pPr>
            <a:r>
              <a:rPr lang="en-NZ" sz="1100" b="0" strike="noStrike" spc="-1">
                <a:solidFill>
                  <a:srgbClr val="000000"/>
                </a:solidFill>
                <a:latin typeface="Arial"/>
                <a:ea typeface="Arial"/>
              </a:rPr>
              <a:t>Notes: Key takeaways from this comparison:</a:t>
            </a:r>
            <a:endParaRPr lang="en-NZ" sz="1100" b="0" strike="noStrike" spc="-1">
              <a:latin typeface="Arial"/>
            </a:endParaRPr>
          </a:p>
          <a:p>
            <a:pPr marL="457200" indent="-297720">
              <a:lnSpc>
                <a:spcPct val="100000"/>
              </a:lnSpc>
              <a:buClr>
                <a:srgbClr val="000000"/>
              </a:buClr>
              <a:buFont typeface="Wingdings" charset="2"/>
              <a:buChar char=""/>
            </a:pPr>
            <a:r>
              <a:rPr lang="en-NZ" sz="1100" b="1" strike="noStrike" spc="-1">
                <a:solidFill>
                  <a:srgbClr val="000000"/>
                </a:solidFill>
                <a:latin typeface="Arial"/>
                <a:ea typeface="Arial"/>
              </a:rPr>
              <a:t>Frequency:</a:t>
            </a:r>
            <a:r>
              <a:rPr lang="en-NZ" sz="1100" b="0" strike="noStrike" spc="-1">
                <a:solidFill>
                  <a:srgbClr val="000000"/>
                </a:solidFill>
                <a:latin typeface="Arial"/>
                <a:ea typeface="Arial"/>
              </a:rPr>
              <a:t> AIS's lower VHF frequency gives it better long-distance propagation (ducts/over the horizon) but limits bandwidth. ADS-B's 1090 MHz is better for high-speed, high-density traffic.</a:t>
            </a:r>
            <a:endParaRPr lang="en-NZ" sz="1100" b="0" strike="noStrike" spc="-1">
              <a:latin typeface="Arial"/>
            </a:endParaRPr>
          </a:p>
          <a:p>
            <a:pPr marL="457200" indent="-297720">
              <a:lnSpc>
                <a:spcPct val="100000"/>
              </a:lnSpc>
              <a:buClr>
                <a:srgbClr val="000000"/>
              </a:buClr>
              <a:buFont typeface="Wingdings" charset="2"/>
              <a:buChar char=""/>
            </a:pPr>
            <a:r>
              <a:rPr lang="en-NZ" sz="1100" b="1" strike="noStrike" spc="-1">
                <a:solidFill>
                  <a:srgbClr val="000000"/>
                </a:solidFill>
                <a:latin typeface="Arial"/>
                <a:ea typeface="Arial"/>
              </a:rPr>
              <a:t>Access Method:</a:t>
            </a:r>
            <a:r>
              <a:rPr lang="en-NZ" sz="1100" b="0" strike="noStrike" spc="-1">
                <a:solidFill>
                  <a:srgbClr val="000000"/>
                </a:solidFill>
                <a:latin typeface="Arial"/>
                <a:ea typeface="Arial"/>
              </a:rPr>
              <a:t> This is the most crucial difference. ADS-B uses random access (CSMA), which leads to collisions in high-density areas. AIS uses SOTDMA, where ships reserve their time slots, which is more organized and resilient to congestion.</a:t>
            </a:r>
            <a:endParaRPr lang="en-NZ" sz="1100" b="0" strike="noStrike" spc="-1">
              <a:latin typeface="Arial"/>
            </a:endParaRPr>
          </a:p>
          <a:p>
            <a:pPr marL="457200" indent="-297720">
              <a:lnSpc>
                <a:spcPct val="100000"/>
              </a:lnSpc>
              <a:buClr>
                <a:srgbClr val="000000"/>
              </a:buClr>
              <a:buFont typeface="Wingdings" charset="2"/>
              <a:buChar char=""/>
            </a:pPr>
            <a:r>
              <a:rPr lang="en-NZ" sz="1100" b="1" strike="noStrike" spc="-1">
                <a:solidFill>
                  <a:srgbClr val="000000"/>
                </a:solidFill>
                <a:latin typeface="Arial"/>
                <a:ea typeface="Arial"/>
              </a:rPr>
              <a:t>Update Rate:</a:t>
            </a:r>
            <a:r>
              <a:rPr lang="en-NZ" sz="1100" b="0" strike="noStrike" spc="-1">
                <a:solidFill>
                  <a:srgbClr val="000000"/>
                </a:solidFill>
                <a:latin typeface="Arial"/>
                <a:ea typeface="Arial"/>
              </a:rPr>
              <a:t> AIS is much slower (seconds to minutes) because maritime movement is inherently slower than air travel.</a:t>
            </a:r>
            <a:endParaRPr lang="en-NZ" sz="1100" b="0" strike="noStrike" spc="-1">
              <a:latin typeface="Arial"/>
            </a:endParaRPr>
          </a:p>
          <a:p>
            <a:pPr>
              <a:lnSpc>
                <a:spcPct val="100000"/>
              </a:lnSpc>
              <a:tabLst>
                <a:tab pos="0" algn="l"/>
              </a:tabLst>
            </a:pPr>
            <a:endParaRPr lang="en-NZ" sz="1100" b="0" strike="noStrike" spc="-1">
              <a:latin typeface="Arial"/>
            </a:endParaRPr>
          </a:p>
        </p:txBody>
      </p:sp>
      <p:sp>
        <p:nvSpPr>
          <p:cNvPr id="852" name="PlaceHolder 2"/>
          <p:cNvSpPr>
            <a:spLocks noGrp="1" noRot="1" noChangeAspect="1"/>
          </p:cNvSpPr>
          <p:nvPr>
            <p:ph type="sldImg"/>
          </p:nvPr>
        </p:nvSpPr>
        <p:spPr>
          <a:xfrm>
            <a:off x="380880" y="685800"/>
            <a:ext cx="6095160" cy="3428280"/>
          </a:xfrm>
          <a:prstGeom prst="rect">
            <a:avLst/>
          </a:pr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3" name="PlaceHolder 1"/>
          <p:cNvSpPr>
            <a:spLocks noGrp="1"/>
          </p:cNvSpPr>
          <p:nvPr>
            <p:ph type="body"/>
          </p:nvPr>
        </p:nvSpPr>
        <p:spPr>
          <a:xfrm>
            <a:off x="685800" y="4343400"/>
            <a:ext cx="5485680" cy="4114080"/>
          </a:xfrm>
          <a:prstGeom prst="rect">
            <a:avLst/>
          </a:prstGeom>
        </p:spPr>
        <p:txBody>
          <a:bodyPr lIns="0" tIns="91440" rIns="0" bIns="91440">
            <a:noAutofit/>
          </a:bodyPr>
          <a:lstStyle/>
          <a:p>
            <a:pPr marL="457200" indent="-297720">
              <a:lnSpc>
                <a:spcPct val="100000"/>
              </a:lnSpc>
              <a:buClr>
                <a:srgbClr val="000000"/>
              </a:buClr>
              <a:buFont typeface="Wingdings" charset="2"/>
              <a:buChar char=""/>
            </a:pPr>
            <a:r>
              <a:rPr lang="en-NZ" sz="1100" b="0" strike="noStrike" spc="-1">
                <a:solidFill>
                  <a:srgbClr val="000000"/>
                </a:solidFill>
                <a:latin typeface="Arial"/>
                <a:ea typeface="Arial"/>
              </a:rPr>
              <a:t>Goal: Detail the key innovation of the AIS protocol.</a:t>
            </a:r>
            <a:endParaRPr lang="en-NZ" sz="1100" b="0" strike="noStrike" spc="-1">
              <a:latin typeface="Arial"/>
            </a:endParaRPr>
          </a:p>
          <a:p>
            <a:pPr marL="457200" indent="-297720">
              <a:lnSpc>
                <a:spcPct val="100000"/>
              </a:lnSpc>
              <a:buClr>
                <a:srgbClr val="000000"/>
              </a:buClr>
              <a:buFont typeface="Wingdings" charset="2"/>
              <a:buChar char=""/>
            </a:pPr>
            <a:r>
              <a:rPr lang="en-NZ" sz="1100" b="0" strike="noStrike" spc="-1">
                <a:solidFill>
                  <a:srgbClr val="000000"/>
                </a:solidFill>
                <a:latin typeface="Arial"/>
                <a:ea typeface="Arial"/>
              </a:rPr>
              <a:t>Notes:</a:t>
            </a:r>
            <a:endParaRPr lang="en-NZ" sz="1100" b="0" strike="noStrike" spc="-1">
              <a:latin typeface="Arial"/>
            </a:endParaRPr>
          </a:p>
          <a:p>
            <a:pPr marL="457200" indent="-297720">
              <a:lnSpc>
                <a:spcPct val="100000"/>
              </a:lnSpc>
              <a:buClr>
                <a:srgbClr val="000000"/>
              </a:buClr>
              <a:buFont typeface="Wingdings" charset="2"/>
              <a:buChar char=""/>
            </a:pPr>
            <a:r>
              <a:rPr lang="en-NZ" sz="1100" b="1" strike="noStrike" spc="-1">
                <a:solidFill>
                  <a:srgbClr val="000000"/>
                </a:solidFill>
                <a:latin typeface="Arial"/>
                <a:ea typeface="Arial"/>
              </a:rPr>
              <a:t>Concept:</a:t>
            </a:r>
            <a:r>
              <a:rPr lang="en-NZ" sz="1100" b="0" strike="noStrike" spc="-1">
                <a:solidFill>
                  <a:srgbClr val="000000"/>
                </a:solidFill>
                <a:latin typeface="Arial"/>
                <a:ea typeface="Arial"/>
              </a:rPr>
              <a:t> SOTDMA is self-organizing. Ships communicate to each other, saying, "I will transmit my data in time slot #X at time T." This reservation prevents collisions.</a:t>
            </a:r>
            <a:endParaRPr lang="en-NZ" sz="1100" b="0" strike="noStrike" spc="-1">
              <a:latin typeface="Arial"/>
            </a:endParaRPr>
          </a:p>
          <a:p>
            <a:pPr marL="457200" indent="-297720">
              <a:lnSpc>
                <a:spcPct val="100000"/>
              </a:lnSpc>
              <a:buClr>
                <a:srgbClr val="000000"/>
              </a:buClr>
              <a:buFont typeface="Wingdings" charset="2"/>
              <a:buChar char=""/>
            </a:pPr>
            <a:r>
              <a:rPr lang="en-NZ" sz="1100" b="1" strike="noStrike" spc="-1">
                <a:solidFill>
                  <a:srgbClr val="000000"/>
                </a:solidFill>
                <a:latin typeface="Arial"/>
                <a:ea typeface="Arial"/>
              </a:rPr>
              <a:t>Benefit:</a:t>
            </a:r>
            <a:r>
              <a:rPr lang="en-NZ" sz="1100" b="0" strike="noStrike" spc="-1">
                <a:solidFill>
                  <a:srgbClr val="000000"/>
                </a:solidFill>
                <a:latin typeface="Arial"/>
                <a:ea typeface="Arial"/>
              </a:rPr>
              <a:t> It handles the high congestion of busy ports and straits very effectively.</a:t>
            </a:r>
            <a:endParaRPr lang="en-NZ" sz="1100" b="0" strike="noStrike" spc="-1">
              <a:latin typeface="Arial"/>
            </a:endParaRPr>
          </a:p>
          <a:p>
            <a:pPr marL="457200" indent="-297720">
              <a:lnSpc>
                <a:spcPct val="100000"/>
              </a:lnSpc>
              <a:buClr>
                <a:srgbClr val="000000"/>
              </a:buClr>
              <a:buFont typeface="Wingdings" charset="2"/>
              <a:buChar char=""/>
            </a:pPr>
            <a:r>
              <a:rPr lang="en-NZ" sz="1100" b="1" strike="noStrike" spc="-1">
                <a:solidFill>
                  <a:srgbClr val="000000"/>
                </a:solidFill>
                <a:latin typeface="Arial"/>
                <a:ea typeface="Arial"/>
              </a:rPr>
              <a:t>Limitation in Space:</a:t>
            </a:r>
            <a:r>
              <a:rPr lang="en-NZ" sz="1100" b="0" strike="noStrike" spc="-1">
                <a:solidFill>
                  <a:srgbClr val="000000"/>
                </a:solidFill>
                <a:latin typeface="Arial"/>
                <a:ea typeface="Arial"/>
              </a:rPr>
              <a:t> This system breaks down when viewed from a satellite because the satellite can see thousands of ships that cannot hear each other's slot reservations, leading to data collisions.</a:t>
            </a:r>
            <a:endParaRPr lang="en-NZ" sz="1100" b="0" strike="noStrike" spc="-1">
              <a:latin typeface="Arial"/>
            </a:endParaRPr>
          </a:p>
          <a:p>
            <a:pPr>
              <a:lnSpc>
                <a:spcPct val="100000"/>
              </a:lnSpc>
              <a:tabLst>
                <a:tab pos="0" algn="l"/>
              </a:tabLst>
            </a:pPr>
            <a:endParaRPr lang="en-NZ" sz="1100" b="0" strike="noStrike" spc="-1">
              <a:latin typeface="Arial"/>
            </a:endParaRPr>
          </a:p>
          <a:p>
            <a:pPr>
              <a:lnSpc>
                <a:spcPct val="100000"/>
              </a:lnSpc>
              <a:tabLst>
                <a:tab pos="0" algn="l"/>
              </a:tabLst>
            </a:pPr>
            <a:endParaRPr lang="en-NZ" sz="1100" b="0" strike="noStrike" spc="-1">
              <a:latin typeface="Arial"/>
            </a:endParaRPr>
          </a:p>
        </p:txBody>
      </p:sp>
      <p:sp>
        <p:nvSpPr>
          <p:cNvPr id="854" name="PlaceHolder 2"/>
          <p:cNvSpPr>
            <a:spLocks noGrp="1" noRot="1" noChangeAspect="1"/>
          </p:cNvSpPr>
          <p:nvPr>
            <p:ph type="sldImg"/>
          </p:nvPr>
        </p:nvSpPr>
        <p:spPr>
          <a:xfrm>
            <a:off x="380880" y="685800"/>
            <a:ext cx="6095160" cy="3428280"/>
          </a:xfrm>
          <a:prstGeom prst="rect">
            <a:avLst/>
          </a:pr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5" name="PlaceHolder 1"/>
          <p:cNvSpPr>
            <a:spLocks noGrp="1"/>
          </p:cNvSpPr>
          <p:nvPr>
            <p:ph type="body"/>
          </p:nvPr>
        </p:nvSpPr>
        <p:spPr>
          <a:xfrm>
            <a:off x="685800" y="4343400"/>
            <a:ext cx="5485680" cy="4114080"/>
          </a:xfrm>
          <a:prstGeom prst="rect">
            <a:avLst/>
          </a:prstGeom>
        </p:spPr>
        <p:txBody>
          <a:bodyPr lIns="0" tIns="91440" rIns="0" bIns="91440">
            <a:noAutofit/>
          </a:bodyPr>
          <a:lstStyle/>
          <a:p>
            <a:pPr marL="457200" indent="-297720">
              <a:lnSpc>
                <a:spcPct val="100000"/>
              </a:lnSpc>
              <a:buClr>
                <a:srgbClr val="000000"/>
              </a:buClr>
              <a:buFont typeface="Wingdings" charset="2"/>
              <a:buChar char=""/>
            </a:pPr>
            <a:r>
              <a:rPr lang="en-NZ" sz="1100" b="0" strike="noStrike" spc="-1">
                <a:solidFill>
                  <a:srgbClr val="000000"/>
                </a:solidFill>
                <a:latin typeface="Arial"/>
                <a:ea typeface="Arial"/>
              </a:rPr>
              <a:t>Goal: Break down what information is transmitted over AIS.</a:t>
            </a:r>
            <a:endParaRPr lang="en-NZ" sz="1100" b="0" strike="noStrike" spc="-1">
              <a:latin typeface="Arial"/>
            </a:endParaRPr>
          </a:p>
          <a:p>
            <a:pPr marL="457200" indent="-297720">
              <a:lnSpc>
                <a:spcPct val="100000"/>
              </a:lnSpc>
              <a:buClr>
                <a:srgbClr val="000000"/>
              </a:buClr>
              <a:buFont typeface="Wingdings" charset="2"/>
              <a:buChar char=""/>
            </a:pPr>
            <a:r>
              <a:rPr lang="en-NZ" sz="1100" b="0" strike="noStrike" spc="-1">
                <a:solidFill>
                  <a:srgbClr val="000000"/>
                </a:solidFill>
                <a:latin typeface="Arial"/>
                <a:ea typeface="Arial"/>
              </a:rPr>
              <a:t>Notes: AIS transmits two main types of data:</a:t>
            </a:r>
            <a:endParaRPr lang="en-NZ" sz="1100" b="0" strike="noStrike" spc="-1">
              <a:latin typeface="Arial"/>
            </a:endParaRPr>
          </a:p>
          <a:p>
            <a:pPr marL="457200" indent="-297720">
              <a:lnSpc>
                <a:spcPct val="100000"/>
              </a:lnSpc>
              <a:buClr>
                <a:srgbClr val="000000"/>
              </a:buClr>
              <a:buFont typeface="Wingdings" charset="2"/>
              <a:buChar char=""/>
            </a:pPr>
            <a:r>
              <a:rPr lang="en-NZ" sz="1100" b="1" strike="noStrike" spc="-1">
                <a:solidFill>
                  <a:srgbClr val="000000"/>
                </a:solidFill>
                <a:latin typeface="Arial"/>
                <a:ea typeface="Arial"/>
              </a:rPr>
              <a:t>Dynamic Data:</a:t>
            </a:r>
            <a:r>
              <a:rPr lang="en-NZ" sz="1100" b="0" strike="noStrike" spc="-1">
                <a:solidFill>
                  <a:srgbClr val="000000"/>
                </a:solidFill>
                <a:latin typeface="Arial"/>
                <a:ea typeface="Arial"/>
              </a:rPr>
              <a:t> Updates frequently based on vessel speed and maneuvering. This includes position, Course Over Ground (COG), Speed Over Ground (SOG), and Rate of Turn.</a:t>
            </a:r>
            <a:endParaRPr lang="en-NZ" sz="1100" b="0" strike="noStrike" spc="-1">
              <a:latin typeface="Arial"/>
            </a:endParaRPr>
          </a:p>
          <a:p>
            <a:pPr marL="457200" indent="-297720">
              <a:lnSpc>
                <a:spcPct val="100000"/>
              </a:lnSpc>
              <a:buClr>
                <a:srgbClr val="000000"/>
              </a:buClr>
              <a:buFont typeface="Wingdings" charset="2"/>
              <a:buChar char=""/>
            </a:pPr>
            <a:r>
              <a:rPr lang="en-NZ" sz="1100" b="1" strike="noStrike" spc="-1">
                <a:solidFill>
                  <a:srgbClr val="000000"/>
                </a:solidFill>
                <a:latin typeface="Arial"/>
                <a:ea typeface="Arial"/>
              </a:rPr>
              <a:t>Static/Voyage Data:</a:t>
            </a:r>
            <a:r>
              <a:rPr lang="en-NZ" sz="1100" b="0" strike="noStrike" spc="-1">
                <a:solidFill>
                  <a:srgbClr val="000000"/>
                </a:solidFill>
                <a:latin typeface="Arial"/>
                <a:ea typeface="Arial"/>
              </a:rPr>
              <a:t> Updated less frequently (every 6 minutes or when voyage changes). This is the key identity information: the ship's unique </a:t>
            </a:r>
            <a:r>
              <a:rPr lang="en-NZ" sz="1100" b="1" strike="noStrike" spc="-1">
                <a:solidFill>
                  <a:srgbClr val="000000"/>
                </a:solidFill>
                <a:latin typeface="Arial"/>
                <a:ea typeface="Arial"/>
              </a:rPr>
              <a:t>MMSI</a:t>
            </a:r>
            <a:r>
              <a:rPr lang="en-NZ" sz="1100" b="0" strike="noStrike" spc="-1">
                <a:solidFill>
                  <a:srgbClr val="000000"/>
                </a:solidFill>
                <a:latin typeface="Arial"/>
                <a:ea typeface="Arial"/>
              </a:rPr>
              <a:t> and </a:t>
            </a:r>
            <a:r>
              <a:rPr lang="en-NZ" sz="1100" b="1" strike="noStrike" spc="-1">
                <a:solidFill>
                  <a:srgbClr val="000000"/>
                </a:solidFill>
                <a:latin typeface="Arial"/>
                <a:ea typeface="Arial"/>
              </a:rPr>
              <a:t>IMO</a:t>
            </a:r>
            <a:r>
              <a:rPr lang="en-NZ" sz="1100" b="0" strike="noStrike" spc="-1">
                <a:solidFill>
                  <a:srgbClr val="000000"/>
                </a:solidFill>
                <a:latin typeface="Arial"/>
                <a:ea typeface="Arial"/>
              </a:rPr>
              <a:t> numbers, the vessel's name, destination, and cargo details. This static information is critical for identifying non-compliant vessels.</a:t>
            </a:r>
            <a:endParaRPr lang="en-NZ" sz="1100" b="0" strike="noStrike" spc="-1">
              <a:latin typeface="Arial"/>
            </a:endParaRPr>
          </a:p>
          <a:p>
            <a:pPr>
              <a:lnSpc>
                <a:spcPct val="100000"/>
              </a:lnSpc>
              <a:tabLst>
                <a:tab pos="0" algn="l"/>
              </a:tabLst>
            </a:pPr>
            <a:endParaRPr lang="en-NZ" sz="1100" b="0" strike="noStrike" spc="-1">
              <a:latin typeface="Arial"/>
            </a:endParaRPr>
          </a:p>
        </p:txBody>
      </p:sp>
      <p:sp>
        <p:nvSpPr>
          <p:cNvPr id="856" name="PlaceHolder 2"/>
          <p:cNvSpPr>
            <a:spLocks noGrp="1" noRot="1" noChangeAspect="1"/>
          </p:cNvSpPr>
          <p:nvPr>
            <p:ph type="sldImg"/>
          </p:nvPr>
        </p:nvSpPr>
        <p:spPr>
          <a:xfrm>
            <a:off x="1143360" y="685800"/>
            <a:ext cx="4571640" cy="3428280"/>
          </a:xfrm>
          <a:prstGeom prst="rect">
            <a:avLst/>
          </a:pr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7" name="PlaceHolder 1"/>
          <p:cNvSpPr>
            <a:spLocks noGrp="1"/>
          </p:cNvSpPr>
          <p:nvPr>
            <p:ph type="body"/>
          </p:nvPr>
        </p:nvSpPr>
        <p:spPr>
          <a:xfrm>
            <a:off x="685800" y="4343400"/>
            <a:ext cx="5485680" cy="4114080"/>
          </a:xfrm>
          <a:prstGeom prst="rect">
            <a:avLst/>
          </a:prstGeom>
        </p:spPr>
        <p:txBody>
          <a:bodyPr lIns="0" tIns="91440" rIns="0" bIns="91440">
            <a:noAutofit/>
          </a:bodyPr>
          <a:lstStyle/>
          <a:p>
            <a:pPr marL="457200" indent="-297720">
              <a:lnSpc>
                <a:spcPct val="100000"/>
              </a:lnSpc>
              <a:buClr>
                <a:srgbClr val="000000"/>
              </a:buClr>
              <a:buFont typeface="Wingdings" charset="2"/>
              <a:buChar char=""/>
            </a:pPr>
            <a:r>
              <a:rPr lang="en-NZ" sz="1100" b="0" strike="noStrike" spc="-1">
                <a:solidFill>
                  <a:srgbClr val="000000"/>
                </a:solidFill>
                <a:latin typeface="Arial"/>
                <a:ea typeface="Arial"/>
              </a:rPr>
              <a:t>Goal: Introduce the threat and challenges of non-cooperative maritime targets.</a:t>
            </a:r>
            <a:endParaRPr lang="en-NZ" sz="1100" b="0" strike="noStrike" spc="-1">
              <a:latin typeface="Arial"/>
            </a:endParaRPr>
          </a:p>
          <a:p>
            <a:pPr marL="457200" indent="-297720">
              <a:lnSpc>
                <a:spcPct val="100000"/>
              </a:lnSpc>
              <a:buClr>
                <a:srgbClr val="000000"/>
              </a:buClr>
              <a:buFont typeface="Wingdings" charset="2"/>
              <a:buChar char=""/>
            </a:pPr>
            <a:r>
              <a:rPr lang="en-NZ" sz="1100" b="0" strike="noStrike" spc="-1">
                <a:solidFill>
                  <a:srgbClr val="000000"/>
                </a:solidFill>
                <a:latin typeface="Arial"/>
                <a:ea typeface="Arial"/>
              </a:rPr>
              <a:t>Notes:</a:t>
            </a:r>
            <a:endParaRPr lang="en-NZ" sz="1100" b="0" strike="noStrike" spc="-1">
              <a:latin typeface="Arial"/>
            </a:endParaRPr>
          </a:p>
          <a:p>
            <a:pPr marL="457200" indent="-297720">
              <a:lnSpc>
                <a:spcPct val="100000"/>
              </a:lnSpc>
              <a:buClr>
                <a:srgbClr val="000000"/>
              </a:buClr>
              <a:buFont typeface="Wingdings" charset="2"/>
              <a:buChar char=""/>
            </a:pPr>
            <a:r>
              <a:rPr lang="en-NZ" sz="1100" b="1" strike="noStrike" spc="-1">
                <a:solidFill>
                  <a:srgbClr val="000000"/>
                </a:solidFill>
                <a:latin typeface="Arial"/>
                <a:ea typeface="Arial"/>
              </a:rPr>
              <a:t>Gap Events:</a:t>
            </a:r>
            <a:r>
              <a:rPr lang="en-NZ" sz="1100" b="0" strike="noStrike" spc="-1">
                <a:solidFill>
                  <a:srgbClr val="000000"/>
                </a:solidFill>
                <a:latin typeface="Arial"/>
                <a:ea typeface="Arial"/>
              </a:rPr>
              <a:t> The primary anomaly is the "gap event," where a vessel's AIS is suddenly turned off, often right before entering a sanctions zone or engaging in illicit activity (e.g., off the coast of Iran or North Korea).</a:t>
            </a:r>
            <a:endParaRPr lang="en-NZ" sz="1100" b="0" strike="noStrike" spc="-1">
              <a:latin typeface="Arial"/>
            </a:endParaRPr>
          </a:p>
          <a:p>
            <a:pPr marL="457200" indent="-297720">
              <a:lnSpc>
                <a:spcPct val="100000"/>
              </a:lnSpc>
              <a:buClr>
                <a:srgbClr val="000000"/>
              </a:buClr>
              <a:buFont typeface="Wingdings" charset="2"/>
              <a:buChar char=""/>
            </a:pPr>
            <a:r>
              <a:rPr lang="en-NZ" sz="1100" b="1" strike="noStrike" spc="-1">
                <a:solidFill>
                  <a:srgbClr val="000000"/>
                </a:solidFill>
                <a:latin typeface="Arial"/>
                <a:ea typeface="Arial"/>
              </a:rPr>
              <a:t>MMSI Spoofing:</a:t>
            </a:r>
            <a:r>
              <a:rPr lang="en-NZ" sz="1100" b="0" strike="noStrike" spc="-1">
                <a:solidFill>
                  <a:srgbClr val="000000"/>
                </a:solidFill>
                <a:latin typeface="Arial"/>
                <a:ea typeface="Arial"/>
              </a:rPr>
              <a:t> Vessels may broadcast a legitimate but false ID belonging to another ship.</a:t>
            </a:r>
            <a:endParaRPr lang="en-NZ" sz="1100" b="0" strike="noStrike" spc="-1">
              <a:latin typeface="Arial"/>
            </a:endParaRPr>
          </a:p>
          <a:p>
            <a:pPr marL="457200" indent="-297720">
              <a:lnSpc>
                <a:spcPct val="100000"/>
              </a:lnSpc>
              <a:buClr>
                <a:srgbClr val="000000"/>
              </a:buClr>
              <a:buFont typeface="Wingdings" charset="2"/>
              <a:buChar char=""/>
            </a:pPr>
            <a:r>
              <a:rPr lang="en-NZ" sz="1100" b="1" strike="noStrike" spc="-1">
                <a:solidFill>
                  <a:srgbClr val="000000"/>
                </a:solidFill>
                <a:latin typeface="Arial"/>
                <a:ea typeface="Arial"/>
              </a:rPr>
              <a:t>Fusion Need:</a:t>
            </a:r>
            <a:r>
              <a:rPr lang="en-NZ" sz="1100" b="0" strike="noStrike" spc="-1">
                <a:solidFill>
                  <a:srgbClr val="000000"/>
                </a:solidFill>
                <a:latin typeface="Arial"/>
                <a:ea typeface="Arial"/>
              </a:rPr>
              <a:t> Because ships can be tracked by other sensors (like SAR satellites), detecting a "dark ship" requires a fusion model that correlates the </a:t>
            </a:r>
            <a:r>
              <a:rPr lang="en-NZ" sz="1100" b="1" strike="noStrike" spc="-1">
                <a:solidFill>
                  <a:srgbClr val="000000"/>
                </a:solidFill>
                <a:latin typeface="Arial"/>
                <a:ea typeface="Arial"/>
              </a:rPr>
              <a:t>absence of an AIS signal</a:t>
            </a:r>
            <a:r>
              <a:rPr lang="en-NZ" sz="1100" b="0" strike="noStrike" spc="-1">
                <a:solidFill>
                  <a:srgbClr val="000000"/>
                </a:solidFill>
                <a:latin typeface="Arial"/>
                <a:ea typeface="Arial"/>
              </a:rPr>
              <a:t> with the </a:t>
            </a:r>
            <a:r>
              <a:rPr lang="en-NZ" sz="1100" b="1" strike="noStrike" spc="-1">
                <a:solidFill>
                  <a:srgbClr val="000000"/>
                </a:solidFill>
                <a:latin typeface="Arial"/>
                <a:ea typeface="Arial"/>
              </a:rPr>
              <a:t>presence of a non-cooperative radar contact.</a:t>
            </a:r>
            <a:endParaRPr lang="en-NZ" sz="1100" b="0" strike="noStrike" spc="-1">
              <a:latin typeface="Arial"/>
            </a:endParaRPr>
          </a:p>
          <a:p>
            <a:pPr>
              <a:lnSpc>
                <a:spcPct val="100000"/>
              </a:lnSpc>
              <a:tabLst>
                <a:tab pos="0" algn="l"/>
              </a:tabLst>
            </a:pPr>
            <a:endParaRPr lang="en-NZ" sz="1100" b="0" strike="noStrike" spc="-1">
              <a:latin typeface="Arial"/>
            </a:endParaRPr>
          </a:p>
          <a:p>
            <a:pPr>
              <a:lnSpc>
                <a:spcPct val="100000"/>
              </a:lnSpc>
              <a:tabLst>
                <a:tab pos="0" algn="l"/>
              </a:tabLst>
            </a:pPr>
            <a:endParaRPr lang="en-NZ" sz="1100" b="0" strike="noStrike" spc="-1">
              <a:latin typeface="Arial"/>
            </a:endParaRPr>
          </a:p>
        </p:txBody>
      </p:sp>
      <p:sp>
        <p:nvSpPr>
          <p:cNvPr id="858" name="PlaceHolder 2"/>
          <p:cNvSpPr>
            <a:spLocks noGrp="1" noRot="1" noChangeAspect="1"/>
          </p:cNvSpPr>
          <p:nvPr>
            <p:ph type="sldImg"/>
          </p:nvPr>
        </p:nvSpPr>
        <p:spPr>
          <a:xfrm>
            <a:off x="380880" y="685800"/>
            <a:ext cx="6095160" cy="3428280"/>
          </a:xfrm>
          <a:prstGeom prst="rect">
            <a:avLst/>
          </a:pr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9" name="PlaceHolder 1"/>
          <p:cNvSpPr>
            <a:spLocks noGrp="1"/>
          </p:cNvSpPr>
          <p:nvPr>
            <p:ph type="body"/>
          </p:nvPr>
        </p:nvSpPr>
        <p:spPr>
          <a:xfrm>
            <a:off x="685800" y="4343400"/>
            <a:ext cx="5485680" cy="4114080"/>
          </a:xfrm>
          <a:prstGeom prst="rect">
            <a:avLst/>
          </a:prstGeom>
        </p:spPr>
        <p:txBody>
          <a:bodyPr lIns="0" tIns="91440" rIns="0" bIns="91440">
            <a:noAutofit/>
          </a:bodyPr>
          <a:lstStyle/>
          <a:p>
            <a:pPr marL="457200" indent="-297720">
              <a:lnSpc>
                <a:spcPct val="100000"/>
              </a:lnSpc>
              <a:buClr>
                <a:srgbClr val="000000"/>
              </a:buClr>
              <a:buFont typeface="Wingdings" charset="2"/>
              <a:buChar char=""/>
            </a:pPr>
            <a:r>
              <a:rPr lang="en-NZ" sz="1100" b="0" strike="noStrike" spc="-1">
                <a:solidFill>
                  <a:srgbClr val="000000"/>
                </a:solidFill>
                <a:latin typeface="Arial"/>
                <a:ea typeface="Arial"/>
              </a:rPr>
              <a:t>Goal: Transition to the synthesis of the data streams.</a:t>
            </a:r>
            <a:endParaRPr lang="en-NZ" sz="1100" b="0" strike="noStrike" spc="-1">
              <a:latin typeface="Arial"/>
            </a:endParaRPr>
          </a:p>
          <a:p>
            <a:pPr marL="457200" indent="-297720">
              <a:lnSpc>
                <a:spcPct val="100000"/>
              </a:lnSpc>
              <a:buClr>
                <a:srgbClr val="000000"/>
              </a:buClr>
              <a:buFont typeface="Wingdings" charset="2"/>
              <a:buChar char=""/>
            </a:pPr>
            <a:r>
              <a:rPr lang="en-NZ" sz="1100" b="0" strike="noStrike" spc="-1">
                <a:solidFill>
                  <a:srgbClr val="000000"/>
                </a:solidFill>
                <a:latin typeface="Arial"/>
                <a:ea typeface="Arial"/>
              </a:rPr>
              <a:t>Notes: This is the payoff of the briefing. We move from individual surveillance sources to the true power of Multi-INT: correlating cooperative air and sea data with non-cooperative sources.</a:t>
            </a:r>
            <a:endParaRPr lang="en-NZ" sz="1100" b="0" strike="noStrike" spc="-1">
              <a:latin typeface="Arial"/>
            </a:endParaRPr>
          </a:p>
          <a:p>
            <a:pPr>
              <a:lnSpc>
                <a:spcPct val="100000"/>
              </a:lnSpc>
            </a:pPr>
            <a:br/>
            <a:endParaRPr lang="en-NZ" sz="1100" b="0" strike="noStrike" spc="-1">
              <a:latin typeface="Arial"/>
            </a:endParaRPr>
          </a:p>
          <a:p>
            <a:pPr>
              <a:lnSpc>
                <a:spcPct val="100000"/>
              </a:lnSpc>
            </a:pPr>
            <a:endParaRPr lang="en-NZ" sz="1100" b="0" strike="noStrike" spc="-1">
              <a:latin typeface="Arial"/>
            </a:endParaRPr>
          </a:p>
        </p:txBody>
      </p:sp>
      <p:sp>
        <p:nvSpPr>
          <p:cNvPr id="860" name="PlaceHolder 2"/>
          <p:cNvSpPr>
            <a:spLocks noGrp="1" noRot="1" noChangeAspect="1"/>
          </p:cNvSpPr>
          <p:nvPr>
            <p:ph type="sldImg"/>
          </p:nvPr>
        </p:nvSpPr>
        <p:spPr>
          <a:xfrm>
            <a:off x="380880" y="685800"/>
            <a:ext cx="6095160" cy="3428280"/>
          </a:xfrm>
          <a:prstGeom prst="rect">
            <a:avLst/>
          </a:pr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1" name="PlaceHolder 1"/>
          <p:cNvSpPr>
            <a:spLocks noGrp="1"/>
          </p:cNvSpPr>
          <p:nvPr>
            <p:ph type="body"/>
          </p:nvPr>
        </p:nvSpPr>
        <p:spPr>
          <a:xfrm>
            <a:off x="685800" y="4343400"/>
            <a:ext cx="5485680" cy="4114080"/>
          </a:xfrm>
          <a:prstGeom prst="rect">
            <a:avLst/>
          </a:prstGeom>
        </p:spPr>
        <p:txBody>
          <a:bodyPr lIns="0" tIns="91440" rIns="0" bIns="91440">
            <a:noAutofit/>
          </a:bodyPr>
          <a:lstStyle/>
          <a:p>
            <a:pPr marL="457200" indent="-297720">
              <a:lnSpc>
                <a:spcPct val="100000"/>
              </a:lnSpc>
              <a:buClr>
                <a:srgbClr val="000000"/>
              </a:buClr>
              <a:buFont typeface="Wingdings" charset="2"/>
              <a:buChar char=""/>
            </a:pPr>
            <a:r>
              <a:rPr lang="en-NZ" sz="1100" b="0" strike="noStrike" spc="-1">
                <a:solidFill>
                  <a:srgbClr val="000000"/>
                </a:solidFill>
                <a:latin typeface="Arial"/>
                <a:ea typeface="Arial"/>
              </a:rPr>
              <a:t>Goal: Demonstrate the synergistic value of combining data layers.</a:t>
            </a:r>
            <a:endParaRPr lang="en-NZ" sz="1100" b="0" strike="noStrike" spc="-1">
              <a:latin typeface="Arial"/>
            </a:endParaRPr>
          </a:p>
          <a:p>
            <a:pPr marL="457200" indent="-297720">
              <a:lnSpc>
                <a:spcPct val="100000"/>
              </a:lnSpc>
              <a:buClr>
                <a:srgbClr val="000000"/>
              </a:buClr>
              <a:buFont typeface="Wingdings" charset="2"/>
              <a:buChar char=""/>
            </a:pPr>
            <a:r>
              <a:rPr lang="en-NZ" sz="1100" b="0" strike="noStrike" spc="-1">
                <a:solidFill>
                  <a:srgbClr val="000000"/>
                </a:solidFill>
                <a:latin typeface="Arial"/>
                <a:ea typeface="Arial"/>
              </a:rPr>
              <a:t>Notes:</a:t>
            </a:r>
            <a:endParaRPr lang="en-NZ" sz="1100" b="0" strike="noStrike" spc="-1">
              <a:latin typeface="Arial"/>
            </a:endParaRPr>
          </a:p>
          <a:p>
            <a:pPr marL="457200" indent="-297720">
              <a:lnSpc>
                <a:spcPct val="100000"/>
              </a:lnSpc>
              <a:buClr>
                <a:srgbClr val="000000"/>
              </a:buClr>
              <a:buFont typeface="Wingdings" charset="2"/>
              <a:buChar char=""/>
            </a:pPr>
            <a:r>
              <a:rPr lang="en-NZ" sz="1100" b="1" strike="noStrike" spc="-1">
                <a:solidFill>
                  <a:srgbClr val="000000"/>
                </a:solidFill>
                <a:latin typeface="Arial"/>
                <a:ea typeface="Arial"/>
              </a:rPr>
              <a:t>Layer 1 (ADS-B):</a:t>
            </a:r>
            <a:r>
              <a:rPr lang="en-NZ" sz="1100" b="0" strike="noStrike" spc="-1">
                <a:solidFill>
                  <a:srgbClr val="000000"/>
                </a:solidFill>
                <a:latin typeface="Arial"/>
                <a:ea typeface="Arial"/>
              </a:rPr>
              <a:t> Tells us </a:t>
            </a:r>
            <a:r>
              <a:rPr lang="en-NZ" sz="1100" b="0" i="1" strike="noStrike" spc="-1">
                <a:solidFill>
                  <a:srgbClr val="000000"/>
                </a:solidFill>
                <a:latin typeface="Arial"/>
                <a:ea typeface="Arial"/>
              </a:rPr>
              <a:t>where</a:t>
            </a:r>
            <a:r>
              <a:rPr lang="en-NZ" sz="1100" b="0" strike="noStrike" spc="-1">
                <a:solidFill>
                  <a:srgbClr val="000000"/>
                </a:solidFill>
                <a:latin typeface="Arial"/>
                <a:ea typeface="Arial"/>
              </a:rPr>
              <a:t> the surveillance assets (drones, patrol aircraft) are.</a:t>
            </a:r>
            <a:endParaRPr lang="en-NZ" sz="1100" b="0" strike="noStrike" spc="-1">
              <a:latin typeface="Arial"/>
            </a:endParaRPr>
          </a:p>
          <a:p>
            <a:pPr marL="457200" indent="-297720">
              <a:lnSpc>
                <a:spcPct val="100000"/>
              </a:lnSpc>
              <a:buClr>
                <a:srgbClr val="000000"/>
              </a:buClr>
              <a:buFont typeface="Wingdings" charset="2"/>
              <a:buChar char=""/>
            </a:pPr>
            <a:r>
              <a:rPr lang="en-NZ" sz="1100" b="1" strike="noStrike" spc="-1">
                <a:solidFill>
                  <a:srgbClr val="000000"/>
                </a:solidFill>
                <a:latin typeface="Arial"/>
                <a:ea typeface="Arial"/>
              </a:rPr>
              <a:t>Layer 2 (AIS):</a:t>
            </a:r>
            <a:r>
              <a:rPr lang="en-NZ" sz="1100" b="0" strike="noStrike" spc="-1">
                <a:solidFill>
                  <a:srgbClr val="000000"/>
                </a:solidFill>
                <a:latin typeface="Arial"/>
                <a:ea typeface="Arial"/>
              </a:rPr>
              <a:t> Tells us the </a:t>
            </a:r>
            <a:r>
              <a:rPr lang="en-NZ" sz="1100" b="0" i="1" strike="noStrike" spc="-1">
                <a:solidFill>
                  <a:srgbClr val="000000"/>
                </a:solidFill>
                <a:latin typeface="Arial"/>
                <a:ea typeface="Arial"/>
              </a:rPr>
              <a:t>declared</a:t>
            </a:r>
            <a:r>
              <a:rPr lang="en-NZ" sz="1100" b="0" strike="noStrike" spc="-1">
                <a:solidFill>
                  <a:srgbClr val="000000"/>
                </a:solidFill>
                <a:latin typeface="Arial"/>
                <a:ea typeface="Arial"/>
              </a:rPr>
              <a:t> location and identity of merchant traffic.</a:t>
            </a:r>
            <a:endParaRPr lang="en-NZ" sz="1100" b="0" strike="noStrike" spc="-1">
              <a:latin typeface="Arial"/>
            </a:endParaRPr>
          </a:p>
          <a:p>
            <a:pPr marL="457200" indent="-297720">
              <a:lnSpc>
                <a:spcPct val="100000"/>
              </a:lnSpc>
              <a:buClr>
                <a:srgbClr val="000000"/>
              </a:buClr>
              <a:buFont typeface="Wingdings" charset="2"/>
              <a:buChar char=""/>
            </a:pPr>
            <a:r>
              <a:rPr lang="en-NZ" sz="1100" b="1" strike="noStrike" spc="-1">
                <a:solidFill>
                  <a:srgbClr val="000000"/>
                </a:solidFill>
                <a:latin typeface="Arial"/>
                <a:ea typeface="Arial"/>
              </a:rPr>
              <a:t>Layer 3 (Fusion):</a:t>
            </a:r>
            <a:r>
              <a:rPr lang="en-NZ" sz="1100" b="0" strike="noStrike" spc="-1">
                <a:solidFill>
                  <a:srgbClr val="000000"/>
                </a:solidFill>
                <a:latin typeface="Arial"/>
                <a:ea typeface="Arial"/>
              </a:rPr>
              <a:t> By correlating the two, we reveal interactions—the </a:t>
            </a:r>
            <a:r>
              <a:rPr lang="en-NZ" sz="1100" b="1" strike="noStrike" spc="-1">
                <a:solidFill>
                  <a:srgbClr val="000000"/>
                </a:solidFill>
                <a:latin typeface="Arial"/>
                <a:ea typeface="Arial"/>
              </a:rPr>
              <a:t>anomalies</a:t>
            </a:r>
            <a:r>
              <a:rPr lang="en-NZ" sz="1100" b="0" strike="noStrike" spc="-1">
                <a:solidFill>
                  <a:srgbClr val="000000"/>
                </a:solidFill>
                <a:latin typeface="Arial"/>
                <a:ea typeface="Arial"/>
              </a:rPr>
              <a:t>. For example, why is a high-value cargo aircraft (seen on ADS-B) performing a tight, low-altitude orbit over an undeclared vessel (seen only on SAR/Optical) or a fishing vessel (seen on AIS)?</a:t>
            </a:r>
            <a:endParaRPr lang="en-NZ" sz="1100" b="0" strike="noStrike" spc="-1">
              <a:latin typeface="Arial"/>
            </a:endParaRPr>
          </a:p>
          <a:p>
            <a:pPr>
              <a:lnSpc>
                <a:spcPct val="100000"/>
              </a:lnSpc>
              <a:tabLst>
                <a:tab pos="0" algn="l"/>
              </a:tabLst>
            </a:pPr>
            <a:endParaRPr lang="en-NZ" sz="1100" b="0" strike="noStrike" spc="-1">
              <a:latin typeface="Arial"/>
            </a:endParaRPr>
          </a:p>
        </p:txBody>
      </p:sp>
      <p:sp>
        <p:nvSpPr>
          <p:cNvPr id="862" name="PlaceHolder 2"/>
          <p:cNvSpPr>
            <a:spLocks noGrp="1" noRot="1" noChangeAspect="1"/>
          </p:cNvSpPr>
          <p:nvPr>
            <p:ph type="sldImg"/>
          </p:nvPr>
        </p:nvSpPr>
        <p:spPr>
          <a:xfrm>
            <a:off x="1143360" y="685800"/>
            <a:ext cx="4571640" cy="3428280"/>
          </a:xfrm>
          <a:prstGeom prst="rect">
            <a:avLst/>
          </a:pr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3" name="PlaceHolder 1"/>
          <p:cNvSpPr>
            <a:spLocks noGrp="1"/>
          </p:cNvSpPr>
          <p:nvPr>
            <p:ph type="body"/>
          </p:nvPr>
        </p:nvSpPr>
        <p:spPr>
          <a:xfrm>
            <a:off x="685800" y="4343400"/>
            <a:ext cx="5485680" cy="4114080"/>
          </a:xfrm>
          <a:prstGeom prst="rect">
            <a:avLst/>
          </a:prstGeom>
        </p:spPr>
        <p:txBody>
          <a:bodyPr lIns="0" tIns="91440" rIns="0" bIns="91440">
            <a:noAutofit/>
          </a:bodyPr>
          <a:lstStyle/>
          <a:p>
            <a:pPr marL="457200" indent="-297720">
              <a:lnSpc>
                <a:spcPct val="100000"/>
              </a:lnSpc>
              <a:buClr>
                <a:srgbClr val="000000"/>
              </a:buClr>
              <a:buFont typeface="Wingdings" charset="2"/>
              <a:buChar char=""/>
            </a:pPr>
            <a:r>
              <a:rPr lang="en-NZ" sz="1100" b="0" strike="noStrike" spc="-1">
                <a:solidFill>
                  <a:srgbClr val="000000"/>
                </a:solidFill>
                <a:latin typeface="Arial"/>
                <a:ea typeface="Arial"/>
              </a:rPr>
              <a:t>Goal: Provide a concrete example of fusion solving a sanctions-busting scenario.</a:t>
            </a:r>
            <a:endParaRPr lang="en-NZ" sz="1100" b="0" strike="noStrike" spc="-1">
              <a:latin typeface="Arial"/>
            </a:endParaRPr>
          </a:p>
          <a:p>
            <a:pPr marL="457200" indent="-297720">
              <a:lnSpc>
                <a:spcPct val="100000"/>
              </a:lnSpc>
              <a:buClr>
                <a:srgbClr val="000000"/>
              </a:buClr>
              <a:buFont typeface="Wingdings" charset="2"/>
              <a:buChar char=""/>
            </a:pPr>
            <a:r>
              <a:rPr lang="en-NZ" sz="1100" b="0" strike="noStrike" spc="-1">
                <a:solidFill>
                  <a:srgbClr val="000000"/>
                </a:solidFill>
                <a:latin typeface="Arial"/>
                <a:ea typeface="Arial"/>
              </a:rPr>
              <a:t>Notes:</a:t>
            </a:r>
            <a:endParaRPr lang="en-NZ" sz="1100" b="0" strike="noStrike" spc="-1">
              <a:latin typeface="Arial"/>
            </a:endParaRPr>
          </a:p>
          <a:p>
            <a:pPr marL="457200" indent="-297720">
              <a:lnSpc>
                <a:spcPct val="100000"/>
              </a:lnSpc>
              <a:buClr>
                <a:srgbClr val="000000"/>
              </a:buClr>
              <a:buFont typeface="Wingdings" charset="2"/>
              <a:buChar char=""/>
            </a:pPr>
            <a:r>
              <a:rPr lang="en-NZ" sz="1100" b="1" strike="noStrike" spc="-1">
                <a:solidFill>
                  <a:srgbClr val="000000"/>
                </a:solidFill>
                <a:latin typeface="Arial"/>
                <a:ea typeface="Arial"/>
              </a:rPr>
              <a:t>The Tactic:</a:t>
            </a:r>
            <a:r>
              <a:rPr lang="en-NZ" sz="1100" b="0" strike="noStrike" spc="-1">
                <a:solidFill>
                  <a:srgbClr val="000000"/>
                </a:solidFill>
                <a:latin typeface="Arial"/>
                <a:ea typeface="Arial"/>
              </a:rPr>
              <a:t> Ship-to-Ship (STS) transfers are used to conceal the origin or destination of illicit cargo (like sanctioned oil). Both tankers involved turn off their AIS (Gap event).</a:t>
            </a:r>
            <a:endParaRPr lang="en-NZ" sz="1100" b="0" strike="noStrike" spc="-1">
              <a:latin typeface="Arial"/>
            </a:endParaRPr>
          </a:p>
          <a:p>
            <a:pPr marL="457200" indent="-297720">
              <a:lnSpc>
                <a:spcPct val="100000"/>
              </a:lnSpc>
              <a:buClr>
                <a:srgbClr val="000000"/>
              </a:buClr>
              <a:buFont typeface="Wingdings" charset="2"/>
              <a:buChar char=""/>
            </a:pPr>
            <a:r>
              <a:rPr lang="en-NZ" sz="1100" b="1" strike="noStrike" spc="-1">
                <a:solidFill>
                  <a:srgbClr val="000000"/>
                </a:solidFill>
                <a:latin typeface="Arial"/>
                <a:ea typeface="Arial"/>
              </a:rPr>
              <a:t>Fusion Chain:</a:t>
            </a:r>
            <a:endParaRPr lang="en-NZ" sz="1100" b="0" strike="noStrike" spc="-1">
              <a:latin typeface="Arial"/>
            </a:endParaRPr>
          </a:p>
          <a:p>
            <a:pPr marL="457200" indent="-297720">
              <a:lnSpc>
                <a:spcPct val="100000"/>
              </a:lnSpc>
              <a:buClr>
                <a:srgbClr val="000000"/>
              </a:buClr>
              <a:buFont typeface="Wingdings" charset="2"/>
              <a:buChar char=""/>
            </a:pPr>
            <a:r>
              <a:rPr lang="en-NZ" sz="1100" b="0" strike="noStrike" spc="-1">
                <a:solidFill>
                  <a:srgbClr val="000000"/>
                </a:solidFill>
                <a:latin typeface="Arial"/>
                <a:ea typeface="Arial"/>
              </a:rPr>
              <a:t>Alert on two ships having simultaneous "Gap" events in the same general area.</a:t>
            </a:r>
            <a:endParaRPr lang="en-NZ" sz="1100" b="0" strike="noStrike" spc="-1">
              <a:latin typeface="Arial"/>
            </a:endParaRPr>
          </a:p>
          <a:p>
            <a:pPr marL="457200" indent="-297720">
              <a:lnSpc>
                <a:spcPct val="100000"/>
              </a:lnSpc>
              <a:buClr>
                <a:srgbClr val="000000"/>
              </a:buClr>
              <a:buFont typeface="Wingdings" charset="2"/>
              <a:buChar char=""/>
            </a:pPr>
            <a:r>
              <a:rPr lang="en-NZ" sz="1100" b="0" strike="noStrike" spc="-1">
                <a:solidFill>
                  <a:srgbClr val="000000"/>
                </a:solidFill>
                <a:latin typeface="Arial"/>
                <a:ea typeface="Arial"/>
              </a:rPr>
              <a:t>Use </a:t>
            </a:r>
            <a:r>
              <a:rPr lang="en-NZ" sz="1100" b="1" strike="noStrike" spc="-1">
                <a:solidFill>
                  <a:srgbClr val="000000"/>
                </a:solidFill>
                <a:latin typeface="Arial"/>
                <a:ea typeface="Arial"/>
              </a:rPr>
              <a:t>SAR/Optical Imagery</a:t>
            </a:r>
            <a:r>
              <a:rPr lang="en-NZ" sz="1100" b="0" strike="noStrike" spc="-1">
                <a:solidFill>
                  <a:srgbClr val="000000"/>
                </a:solidFill>
                <a:latin typeface="Arial"/>
                <a:ea typeface="Arial"/>
              </a:rPr>
              <a:t> to confirm they are physically close (Distance &lt; 50m).</a:t>
            </a:r>
            <a:endParaRPr lang="en-NZ" sz="1100" b="0" strike="noStrike" spc="-1">
              <a:latin typeface="Arial"/>
            </a:endParaRPr>
          </a:p>
          <a:p>
            <a:pPr marL="457200" indent="-297720">
              <a:lnSpc>
                <a:spcPct val="100000"/>
              </a:lnSpc>
              <a:buClr>
                <a:srgbClr val="000000"/>
              </a:buClr>
              <a:buFont typeface="Wingdings" charset="2"/>
              <a:buChar char=""/>
            </a:pPr>
            <a:r>
              <a:rPr lang="en-NZ" sz="1100" b="0" strike="noStrike" spc="-1">
                <a:solidFill>
                  <a:srgbClr val="000000"/>
                </a:solidFill>
                <a:latin typeface="Arial"/>
                <a:ea typeface="Arial"/>
              </a:rPr>
              <a:t>Use </a:t>
            </a:r>
            <a:r>
              <a:rPr lang="en-NZ" sz="1100" b="1" strike="noStrike" spc="-1">
                <a:solidFill>
                  <a:srgbClr val="000000"/>
                </a:solidFill>
                <a:latin typeface="Arial"/>
                <a:ea typeface="Arial"/>
              </a:rPr>
              <a:t>ADS-B</a:t>
            </a:r>
            <a:r>
              <a:rPr lang="en-NZ" sz="1100" b="0" strike="noStrike" spc="-1">
                <a:solidFill>
                  <a:srgbClr val="000000"/>
                </a:solidFill>
                <a:latin typeface="Arial"/>
                <a:ea typeface="Arial"/>
              </a:rPr>
              <a:t> to validate that a patrol aircraft was loitering overhead, indicating known intelligence interest.</a:t>
            </a:r>
            <a:endParaRPr lang="en-NZ" sz="1100" b="0" strike="noStrike" spc="-1">
              <a:latin typeface="Arial"/>
            </a:endParaRPr>
          </a:p>
          <a:p>
            <a:pPr marL="457200" indent="-297720">
              <a:lnSpc>
                <a:spcPct val="100000"/>
              </a:lnSpc>
              <a:buClr>
                <a:srgbClr val="000000"/>
              </a:buClr>
              <a:buFont typeface="Wingdings" charset="2"/>
              <a:buChar char=""/>
            </a:pPr>
            <a:r>
              <a:rPr lang="en-NZ" sz="1100" b="1" strike="noStrike" spc="-1">
                <a:solidFill>
                  <a:srgbClr val="000000"/>
                </a:solidFill>
                <a:latin typeface="Arial"/>
                <a:ea typeface="Arial"/>
              </a:rPr>
              <a:t>Logic:</a:t>
            </a:r>
            <a:r>
              <a:rPr lang="en-NZ" sz="1100" b="0" strike="noStrike" spc="-1">
                <a:solidFill>
                  <a:srgbClr val="000000"/>
                </a:solidFill>
                <a:latin typeface="Arial"/>
                <a:ea typeface="Arial"/>
              </a:rPr>
              <a:t> The algorithm combines the speed, proximity, and AIS status to flag a high-priority STS transfer alert.</a:t>
            </a:r>
            <a:endParaRPr lang="en-NZ" sz="1100" b="0" strike="noStrike" spc="-1">
              <a:latin typeface="Arial"/>
            </a:endParaRPr>
          </a:p>
          <a:p>
            <a:pPr>
              <a:lnSpc>
                <a:spcPct val="100000"/>
              </a:lnSpc>
              <a:tabLst>
                <a:tab pos="0" algn="l"/>
              </a:tabLst>
            </a:pPr>
            <a:endParaRPr lang="en-NZ" sz="1100" b="0" strike="noStrike" spc="-1">
              <a:latin typeface="Arial"/>
            </a:endParaRPr>
          </a:p>
        </p:txBody>
      </p:sp>
      <p:sp>
        <p:nvSpPr>
          <p:cNvPr id="864" name="PlaceHolder 2"/>
          <p:cNvSpPr>
            <a:spLocks noGrp="1" noRot="1" noChangeAspect="1"/>
          </p:cNvSpPr>
          <p:nvPr>
            <p:ph type="sldImg"/>
          </p:nvPr>
        </p:nvSpPr>
        <p:spPr>
          <a:xfrm>
            <a:off x="1143360" y="685800"/>
            <a:ext cx="4571640" cy="3428280"/>
          </a:xfrm>
          <a:prstGeom prst="rect">
            <a:avLst/>
          </a:prstGeom>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5" name="PlaceHolder 1"/>
          <p:cNvSpPr>
            <a:spLocks noGrp="1"/>
          </p:cNvSpPr>
          <p:nvPr>
            <p:ph type="body"/>
          </p:nvPr>
        </p:nvSpPr>
        <p:spPr>
          <a:xfrm>
            <a:off x="685800" y="4343400"/>
            <a:ext cx="5485680" cy="4114080"/>
          </a:xfrm>
          <a:prstGeom prst="rect">
            <a:avLst/>
          </a:prstGeom>
        </p:spPr>
        <p:txBody>
          <a:bodyPr lIns="0" tIns="91440" rIns="0" bIns="91440">
            <a:noAutofit/>
          </a:bodyPr>
          <a:lstStyle/>
          <a:p>
            <a:pPr marL="457200" indent="-297720">
              <a:lnSpc>
                <a:spcPct val="100000"/>
              </a:lnSpc>
              <a:buClr>
                <a:srgbClr val="000000"/>
              </a:buClr>
              <a:buFont typeface="Wingdings" charset="2"/>
              <a:buChar char=""/>
            </a:pPr>
            <a:r>
              <a:rPr lang="en-NZ" sz="1100" b="0" strike="noStrike" spc="-1">
                <a:solidFill>
                  <a:srgbClr val="000000"/>
                </a:solidFill>
                <a:latin typeface="Arial"/>
                <a:ea typeface="Arial"/>
              </a:rPr>
              <a:t>Goal: Provide an example of Air-Sea handoff detection.</a:t>
            </a:r>
            <a:endParaRPr lang="en-NZ" sz="1100" b="0" strike="noStrike" spc="-1">
              <a:latin typeface="Arial"/>
            </a:endParaRPr>
          </a:p>
          <a:p>
            <a:pPr marL="457200" indent="-297720">
              <a:lnSpc>
                <a:spcPct val="100000"/>
              </a:lnSpc>
              <a:buClr>
                <a:srgbClr val="000000"/>
              </a:buClr>
              <a:buFont typeface="Wingdings" charset="2"/>
              <a:buChar char=""/>
            </a:pPr>
            <a:r>
              <a:rPr lang="en-NZ" sz="1100" b="0" strike="noStrike" spc="-1">
                <a:solidFill>
                  <a:srgbClr val="000000"/>
                </a:solidFill>
                <a:latin typeface="Arial"/>
                <a:ea typeface="Arial"/>
              </a:rPr>
              <a:t>Notes:</a:t>
            </a:r>
            <a:endParaRPr lang="en-NZ" sz="1100" b="0" strike="noStrike" spc="-1">
              <a:latin typeface="Arial"/>
            </a:endParaRPr>
          </a:p>
          <a:p>
            <a:pPr marL="457200" indent="-297720">
              <a:lnSpc>
                <a:spcPct val="100000"/>
              </a:lnSpc>
              <a:buClr>
                <a:srgbClr val="000000"/>
              </a:buClr>
              <a:buFont typeface="Wingdings" charset="2"/>
              <a:buChar char=""/>
            </a:pPr>
            <a:r>
              <a:rPr lang="en-NZ" sz="1100" b="1" strike="noStrike" spc="-1">
                <a:solidFill>
                  <a:srgbClr val="000000"/>
                </a:solidFill>
                <a:latin typeface="Arial"/>
                <a:ea typeface="Arial"/>
              </a:rPr>
              <a:t>The Tactic:</a:t>
            </a:r>
            <a:r>
              <a:rPr lang="en-NZ" sz="1100" b="0" strike="noStrike" spc="-1">
                <a:solidFill>
                  <a:srgbClr val="000000"/>
                </a:solidFill>
                <a:latin typeface="Arial"/>
                <a:ea typeface="Arial"/>
              </a:rPr>
              <a:t> Small planes or go-fast boats are used for transfer, and neither use required cooperative systems.</a:t>
            </a:r>
            <a:endParaRPr lang="en-NZ" sz="1100" b="0" strike="noStrike" spc="-1">
              <a:latin typeface="Arial"/>
            </a:endParaRPr>
          </a:p>
          <a:p>
            <a:pPr marL="457200" indent="-297720">
              <a:lnSpc>
                <a:spcPct val="100000"/>
              </a:lnSpc>
              <a:buClr>
                <a:srgbClr val="000000"/>
              </a:buClr>
              <a:buFont typeface="Wingdings" charset="2"/>
              <a:buChar char=""/>
            </a:pPr>
            <a:r>
              <a:rPr lang="en-NZ" sz="1100" b="1" strike="noStrike" spc="-1">
                <a:solidFill>
                  <a:srgbClr val="000000"/>
                </a:solidFill>
                <a:latin typeface="Arial"/>
                <a:ea typeface="Arial"/>
              </a:rPr>
              <a:t>Fusion Chain:</a:t>
            </a:r>
            <a:endParaRPr lang="en-NZ" sz="1100" b="0" strike="noStrike" spc="-1">
              <a:latin typeface="Arial"/>
            </a:endParaRPr>
          </a:p>
          <a:p>
            <a:pPr marL="457200" indent="-297720">
              <a:lnSpc>
                <a:spcPct val="100000"/>
              </a:lnSpc>
              <a:buClr>
                <a:srgbClr val="000000"/>
              </a:buClr>
              <a:buFont typeface="Wingdings" charset="2"/>
              <a:buChar char=""/>
            </a:pPr>
            <a:r>
              <a:rPr lang="en-NZ" sz="1100" b="1" strike="noStrike" spc="-1">
                <a:solidFill>
                  <a:srgbClr val="000000"/>
                </a:solidFill>
                <a:latin typeface="Arial"/>
                <a:ea typeface="Arial"/>
              </a:rPr>
              <a:t>ADS-B Anomaly:</a:t>
            </a:r>
            <a:r>
              <a:rPr lang="en-NZ" sz="1100" b="0" strike="noStrike" spc="-1">
                <a:solidFill>
                  <a:srgbClr val="000000"/>
                </a:solidFill>
                <a:latin typeface="Arial"/>
                <a:ea typeface="Arial"/>
              </a:rPr>
              <a:t> Detect a General Aviation aircraft flying an unusual, low-altitude profile far out over the ocean, followed by a gap.</a:t>
            </a:r>
            <a:endParaRPr lang="en-NZ" sz="1100" b="0" strike="noStrike" spc="-1">
              <a:latin typeface="Arial"/>
            </a:endParaRPr>
          </a:p>
          <a:p>
            <a:pPr marL="457200" indent="-297720">
              <a:lnSpc>
                <a:spcPct val="100000"/>
              </a:lnSpc>
              <a:buClr>
                <a:srgbClr val="000000"/>
              </a:buClr>
              <a:buFont typeface="Wingdings" charset="2"/>
              <a:buChar char=""/>
            </a:pPr>
            <a:r>
              <a:rPr lang="en-NZ" sz="1100" b="1" strike="noStrike" spc="-1">
                <a:solidFill>
                  <a:srgbClr val="000000"/>
                </a:solidFill>
                <a:latin typeface="Arial"/>
                <a:ea typeface="Arial"/>
              </a:rPr>
              <a:t>AIS Void:</a:t>
            </a:r>
            <a:r>
              <a:rPr lang="en-NZ" sz="1100" b="0" strike="noStrike" spc="-1">
                <a:solidFill>
                  <a:srgbClr val="000000"/>
                </a:solidFill>
                <a:latin typeface="Arial"/>
                <a:ea typeface="Arial"/>
              </a:rPr>
              <a:t> Go-fast boats are non-cooperative, but we can look for </a:t>
            </a:r>
            <a:r>
              <a:rPr lang="en-NZ" sz="1100" b="0" i="1" strike="noStrike" spc="-1">
                <a:solidFill>
                  <a:srgbClr val="000000"/>
                </a:solidFill>
                <a:latin typeface="Arial"/>
                <a:ea typeface="Arial"/>
              </a:rPr>
              <a:t>other</a:t>
            </a:r>
            <a:r>
              <a:rPr lang="en-NZ" sz="1100" b="0" strike="noStrike" spc="-1">
                <a:solidFill>
                  <a:srgbClr val="000000"/>
                </a:solidFill>
                <a:latin typeface="Arial"/>
                <a:ea typeface="Arial"/>
              </a:rPr>
              <a:t> non-cooperative signals.</a:t>
            </a:r>
            <a:endParaRPr lang="en-NZ" sz="1100" b="0" strike="noStrike" spc="-1">
              <a:latin typeface="Arial"/>
            </a:endParaRPr>
          </a:p>
          <a:p>
            <a:pPr marL="457200" indent="-297720">
              <a:lnSpc>
                <a:spcPct val="100000"/>
              </a:lnSpc>
              <a:buClr>
                <a:srgbClr val="000000"/>
              </a:buClr>
              <a:buFont typeface="Wingdings" charset="2"/>
              <a:buChar char=""/>
            </a:pPr>
            <a:r>
              <a:rPr lang="en-NZ" sz="1100" b="1" strike="noStrike" spc="-1">
                <a:solidFill>
                  <a:srgbClr val="000000"/>
                </a:solidFill>
                <a:latin typeface="Arial"/>
                <a:ea typeface="Arial"/>
              </a:rPr>
              <a:t>SAR/Optical Correlate:</a:t>
            </a:r>
            <a:r>
              <a:rPr lang="en-NZ" sz="1100" b="0" strike="noStrike" spc="-1">
                <a:solidFill>
                  <a:srgbClr val="000000"/>
                </a:solidFill>
                <a:latin typeface="Arial"/>
                <a:ea typeface="Arial"/>
              </a:rPr>
              <a:t> Cross-reference the ADS-B anomaly with Synthetic Aperture Radar (SAR) hits from Sentinel-1 or similar satellites, which are excellent at spotting fast-moving small objects on the water surface.</a:t>
            </a:r>
            <a:endParaRPr lang="en-NZ" sz="1100" b="0" strike="noStrike" spc="-1">
              <a:latin typeface="Arial"/>
            </a:endParaRPr>
          </a:p>
          <a:p>
            <a:pPr>
              <a:lnSpc>
                <a:spcPct val="100000"/>
              </a:lnSpc>
            </a:pPr>
            <a:endParaRPr lang="en-NZ" sz="1100" b="0" strike="noStrike" spc="-1">
              <a:latin typeface="Arial"/>
            </a:endParaRPr>
          </a:p>
        </p:txBody>
      </p:sp>
      <p:sp>
        <p:nvSpPr>
          <p:cNvPr id="866" name="PlaceHolder 2"/>
          <p:cNvSpPr>
            <a:spLocks noGrp="1" noRot="1" noChangeAspect="1"/>
          </p:cNvSpPr>
          <p:nvPr>
            <p:ph type="sldImg"/>
          </p:nvPr>
        </p:nvSpPr>
        <p:spPr>
          <a:xfrm>
            <a:off x="380880" y="685800"/>
            <a:ext cx="6095160" cy="3428280"/>
          </a:xfrm>
          <a:prstGeom prst="rect">
            <a:avLst/>
          </a:pr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7" name="PlaceHolder 1"/>
          <p:cNvSpPr>
            <a:spLocks noGrp="1"/>
          </p:cNvSpPr>
          <p:nvPr>
            <p:ph type="body"/>
          </p:nvPr>
        </p:nvSpPr>
        <p:spPr>
          <a:xfrm>
            <a:off x="685800" y="4343400"/>
            <a:ext cx="5485680" cy="4114080"/>
          </a:xfrm>
          <a:prstGeom prst="rect">
            <a:avLst/>
          </a:prstGeom>
        </p:spPr>
        <p:txBody>
          <a:bodyPr lIns="0" tIns="91440" rIns="0" bIns="91440">
            <a:noAutofit/>
          </a:bodyPr>
          <a:lstStyle/>
          <a:p>
            <a:pPr marL="457200" indent="-297720">
              <a:lnSpc>
                <a:spcPct val="100000"/>
              </a:lnSpc>
              <a:buClr>
                <a:srgbClr val="000000"/>
              </a:buClr>
              <a:buFont typeface="Wingdings" charset="2"/>
              <a:buChar char=""/>
            </a:pPr>
            <a:r>
              <a:rPr lang="en-NZ" sz="1100" b="0" strike="noStrike" spc="-1">
                <a:solidFill>
                  <a:srgbClr val="000000"/>
                </a:solidFill>
                <a:latin typeface="Arial"/>
                <a:ea typeface="Arial"/>
              </a:rPr>
              <a:t>Goal: Detail the analytical process of inferring activity during a period of signal loss.</a:t>
            </a:r>
            <a:endParaRPr lang="en-NZ" sz="1100" b="0" strike="noStrike" spc="-1">
              <a:latin typeface="Arial"/>
            </a:endParaRPr>
          </a:p>
          <a:p>
            <a:pPr marL="457200" indent="-297720">
              <a:lnSpc>
                <a:spcPct val="100000"/>
              </a:lnSpc>
              <a:buClr>
                <a:srgbClr val="000000"/>
              </a:buClr>
              <a:buFont typeface="Wingdings" charset="2"/>
              <a:buChar char=""/>
            </a:pPr>
            <a:r>
              <a:rPr lang="en-NZ" sz="1100" b="0" strike="noStrike" spc="-1">
                <a:solidFill>
                  <a:srgbClr val="000000"/>
                </a:solidFill>
                <a:latin typeface="Arial"/>
                <a:ea typeface="Arial"/>
              </a:rPr>
              <a:t>Notes:</a:t>
            </a:r>
            <a:endParaRPr lang="en-NZ" sz="1100" b="0" strike="noStrike" spc="-1">
              <a:latin typeface="Arial"/>
            </a:endParaRPr>
          </a:p>
          <a:p>
            <a:pPr marL="457200" indent="-297720">
              <a:lnSpc>
                <a:spcPct val="100000"/>
              </a:lnSpc>
              <a:buClr>
                <a:srgbClr val="000000"/>
              </a:buClr>
              <a:buFont typeface="Wingdings" charset="2"/>
              <a:buChar char=""/>
            </a:pPr>
            <a:r>
              <a:rPr lang="en-NZ" sz="1100" b="0" strike="noStrike" spc="-1">
                <a:solidFill>
                  <a:srgbClr val="000000"/>
                </a:solidFill>
                <a:latin typeface="Arial"/>
                <a:ea typeface="Arial"/>
              </a:rPr>
              <a:t>When a target goes "dark," analysts focus on the "gap" between the Loss of Signal (LOS) and the Acquisition of Signal (AOS) .</a:t>
            </a:r>
            <a:endParaRPr lang="en-NZ" sz="1100" b="0" strike="noStrike" spc="-1">
              <a:latin typeface="Arial"/>
            </a:endParaRPr>
          </a:p>
          <a:p>
            <a:pPr marL="457200" indent="-297720">
              <a:lnSpc>
                <a:spcPct val="100000"/>
              </a:lnSpc>
              <a:buClr>
                <a:srgbClr val="000000"/>
              </a:buClr>
              <a:buFont typeface="Wingdings" charset="2"/>
              <a:buChar char=""/>
            </a:pPr>
            <a:r>
              <a:rPr lang="en-NZ" sz="1100" b="1" strike="noStrike" spc="-1">
                <a:solidFill>
                  <a:srgbClr val="000000"/>
                </a:solidFill>
                <a:latin typeface="Arial"/>
                <a:ea typeface="Arial"/>
              </a:rPr>
              <a:t>Interpolation:</a:t>
            </a:r>
            <a:r>
              <a:rPr lang="en-NZ" sz="1100" b="0" strike="noStrike" spc="-1">
                <a:solidFill>
                  <a:srgbClr val="000000"/>
                </a:solidFill>
                <a:latin typeface="Arial"/>
                <a:ea typeface="Arial"/>
              </a:rPr>
              <a:t> The simplest method is to draw a straight line.</a:t>
            </a:r>
            <a:endParaRPr lang="en-NZ" sz="1100" b="0" strike="noStrike" spc="-1">
              <a:latin typeface="Arial"/>
            </a:endParaRPr>
          </a:p>
          <a:p>
            <a:pPr marL="457200" indent="-297720">
              <a:lnSpc>
                <a:spcPct val="100000"/>
              </a:lnSpc>
              <a:buClr>
                <a:srgbClr val="000000"/>
              </a:buClr>
              <a:buFont typeface="Wingdings" charset="2"/>
              <a:buChar char=""/>
            </a:pPr>
            <a:r>
              <a:rPr lang="en-NZ" sz="1100" b="1" strike="noStrike" spc="-1">
                <a:solidFill>
                  <a:srgbClr val="000000"/>
                </a:solidFill>
                <a:latin typeface="Arial"/>
                <a:ea typeface="Arial"/>
              </a:rPr>
              <a:t>Deviation:</a:t>
            </a:r>
            <a:r>
              <a:rPr lang="en-NZ" sz="1100" b="0" strike="noStrike" spc="-1">
                <a:solidFill>
                  <a:srgbClr val="000000"/>
                </a:solidFill>
                <a:latin typeface="Arial"/>
                <a:ea typeface="Arial"/>
              </a:rPr>
              <a:t> If the time gap would require the asset to travel at an impossible speed, it means they took a detour, suggesting a loitering event, a stop, or an illicit rendezvous.</a:t>
            </a:r>
            <a:endParaRPr lang="en-NZ" sz="1100" b="0" strike="noStrike" spc="-1">
              <a:latin typeface="Arial"/>
            </a:endParaRPr>
          </a:p>
          <a:p>
            <a:pPr marL="457200" indent="-297720">
              <a:lnSpc>
                <a:spcPct val="100000"/>
              </a:lnSpc>
              <a:buClr>
                <a:srgbClr val="000000"/>
              </a:buClr>
              <a:buFont typeface="Wingdings" charset="2"/>
              <a:buChar char=""/>
            </a:pPr>
            <a:r>
              <a:rPr lang="en-NZ" sz="1100" b="1" strike="noStrike" spc="-1">
                <a:solidFill>
                  <a:srgbClr val="000000"/>
                </a:solidFill>
                <a:latin typeface="Arial"/>
                <a:ea typeface="Arial"/>
              </a:rPr>
              <a:t>Altitude Profile:</a:t>
            </a:r>
            <a:r>
              <a:rPr lang="en-NZ" sz="1100" b="0" strike="noStrike" spc="-1">
                <a:solidFill>
                  <a:srgbClr val="000000"/>
                </a:solidFill>
                <a:latin typeface="Arial"/>
                <a:ea typeface="Arial"/>
              </a:rPr>
              <a:t> For aircraft, a sudden, controlled descent just before the LOS indicates a potential landing at an undeclared location.</a:t>
            </a:r>
            <a:endParaRPr lang="en-NZ" sz="1100" b="0" strike="noStrike" spc="-1">
              <a:latin typeface="Arial"/>
            </a:endParaRPr>
          </a:p>
          <a:p>
            <a:pPr>
              <a:lnSpc>
                <a:spcPct val="100000"/>
              </a:lnSpc>
              <a:tabLst>
                <a:tab pos="0" algn="l"/>
              </a:tabLst>
            </a:pPr>
            <a:endParaRPr lang="en-NZ" sz="1100" b="0" strike="noStrike" spc="-1">
              <a:latin typeface="Arial"/>
            </a:endParaRPr>
          </a:p>
        </p:txBody>
      </p:sp>
      <p:sp>
        <p:nvSpPr>
          <p:cNvPr id="868" name="PlaceHolder 2"/>
          <p:cNvSpPr>
            <a:spLocks noGrp="1" noRot="1" noChangeAspect="1"/>
          </p:cNvSpPr>
          <p:nvPr>
            <p:ph type="sldImg"/>
          </p:nvPr>
        </p:nvSpPr>
        <p:spPr>
          <a:xfrm>
            <a:off x="380880" y="685800"/>
            <a:ext cx="6095160" cy="3428280"/>
          </a:xfrm>
          <a:prstGeom prst="rect">
            <a:avLst/>
          </a:prstGeom>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9" name="PlaceHolder 1"/>
          <p:cNvSpPr>
            <a:spLocks noGrp="1"/>
          </p:cNvSpPr>
          <p:nvPr>
            <p:ph type="body"/>
          </p:nvPr>
        </p:nvSpPr>
        <p:spPr>
          <a:xfrm>
            <a:off x="685800" y="4343400"/>
            <a:ext cx="5485680" cy="4114080"/>
          </a:xfrm>
          <a:prstGeom prst="rect">
            <a:avLst/>
          </a:prstGeom>
        </p:spPr>
        <p:txBody>
          <a:bodyPr lIns="0" tIns="91440" rIns="0" bIns="91440">
            <a:noAutofit/>
          </a:bodyPr>
          <a:lstStyle/>
          <a:p>
            <a:pPr marL="457200" indent="-297720">
              <a:lnSpc>
                <a:spcPct val="100000"/>
              </a:lnSpc>
              <a:buClr>
                <a:srgbClr val="000000"/>
              </a:buClr>
              <a:buFont typeface="Wingdings" charset="2"/>
              <a:buChar char=""/>
            </a:pPr>
            <a:r>
              <a:rPr lang="en-NZ" sz="1100" b="0" strike="noStrike" spc="-1">
                <a:solidFill>
                  <a:srgbClr val="000000"/>
                </a:solidFill>
                <a:latin typeface="Arial"/>
                <a:ea typeface="Arial"/>
              </a:rPr>
              <a:t>Goal: Transition to the technical difficulty of detecting targets without cooperative signals.</a:t>
            </a:r>
            <a:endParaRPr lang="en-NZ" sz="1100" b="0" strike="noStrike" spc="-1">
              <a:latin typeface="Arial"/>
            </a:endParaRPr>
          </a:p>
          <a:p>
            <a:pPr marL="457200" indent="-297720">
              <a:lnSpc>
                <a:spcPct val="100000"/>
              </a:lnSpc>
              <a:buClr>
                <a:srgbClr val="000000"/>
              </a:buClr>
              <a:buFont typeface="Wingdings" charset="2"/>
              <a:buChar char=""/>
            </a:pPr>
            <a:r>
              <a:rPr lang="en-NZ" sz="1100" b="0" strike="noStrike" spc="-1">
                <a:solidFill>
                  <a:srgbClr val="000000"/>
                </a:solidFill>
                <a:latin typeface="Arial"/>
                <a:ea typeface="Arial"/>
              </a:rPr>
              <a:t>Notes: This final section addresses the hardest problem in surveillance: what to do when targets adhere to full EMCON (Emission Control) and turn everything off.</a:t>
            </a:r>
            <a:endParaRPr lang="en-NZ" sz="1100" b="0" strike="noStrike" spc="-1">
              <a:latin typeface="Arial"/>
            </a:endParaRPr>
          </a:p>
          <a:p>
            <a:pPr>
              <a:lnSpc>
                <a:spcPct val="100000"/>
              </a:lnSpc>
            </a:pPr>
            <a:br/>
            <a:endParaRPr lang="en-NZ" sz="1100" b="0" strike="noStrike" spc="-1">
              <a:latin typeface="Arial"/>
            </a:endParaRPr>
          </a:p>
        </p:txBody>
      </p:sp>
      <p:sp>
        <p:nvSpPr>
          <p:cNvPr id="870" name="PlaceHolder 2"/>
          <p:cNvSpPr>
            <a:spLocks noGrp="1" noRot="1" noChangeAspect="1"/>
          </p:cNvSpPr>
          <p:nvPr>
            <p:ph type="sldImg"/>
          </p:nvPr>
        </p:nvSpPr>
        <p:spPr>
          <a:xfrm>
            <a:off x="1143360" y="685800"/>
            <a:ext cx="4571640" cy="3428280"/>
          </a:xfrm>
          <a:prstGeom prst="rect">
            <a:avLst/>
          </a:pr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3" name="PlaceHolder 1"/>
          <p:cNvSpPr>
            <a:spLocks noGrp="1"/>
          </p:cNvSpPr>
          <p:nvPr>
            <p:ph type="body"/>
          </p:nvPr>
        </p:nvSpPr>
        <p:spPr>
          <a:xfrm>
            <a:off x="685800" y="4343400"/>
            <a:ext cx="5485680" cy="4114080"/>
          </a:xfrm>
          <a:prstGeom prst="rect">
            <a:avLst/>
          </a:prstGeom>
        </p:spPr>
        <p:txBody>
          <a:bodyPr lIns="0" tIns="91440" rIns="0" bIns="91440">
            <a:noAutofit/>
          </a:bodyPr>
          <a:lstStyle/>
          <a:p>
            <a:pPr marL="457200" indent="-297720">
              <a:lnSpc>
                <a:spcPct val="100000"/>
              </a:lnSpc>
              <a:buClr>
                <a:srgbClr val="000000"/>
              </a:buClr>
              <a:buFont typeface="Wingdings" charset="2"/>
              <a:buChar char=""/>
            </a:pPr>
            <a:r>
              <a:rPr lang="en-NZ" sz="1100" b="1" strike="noStrike" spc="-1">
                <a:solidFill>
                  <a:srgbClr val="000000"/>
                </a:solidFill>
                <a:latin typeface="Arial"/>
                <a:ea typeface="Arial"/>
              </a:rPr>
              <a:t>Chain Home:</a:t>
            </a:r>
            <a:r>
              <a:rPr lang="en-NZ" sz="1100" b="0" strike="noStrike" spc="-1">
                <a:solidFill>
                  <a:srgbClr val="000000"/>
                </a:solidFill>
                <a:latin typeface="Arial"/>
                <a:ea typeface="Arial"/>
              </a:rPr>
              <a:t> These were the first operational radar systems. They were fundamentally different from modern rotating dishes. They were massive, stationary transmitters that "floodlit" an area with radio waves.</a:t>
            </a:r>
            <a:endParaRPr lang="en-NZ" sz="1100" b="0" strike="noStrike" spc="-1">
              <a:latin typeface="Arial"/>
            </a:endParaRPr>
          </a:p>
          <a:p>
            <a:pPr marL="457200" indent="-297720">
              <a:lnSpc>
                <a:spcPct val="100000"/>
              </a:lnSpc>
              <a:buClr>
                <a:srgbClr val="000000"/>
              </a:buClr>
              <a:buFont typeface="Wingdings" charset="2"/>
              <a:buChar char=""/>
            </a:pPr>
            <a:r>
              <a:rPr lang="en-NZ" sz="1100" b="1" strike="noStrike" spc="-1">
                <a:solidFill>
                  <a:srgbClr val="000000"/>
                </a:solidFill>
                <a:latin typeface="Arial"/>
                <a:ea typeface="Arial"/>
              </a:rPr>
              <a:t>Physics:</a:t>
            </a:r>
            <a:r>
              <a:rPr lang="en-NZ" sz="1100" b="0" strike="noStrike" spc="-1">
                <a:solidFill>
                  <a:srgbClr val="000000"/>
                </a:solidFill>
                <a:latin typeface="Arial"/>
                <a:ea typeface="Arial"/>
              </a:rPr>
              <a:t> They used High Frequency (HF) radio waves. Detection relied purely on the energy being reflected back from the metal skin of the aircraft—the "Skin Paint."</a:t>
            </a:r>
            <a:endParaRPr lang="en-NZ" sz="1100" b="0" strike="noStrike" spc="-1">
              <a:latin typeface="Arial"/>
            </a:endParaRPr>
          </a:p>
          <a:p>
            <a:pPr marL="457200" indent="-297720">
              <a:lnSpc>
                <a:spcPct val="100000"/>
              </a:lnSpc>
              <a:buClr>
                <a:srgbClr val="000000"/>
              </a:buClr>
              <a:buFont typeface="Wingdings" charset="2"/>
              <a:buChar char=""/>
            </a:pPr>
            <a:r>
              <a:rPr lang="en-NZ" sz="1100" b="1" strike="noStrike" spc="-1">
                <a:solidFill>
                  <a:srgbClr val="000000"/>
                </a:solidFill>
                <a:latin typeface="Arial"/>
                <a:ea typeface="Arial"/>
              </a:rPr>
              <a:t>Limitation:</a:t>
            </a:r>
            <a:r>
              <a:rPr lang="en-NZ" sz="1100" b="0" strike="noStrike" spc="-1">
                <a:solidFill>
                  <a:srgbClr val="000000"/>
                </a:solidFill>
                <a:latin typeface="Arial"/>
                <a:ea typeface="Arial"/>
              </a:rPr>
              <a:t> It only provided range and bearing; it offered no information about the identity or intent of the target.</a:t>
            </a:r>
            <a:endParaRPr lang="en-NZ" sz="1100" b="0" strike="noStrike" spc="-1">
              <a:latin typeface="Arial"/>
            </a:endParaRPr>
          </a:p>
        </p:txBody>
      </p:sp>
      <p:sp>
        <p:nvSpPr>
          <p:cNvPr id="784" name="PlaceHolder 2"/>
          <p:cNvSpPr>
            <a:spLocks noGrp="1" noRot="1" noChangeAspect="1"/>
          </p:cNvSpPr>
          <p:nvPr>
            <p:ph type="sldImg"/>
          </p:nvPr>
        </p:nvSpPr>
        <p:spPr>
          <a:xfrm>
            <a:off x="1143360" y="685800"/>
            <a:ext cx="4571640" cy="3428280"/>
          </a:xfrm>
          <a:prstGeom prst="rect">
            <a:avLst/>
          </a:pr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1" name="PlaceHolder 1"/>
          <p:cNvSpPr>
            <a:spLocks noGrp="1"/>
          </p:cNvSpPr>
          <p:nvPr>
            <p:ph type="body"/>
          </p:nvPr>
        </p:nvSpPr>
        <p:spPr>
          <a:xfrm>
            <a:off x="685800" y="4343400"/>
            <a:ext cx="5485680" cy="4114080"/>
          </a:xfrm>
          <a:prstGeom prst="rect">
            <a:avLst/>
          </a:prstGeom>
        </p:spPr>
        <p:txBody>
          <a:bodyPr lIns="0" tIns="91440" rIns="0" bIns="91440">
            <a:noAutofit/>
          </a:bodyPr>
          <a:lstStyle/>
          <a:p>
            <a:pPr marL="457200" indent="-297720">
              <a:lnSpc>
                <a:spcPct val="100000"/>
              </a:lnSpc>
              <a:buClr>
                <a:srgbClr val="000000"/>
              </a:buClr>
              <a:buFont typeface="Wingdings" charset="2"/>
              <a:buChar char=""/>
            </a:pPr>
            <a:r>
              <a:rPr lang="en-NZ" sz="1100" b="0" strike="noStrike" spc="-1">
                <a:solidFill>
                  <a:srgbClr val="000000"/>
                </a:solidFill>
                <a:latin typeface="Arial"/>
                <a:ea typeface="Arial"/>
              </a:rPr>
              <a:t>Goal: Compare the difficulty of tracking non-cooperative targets in both domains.</a:t>
            </a:r>
            <a:endParaRPr lang="en-NZ" sz="1100" b="0" strike="noStrike" spc="-1">
              <a:latin typeface="Arial"/>
            </a:endParaRPr>
          </a:p>
          <a:p>
            <a:pPr marL="457200" indent="-297720">
              <a:lnSpc>
                <a:spcPct val="100000"/>
              </a:lnSpc>
              <a:buClr>
                <a:srgbClr val="000000"/>
              </a:buClr>
              <a:buFont typeface="Wingdings" charset="2"/>
              <a:buChar char=""/>
            </a:pPr>
            <a:r>
              <a:rPr lang="en-NZ" sz="1100" b="0" strike="noStrike" spc="-1">
                <a:solidFill>
                  <a:srgbClr val="000000"/>
                </a:solidFill>
                <a:latin typeface="Arial"/>
                <a:ea typeface="Arial"/>
              </a:rPr>
              <a:t>Notes: The physics make one domain much easier than the other:</a:t>
            </a:r>
            <a:endParaRPr lang="en-NZ" sz="1100" b="0" strike="noStrike" spc="-1">
              <a:latin typeface="Arial"/>
            </a:endParaRPr>
          </a:p>
          <a:p>
            <a:pPr marL="457200" indent="-297720">
              <a:lnSpc>
                <a:spcPct val="100000"/>
              </a:lnSpc>
              <a:buClr>
                <a:srgbClr val="000000"/>
              </a:buClr>
              <a:buFont typeface="Wingdings" charset="2"/>
              <a:buChar char=""/>
            </a:pPr>
            <a:r>
              <a:rPr lang="en-NZ" sz="1100" b="1" strike="noStrike" spc="-1">
                <a:solidFill>
                  <a:srgbClr val="000000"/>
                </a:solidFill>
                <a:latin typeface="Arial"/>
                <a:ea typeface="Arial"/>
              </a:rPr>
              <a:t>Dark Ships (Easier):</a:t>
            </a:r>
            <a:r>
              <a:rPr lang="en-NZ" sz="1100" b="0" strike="noStrike" spc="-1">
                <a:solidFill>
                  <a:srgbClr val="000000"/>
                </a:solidFill>
                <a:latin typeface="Arial"/>
                <a:ea typeface="Arial"/>
              </a:rPr>
              <a:t> Ships are slow and massive. Their wakes are highly visible to SAR satellites due to the physics of water surface distortion. They are also constrained to a 2D surface.</a:t>
            </a:r>
            <a:endParaRPr lang="en-NZ" sz="1100" b="0" strike="noStrike" spc="-1">
              <a:latin typeface="Arial"/>
            </a:endParaRPr>
          </a:p>
          <a:p>
            <a:pPr marL="457200" indent="-297720">
              <a:lnSpc>
                <a:spcPct val="100000"/>
              </a:lnSpc>
              <a:buClr>
                <a:srgbClr val="000000"/>
              </a:buClr>
              <a:buFont typeface="Wingdings" charset="2"/>
              <a:buChar char=""/>
            </a:pPr>
            <a:r>
              <a:rPr lang="en-NZ" sz="1100" b="1" strike="noStrike" spc="-1">
                <a:solidFill>
                  <a:srgbClr val="000000"/>
                </a:solidFill>
                <a:latin typeface="Arial"/>
                <a:ea typeface="Arial"/>
              </a:rPr>
              <a:t>Dark Aircraft (Harder):</a:t>
            </a:r>
            <a:r>
              <a:rPr lang="en-NZ" sz="1100" b="0" strike="noStrike" spc="-1">
                <a:solidFill>
                  <a:srgbClr val="000000"/>
                </a:solidFill>
                <a:latin typeface="Arial"/>
                <a:ea typeface="Arial"/>
              </a:rPr>
              <a:t> Aircraft are fast and maneuverable in 3D. They leave no detectable wake. Their low Radar Cross Section (RCS) combined with high speed means they are gone before LEO satellites can re-task. Detection requires active primary radar coverage.</a:t>
            </a:r>
            <a:endParaRPr lang="en-NZ" sz="1100" b="0" strike="noStrike" spc="-1">
              <a:latin typeface="Arial"/>
            </a:endParaRPr>
          </a:p>
          <a:p>
            <a:pPr>
              <a:lnSpc>
                <a:spcPct val="100000"/>
              </a:lnSpc>
              <a:tabLst>
                <a:tab pos="0" algn="l"/>
              </a:tabLst>
            </a:pPr>
            <a:endParaRPr lang="en-NZ" sz="1100" b="0" strike="noStrike" spc="-1">
              <a:latin typeface="Arial"/>
            </a:endParaRPr>
          </a:p>
        </p:txBody>
      </p:sp>
      <p:sp>
        <p:nvSpPr>
          <p:cNvPr id="872" name="PlaceHolder 2"/>
          <p:cNvSpPr>
            <a:spLocks noGrp="1" noRot="1" noChangeAspect="1"/>
          </p:cNvSpPr>
          <p:nvPr>
            <p:ph type="sldImg"/>
          </p:nvPr>
        </p:nvSpPr>
        <p:spPr>
          <a:xfrm>
            <a:off x="1143360" y="685800"/>
            <a:ext cx="4571640" cy="3428280"/>
          </a:xfrm>
          <a:prstGeom prst="rect">
            <a:avLst/>
          </a:prstGeom>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3" name="PlaceHolder 1"/>
          <p:cNvSpPr>
            <a:spLocks noGrp="1"/>
          </p:cNvSpPr>
          <p:nvPr>
            <p:ph type="body"/>
          </p:nvPr>
        </p:nvSpPr>
        <p:spPr>
          <a:xfrm>
            <a:off x="685800" y="4343400"/>
            <a:ext cx="5485680" cy="4114080"/>
          </a:xfrm>
          <a:prstGeom prst="rect">
            <a:avLst/>
          </a:prstGeom>
        </p:spPr>
        <p:txBody>
          <a:bodyPr lIns="0" tIns="91440" rIns="0" bIns="91440">
            <a:noAutofit/>
          </a:bodyPr>
          <a:lstStyle/>
          <a:p>
            <a:pPr marL="457200" indent="-297720">
              <a:lnSpc>
                <a:spcPct val="100000"/>
              </a:lnSpc>
              <a:buClr>
                <a:srgbClr val="000000"/>
              </a:buClr>
              <a:buFont typeface="Wingdings" charset="2"/>
              <a:buChar char=""/>
            </a:pPr>
            <a:r>
              <a:rPr lang="en-NZ" sz="1100" b="0" strike="noStrike" spc="-1">
                <a:solidFill>
                  <a:srgbClr val="000000"/>
                </a:solidFill>
                <a:latin typeface="Arial"/>
                <a:ea typeface="Arial"/>
              </a:rPr>
              <a:t>Goal: Detail the analytical process of inferring activity during a period of signal loss.</a:t>
            </a:r>
            <a:endParaRPr lang="en-NZ" sz="1100" b="0" strike="noStrike" spc="-1">
              <a:latin typeface="Arial"/>
            </a:endParaRPr>
          </a:p>
          <a:p>
            <a:pPr marL="457200" indent="-297720">
              <a:lnSpc>
                <a:spcPct val="100000"/>
              </a:lnSpc>
              <a:buClr>
                <a:srgbClr val="000000"/>
              </a:buClr>
              <a:buFont typeface="Wingdings" charset="2"/>
              <a:buChar char=""/>
            </a:pPr>
            <a:r>
              <a:rPr lang="en-NZ" sz="1100" b="0" strike="noStrike" spc="-1">
                <a:solidFill>
                  <a:srgbClr val="000000"/>
                </a:solidFill>
                <a:latin typeface="Arial"/>
                <a:ea typeface="Arial"/>
              </a:rPr>
              <a:t>Notes:</a:t>
            </a:r>
            <a:endParaRPr lang="en-NZ" sz="1100" b="0" strike="noStrike" spc="-1">
              <a:latin typeface="Arial"/>
            </a:endParaRPr>
          </a:p>
          <a:p>
            <a:pPr marL="457200" indent="-297720">
              <a:lnSpc>
                <a:spcPct val="100000"/>
              </a:lnSpc>
              <a:buClr>
                <a:srgbClr val="000000"/>
              </a:buClr>
              <a:buFont typeface="Wingdings" charset="2"/>
              <a:buChar char=""/>
            </a:pPr>
            <a:r>
              <a:rPr lang="en-NZ" sz="1100" b="0" strike="noStrike" spc="-1">
                <a:solidFill>
                  <a:srgbClr val="000000"/>
                </a:solidFill>
                <a:latin typeface="Arial"/>
                <a:ea typeface="Arial"/>
              </a:rPr>
              <a:t>When a target goes "dark," analysts focus on the "gap" between the Loss of Signal (LOS) and the Acquisition of Signal (AOS) .</a:t>
            </a:r>
            <a:endParaRPr lang="en-NZ" sz="1100" b="0" strike="noStrike" spc="-1">
              <a:latin typeface="Arial"/>
            </a:endParaRPr>
          </a:p>
          <a:p>
            <a:pPr marL="457200" indent="-297720">
              <a:lnSpc>
                <a:spcPct val="100000"/>
              </a:lnSpc>
              <a:buClr>
                <a:srgbClr val="000000"/>
              </a:buClr>
              <a:buFont typeface="Wingdings" charset="2"/>
              <a:buChar char=""/>
            </a:pPr>
            <a:r>
              <a:rPr lang="en-NZ" sz="1100" b="1" strike="noStrike" spc="-1">
                <a:solidFill>
                  <a:srgbClr val="000000"/>
                </a:solidFill>
                <a:latin typeface="Arial"/>
                <a:ea typeface="Arial"/>
              </a:rPr>
              <a:t>Interpolation:</a:t>
            </a:r>
            <a:r>
              <a:rPr lang="en-NZ" sz="1100" b="0" strike="noStrike" spc="-1">
                <a:solidFill>
                  <a:srgbClr val="000000"/>
                </a:solidFill>
                <a:latin typeface="Arial"/>
                <a:ea typeface="Arial"/>
              </a:rPr>
              <a:t> The simplest method is to draw a straight line.</a:t>
            </a:r>
            <a:endParaRPr lang="en-NZ" sz="1100" b="0" strike="noStrike" spc="-1">
              <a:latin typeface="Arial"/>
            </a:endParaRPr>
          </a:p>
          <a:p>
            <a:pPr marL="457200" indent="-297720">
              <a:lnSpc>
                <a:spcPct val="100000"/>
              </a:lnSpc>
              <a:buClr>
                <a:srgbClr val="000000"/>
              </a:buClr>
              <a:buFont typeface="Wingdings" charset="2"/>
              <a:buChar char=""/>
            </a:pPr>
            <a:r>
              <a:rPr lang="en-NZ" sz="1100" b="1" strike="noStrike" spc="-1">
                <a:solidFill>
                  <a:srgbClr val="000000"/>
                </a:solidFill>
                <a:latin typeface="Arial"/>
                <a:ea typeface="Arial"/>
              </a:rPr>
              <a:t>Deviation:</a:t>
            </a:r>
            <a:r>
              <a:rPr lang="en-NZ" sz="1100" b="0" strike="noStrike" spc="-1">
                <a:solidFill>
                  <a:srgbClr val="000000"/>
                </a:solidFill>
                <a:latin typeface="Arial"/>
                <a:ea typeface="Arial"/>
              </a:rPr>
              <a:t> If the time gap would require the asset to travel at an impossible speed, it means they took a detour, suggesting a loitering event, a stop, or an illicit rendezvous.</a:t>
            </a:r>
            <a:endParaRPr lang="en-NZ" sz="1100" b="0" strike="noStrike" spc="-1">
              <a:latin typeface="Arial"/>
            </a:endParaRPr>
          </a:p>
          <a:p>
            <a:pPr marL="457200" indent="-297720">
              <a:lnSpc>
                <a:spcPct val="100000"/>
              </a:lnSpc>
              <a:buClr>
                <a:srgbClr val="000000"/>
              </a:buClr>
              <a:buFont typeface="Wingdings" charset="2"/>
              <a:buChar char=""/>
            </a:pPr>
            <a:r>
              <a:rPr lang="en-NZ" sz="1100" b="1" strike="noStrike" spc="-1">
                <a:solidFill>
                  <a:srgbClr val="000000"/>
                </a:solidFill>
                <a:latin typeface="Arial"/>
                <a:ea typeface="Arial"/>
              </a:rPr>
              <a:t>Altitude Profile:</a:t>
            </a:r>
            <a:r>
              <a:rPr lang="en-NZ" sz="1100" b="0" strike="noStrike" spc="-1">
                <a:solidFill>
                  <a:srgbClr val="000000"/>
                </a:solidFill>
                <a:latin typeface="Arial"/>
                <a:ea typeface="Arial"/>
              </a:rPr>
              <a:t> For aircraft, a sudden, controlled descent just before the LOS indicates a potential landing at an undeclared location.</a:t>
            </a:r>
            <a:endParaRPr lang="en-NZ" sz="1100" b="0" strike="noStrike" spc="-1">
              <a:latin typeface="Arial"/>
            </a:endParaRPr>
          </a:p>
          <a:p>
            <a:pPr>
              <a:lnSpc>
                <a:spcPct val="100000"/>
              </a:lnSpc>
              <a:tabLst>
                <a:tab pos="0" algn="l"/>
              </a:tabLst>
            </a:pPr>
            <a:endParaRPr lang="en-NZ" sz="1100" b="0" strike="noStrike" spc="-1">
              <a:latin typeface="Arial"/>
            </a:endParaRPr>
          </a:p>
        </p:txBody>
      </p:sp>
      <p:sp>
        <p:nvSpPr>
          <p:cNvPr id="874" name="PlaceHolder 2"/>
          <p:cNvSpPr>
            <a:spLocks noGrp="1" noRot="1" noChangeAspect="1"/>
          </p:cNvSpPr>
          <p:nvPr>
            <p:ph type="sldImg"/>
          </p:nvPr>
        </p:nvSpPr>
        <p:spPr>
          <a:xfrm>
            <a:off x="380880" y="685800"/>
            <a:ext cx="6095160" cy="3428280"/>
          </a:xfrm>
          <a:prstGeom prst="rect">
            <a:avLst/>
          </a:prstGeom>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5" name="PlaceHolder 1"/>
          <p:cNvSpPr>
            <a:spLocks noGrp="1"/>
          </p:cNvSpPr>
          <p:nvPr>
            <p:ph type="body"/>
          </p:nvPr>
        </p:nvSpPr>
        <p:spPr>
          <a:xfrm>
            <a:off x="685800" y="4343400"/>
            <a:ext cx="5485680" cy="4114080"/>
          </a:xfrm>
          <a:prstGeom prst="rect">
            <a:avLst/>
          </a:prstGeom>
        </p:spPr>
        <p:txBody>
          <a:bodyPr lIns="0" tIns="91440" rIns="0" bIns="91440">
            <a:noAutofit/>
          </a:bodyPr>
          <a:lstStyle/>
          <a:p>
            <a:pPr marL="457200" indent="-297720">
              <a:lnSpc>
                <a:spcPct val="100000"/>
              </a:lnSpc>
              <a:buClr>
                <a:srgbClr val="000000"/>
              </a:buClr>
              <a:buFont typeface="Wingdings" charset="2"/>
              <a:buChar char=""/>
            </a:pPr>
            <a:r>
              <a:rPr lang="en-NZ" sz="1100" b="0" strike="noStrike" spc="-1">
                <a:solidFill>
                  <a:srgbClr val="000000"/>
                </a:solidFill>
                <a:latin typeface="Arial"/>
                <a:ea typeface="Arial"/>
              </a:rPr>
              <a:t>Goal: Introduce the modern analytical fusion model for maritime targets.</a:t>
            </a:r>
            <a:endParaRPr lang="en-NZ" sz="1100" b="0" strike="noStrike" spc="-1">
              <a:latin typeface="Arial"/>
            </a:endParaRPr>
          </a:p>
          <a:p>
            <a:pPr marL="457200" indent="-297720">
              <a:lnSpc>
                <a:spcPct val="100000"/>
              </a:lnSpc>
              <a:buClr>
                <a:srgbClr val="000000"/>
              </a:buClr>
              <a:buFont typeface="Wingdings" charset="2"/>
              <a:buChar char=""/>
            </a:pPr>
            <a:r>
              <a:rPr lang="en-NZ" sz="1100" b="0" strike="noStrike" spc="-1">
                <a:solidFill>
                  <a:srgbClr val="000000"/>
                </a:solidFill>
                <a:latin typeface="Arial"/>
                <a:ea typeface="Arial"/>
              </a:rPr>
              <a:t>Notes:</a:t>
            </a:r>
            <a:endParaRPr lang="en-NZ" sz="1100" b="0" strike="noStrike" spc="-1">
              <a:latin typeface="Arial"/>
            </a:endParaRPr>
          </a:p>
          <a:p>
            <a:pPr marL="457200" indent="-297720">
              <a:lnSpc>
                <a:spcPct val="100000"/>
              </a:lnSpc>
              <a:buClr>
                <a:srgbClr val="000000"/>
              </a:buClr>
              <a:buFont typeface="Wingdings" charset="2"/>
              <a:buChar char=""/>
            </a:pPr>
            <a:r>
              <a:rPr lang="en-NZ" sz="1100" b="0" strike="noStrike" spc="-1">
                <a:solidFill>
                  <a:srgbClr val="000000"/>
                </a:solidFill>
                <a:latin typeface="Arial"/>
                <a:ea typeface="Arial"/>
              </a:rPr>
              <a:t>The </a:t>
            </a:r>
            <a:r>
              <a:rPr lang="en-NZ" sz="1100" b="1" strike="noStrike" spc="-1">
                <a:solidFill>
                  <a:srgbClr val="000000"/>
                </a:solidFill>
                <a:latin typeface="Arial"/>
                <a:ea typeface="Arial"/>
              </a:rPr>
              <a:t>SkyLight Paradigm</a:t>
            </a:r>
            <a:r>
              <a:rPr lang="en-NZ" sz="1100" b="0" strike="noStrike" spc="-1">
                <a:solidFill>
                  <a:srgbClr val="000000"/>
                </a:solidFill>
                <a:latin typeface="Arial"/>
                <a:ea typeface="Arial"/>
              </a:rPr>
              <a:t> (used by major data providers) formalizes the detection of dark ships.</a:t>
            </a:r>
            <a:endParaRPr lang="en-NZ" sz="1100" b="0" strike="noStrike" spc="-1">
              <a:latin typeface="Arial"/>
            </a:endParaRPr>
          </a:p>
          <a:p>
            <a:pPr marL="457200" indent="-297720">
              <a:lnSpc>
                <a:spcPct val="100000"/>
              </a:lnSpc>
              <a:buClr>
                <a:srgbClr val="000000"/>
              </a:buClr>
              <a:buFont typeface="Wingdings" charset="2"/>
              <a:buChar char=""/>
            </a:pPr>
            <a:r>
              <a:rPr lang="en-NZ" sz="1100" b="1" strike="noStrike" spc="-1">
                <a:solidFill>
                  <a:srgbClr val="000000"/>
                </a:solidFill>
                <a:latin typeface="Arial"/>
                <a:ea typeface="Arial"/>
              </a:rPr>
              <a:t>The Algorithm:</a:t>
            </a:r>
            <a:r>
              <a:rPr lang="en-NZ" sz="1100" b="0" strike="noStrike" spc="-1">
                <a:solidFill>
                  <a:srgbClr val="000000"/>
                </a:solidFill>
                <a:latin typeface="Arial"/>
                <a:ea typeface="Arial"/>
              </a:rPr>
              <a:t> It works by correlating the positive and negative spaces:</a:t>
            </a:r>
            <a:endParaRPr lang="en-NZ" sz="1100" b="0" strike="noStrike" spc="-1">
              <a:latin typeface="Arial"/>
            </a:endParaRPr>
          </a:p>
          <a:p>
            <a:pPr marL="457200" indent="-297720">
              <a:lnSpc>
                <a:spcPct val="100000"/>
              </a:lnSpc>
              <a:buClr>
                <a:srgbClr val="000000"/>
              </a:buClr>
              <a:buFont typeface="Wingdings" charset="2"/>
              <a:buChar char=""/>
            </a:pPr>
            <a:r>
              <a:rPr lang="en-NZ" sz="1100" b="0" strike="noStrike" spc="-1">
                <a:solidFill>
                  <a:srgbClr val="000000"/>
                </a:solidFill>
                <a:latin typeface="Arial"/>
                <a:ea typeface="Arial"/>
              </a:rPr>
              <a:t>Ingest the </a:t>
            </a:r>
            <a:r>
              <a:rPr lang="en-NZ" sz="1100" b="1" strike="noStrike" spc="-1">
                <a:solidFill>
                  <a:srgbClr val="000000"/>
                </a:solidFill>
                <a:latin typeface="Arial"/>
                <a:ea typeface="Arial"/>
              </a:rPr>
              <a:t>Active</a:t>
            </a:r>
            <a:r>
              <a:rPr lang="en-NZ" sz="1100" b="0" strike="noStrike" spc="-1">
                <a:solidFill>
                  <a:srgbClr val="000000"/>
                </a:solidFill>
                <a:latin typeface="Arial"/>
                <a:ea typeface="Arial"/>
              </a:rPr>
              <a:t> Satellite Radar (SAR) feed, which sees all ships.</a:t>
            </a:r>
            <a:endParaRPr lang="en-NZ" sz="1100" b="0" strike="noStrike" spc="-1">
              <a:latin typeface="Arial"/>
            </a:endParaRPr>
          </a:p>
          <a:p>
            <a:pPr marL="457200" indent="-297720">
              <a:lnSpc>
                <a:spcPct val="100000"/>
              </a:lnSpc>
              <a:buClr>
                <a:srgbClr val="000000"/>
              </a:buClr>
              <a:buFont typeface="Wingdings" charset="2"/>
              <a:buChar char=""/>
            </a:pPr>
            <a:r>
              <a:rPr lang="en-NZ" sz="1100" b="0" strike="noStrike" spc="-1">
                <a:solidFill>
                  <a:srgbClr val="000000"/>
                </a:solidFill>
                <a:latin typeface="Arial"/>
                <a:ea typeface="Arial"/>
              </a:rPr>
              <a:t>Overlay the </a:t>
            </a:r>
            <a:r>
              <a:rPr lang="en-NZ" sz="1100" b="1" strike="noStrike" spc="-1">
                <a:solidFill>
                  <a:srgbClr val="000000"/>
                </a:solidFill>
                <a:latin typeface="Arial"/>
                <a:ea typeface="Arial"/>
              </a:rPr>
              <a:t>Cooperative</a:t>
            </a:r>
            <a:r>
              <a:rPr lang="en-NZ" sz="1100" b="0" strike="noStrike" spc="-1">
                <a:solidFill>
                  <a:srgbClr val="000000"/>
                </a:solidFill>
                <a:latin typeface="Arial"/>
                <a:ea typeface="Arial"/>
              </a:rPr>
              <a:t> AIS data, which sees only declared ships.</a:t>
            </a:r>
            <a:endParaRPr lang="en-NZ" sz="1100" b="0" strike="noStrike" spc="-1">
              <a:latin typeface="Arial"/>
            </a:endParaRPr>
          </a:p>
          <a:p>
            <a:pPr marL="457200" indent="-297720">
              <a:lnSpc>
                <a:spcPct val="100000"/>
              </a:lnSpc>
              <a:buClr>
                <a:srgbClr val="000000"/>
              </a:buClr>
              <a:buFont typeface="Wingdings" charset="2"/>
              <a:buChar char=""/>
            </a:pPr>
            <a:r>
              <a:rPr lang="en-NZ" sz="1100" b="0" strike="noStrike" spc="-1">
                <a:solidFill>
                  <a:srgbClr val="000000"/>
                </a:solidFill>
                <a:latin typeface="Arial"/>
                <a:ea typeface="Arial"/>
              </a:rPr>
              <a:t>The </a:t>
            </a:r>
            <a:r>
              <a:rPr lang="en-NZ" sz="1100" b="1" strike="noStrike" spc="-1">
                <a:solidFill>
                  <a:srgbClr val="000000"/>
                </a:solidFill>
                <a:latin typeface="Arial"/>
                <a:ea typeface="Arial"/>
              </a:rPr>
              <a:t>Mismatch</a:t>
            </a:r>
            <a:r>
              <a:rPr lang="en-NZ" sz="1100" b="0" strike="noStrike" spc="-1">
                <a:solidFill>
                  <a:srgbClr val="000000"/>
                </a:solidFill>
                <a:latin typeface="Arial"/>
                <a:ea typeface="Arial"/>
              </a:rPr>
              <a:t> (SAR hit but no AIS signal) is automatically flagged as a high-priority "Dark Target" for further investigation via other means (e.g., optical imagery).</a:t>
            </a:r>
            <a:endParaRPr lang="en-NZ" sz="1100" b="0" strike="noStrike" spc="-1">
              <a:latin typeface="Arial"/>
            </a:endParaRPr>
          </a:p>
        </p:txBody>
      </p:sp>
      <p:sp>
        <p:nvSpPr>
          <p:cNvPr id="876" name="PlaceHolder 2"/>
          <p:cNvSpPr>
            <a:spLocks noGrp="1" noRot="1" noChangeAspect="1"/>
          </p:cNvSpPr>
          <p:nvPr>
            <p:ph type="sldImg"/>
          </p:nvPr>
        </p:nvSpPr>
        <p:spPr>
          <a:xfrm>
            <a:off x="1143360" y="685800"/>
            <a:ext cx="4571640" cy="3428280"/>
          </a:xfrm>
          <a:prstGeom prst="rect">
            <a:avLst/>
          </a:prstGeom>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7" name="PlaceHolder 1"/>
          <p:cNvSpPr>
            <a:spLocks noGrp="1"/>
          </p:cNvSpPr>
          <p:nvPr>
            <p:ph type="body"/>
          </p:nvPr>
        </p:nvSpPr>
        <p:spPr>
          <a:xfrm>
            <a:off x="685800" y="4343400"/>
            <a:ext cx="5485680" cy="4114080"/>
          </a:xfrm>
          <a:prstGeom prst="rect">
            <a:avLst/>
          </a:prstGeom>
        </p:spPr>
        <p:txBody>
          <a:bodyPr lIns="0" tIns="91440" rIns="0" bIns="91440">
            <a:noAutofit/>
          </a:bodyPr>
          <a:lstStyle/>
          <a:p>
            <a:pPr marL="457200" indent="-297720">
              <a:lnSpc>
                <a:spcPct val="100000"/>
              </a:lnSpc>
              <a:buClr>
                <a:srgbClr val="000000"/>
              </a:buClr>
              <a:buFont typeface="Wingdings" charset="2"/>
              <a:buChar char=""/>
            </a:pPr>
            <a:r>
              <a:rPr lang="en-NZ" sz="1100" b="0" strike="noStrike" spc="-1">
                <a:solidFill>
                  <a:srgbClr val="000000"/>
                </a:solidFill>
                <a:latin typeface="Arial"/>
                <a:ea typeface="Arial"/>
              </a:rPr>
              <a:t>Goal: Reiterate the importance of long-term data for anomaly detection.</a:t>
            </a:r>
            <a:endParaRPr lang="en-NZ" sz="1100" b="0" strike="noStrike" spc="-1">
              <a:latin typeface="Arial"/>
            </a:endParaRPr>
          </a:p>
          <a:p>
            <a:pPr marL="457200" indent="-297720">
              <a:lnSpc>
                <a:spcPct val="100000"/>
              </a:lnSpc>
              <a:buClr>
                <a:srgbClr val="000000"/>
              </a:buClr>
              <a:buFont typeface="Wingdings" charset="2"/>
              <a:buChar char=""/>
            </a:pPr>
            <a:r>
              <a:rPr lang="en-NZ" sz="1100" b="0" strike="noStrike" spc="-1">
                <a:solidFill>
                  <a:srgbClr val="000000"/>
                </a:solidFill>
                <a:latin typeface="Arial"/>
                <a:ea typeface="Arial"/>
              </a:rPr>
              <a:t>Notes:</a:t>
            </a:r>
            <a:endParaRPr lang="en-NZ" sz="1100" b="0" strike="noStrike" spc="-1">
              <a:latin typeface="Arial"/>
            </a:endParaRPr>
          </a:p>
          <a:p>
            <a:pPr marL="457200" indent="-297720">
              <a:lnSpc>
                <a:spcPct val="100000"/>
              </a:lnSpc>
              <a:buClr>
                <a:srgbClr val="000000"/>
              </a:buClr>
              <a:buFont typeface="Wingdings" charset="2"/>
              <a:buChar char=""/>
            </a:pPr>
            <a:r>
              <a:rPr lang="en-NZ" sz="1100" b="0" strike="noStrike" spc="-1">
                <a:solidFill>
                  <a:srgbClr val="000000"/>
                </a:solidFill>
                <a:latin typeface="Arial"/>
                <a:ea typeface="Arial"/>
              </a:rPr>
              <a:t>The key to finding a dark target is to first establish what is "normal" across both domains.</a:t>
            </a:r>
            <a:endParaRPr lang="en-NZ" sz="1100" b="0" strike="noStrike" spc="-1">
              <a:latin typeface="Arial"/>
            </a:endParaRPr>
          </a:p>
          <a:p>
            <a:pPr marL="457200" indent="-297720">
              <a:lnSpc>
                <a:spcPct val="100000"/>
              </a:lnSpc>
              <a:buClr>
                <a:srgbClr val="000000"/>
              </a:buClr>
              <a:buFont typeface="Wingdings" charset="2"/>
              <a:buChar char=""/>
            </a:pPr>
            <a:r>
              <a:rPr lang="en-NZ" sz="1100" b="1" strike="noStrike" spc="-1">
                <a:solidFill>
                  <a:srgbClr val="000000"/>
                </a:solidFill>
                <a:latin typeface="Arial"/>
                <a:ea typeface="Arial"/>
              </a:rPr>
              <a:t>Establishing Baseline:</a:t>
            </a:r>
            <a:r>
              <a:rPr lang="en-NZ" sz="1100" b="0" strike="noStrike" spc="-1">
                <a:solidFill>
                  <a:srgbClr val="000000"/>
                </a:solidFill>
                <a:latin typeface="Arial"/>
                <a:ea typeface="Arial"/>
              </a:rPr>
              <a:t> Defining the normal operating parameters (speed, course, loitering areas) for a specific airframe or vessel type.</a:t>
            </a:r>
            <a:endParaRPr lang="en-NZ" sz="1100" b="0" strike="noStrike" spc="-1">
              <a:latin typeface="Arial"/>
            </a:endParaRPr>
          </a:p>
          <a:p>
            <a:pPr marL="457200" indent="-297720">
              <a:lnSpc>
                <a:spcPct val="100000"/>
              </a:lnSpc>
              <a:buClr>
                <a:srgbClr val="000000"/>
              </a:buClr>
              <a:buFont typeface="Wingdings" charset="2"/>
              <a:buChar char=""/>
            </a:pPr>
            <a:r>
              <a:rPr lang="en-NZ" sz="1100" b="1" strike="noStrike" spc="-1">
                <a:solidFill>
                  <a:srgbClr val="000000"/>
                </a:solidFill>
                <a:latin typeface="Arial"/>
                <a:ea typeface="Arial"/>
              </a:rPr>
              <a:t>ML Detection:</a:t>
            </a:r>
            <a:r>
              <a:rPr lang="en-NZ" sz="1100" b="0" strike="noStrike" spc="-1">
                <a:solidFill>
                  <a:srgbClr val="000000"/>
                </a:solidFill>
                <a:latin typeface="Arial"/>
                <a:ea typeface="Arial"/>
              </a:rPr>
              <a:t> Machine Learning algorithms are employed to constantly monitor the live feed for deviations from this established pattern of life—a ship loitering when it normally transits, or a pilot changing altitude when they should be at a fixed flight level.</a:t>
            </a:r>
            <a:endParaRPr lang="en-NZ" sz="1100" b="0" strike="noStrike" spc="-1">
              <a:latin typeface="Arial"/>
            </a:endParaRPr>
          </a:p>
          <a:p>
            <a:pPr>
              <a:lnSpc>
                <a:spcPct val="100000"/>
              </a:lnSpc>
              <a:tabLst>
                <a:tab pos="0" algn="l"/>
              </a:tabLst>
            </a:pPr>
            <a:endParaRPr lang="en-NZ" sz="1100" b="0" strike="noStrike" spc="-1">
              <a:latin typeface="Arial"/>
            </a:endParaRPr>
          </a:p>
        </p:txBody>
      </p:sp>
      <p:sp>
        <p:nvSpPr>
          <p:cNvPr id="878" name="PlaceHolder 2"/>
          <p:cNvSpPr>
            <a:spLocks noGrp="1" noRot="1" noChangeAspect="1"/>
          </p:cNvSpPr>
          <p:nvPr>
            <p:ph type="sldImg"/>
          </p:nvPr>
        </p:nvSpPr>
        <p:spPr>
          <a:xfrm>
            <a:off x="1143360" y="685800"/>
            <a:ext cx="4571640" cy="3428280"/>
          </a:xfrm>
          <a:prstGeom prst="rect">
            <a:avLst/>
          </a:prstGeom>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9" name="PlaceHolder 1"/>
          <p:cNvSpPr>
            <a:spLocks noGrp="1"/>
          </p:cNvSpPr>
          <p:nvPr>
            <p:ph type="body"/>
          </p:nvPr>
        </p:nvSpPr>
        <p:spPr>
          <a:xfrm>
            <a:off x="685800" y="4343400"/>
            <a:ext cx="5485680" cy="4114080"/>
          </a:xfrm>
          <a:prstGeom prst="rect">
            <a:avLst/>
          </a:prstGeom>
        </p:spPr>
        <p:txBody>
          <a:bodyPr lIns="0" tIns="91440" rIns="0" bIns="91440">
            <a:noAutofit/>
          </a:bodyPr>
          <a:lstStyle/>
          <a:p>
            <a:pPr marL="457200" indent="-297720">
              <a:lnSpc>
                <a:spcPct val="100000"/>
              </a:lnSpc>
              <a:buClr>
                <a:srgbClr val="000000"/>
              </a:buClr>
              <a:buFont typeface="Wingdings" charset="2"/>
              <a:buChar char=""/>
            </a:pPr>
            <a:r>
              <a:rPr lang="en-NZ" sz="1100" b="0" strike="noStrike" spc="-1">
                <a:solidFill>
                  <a:srgbClr val="000000"/>
                </a:solidFill>
                <a:latin typeface="Arial"/>
                <a:ea typeface="Arial"/>
              </a:rPr>
              <a:t>Goal: Conclude the presentation by summarizing the journey from radar to modern fusion.</a:t>
            </a:r>
            <a:endParaRPr lang="en-NZ" sz="1100" b="0" strike="noStrike" spc="-1">
              <a:latin typeface="Arial"/>
            </a:endParaRPr>
          </a:p>
          <a:p>
            <a:pPr marL="457200" indent="-297720">
              <a:lnSpc>
                <a:spcPct val="100000"/>
              </a:lnSpc>
              <a:buClr>
                <a:srgbClr val="000000"/>
              </a:buClr>
              <a:buFont typeface="Wingdings" charset="2"/>
              <a:buChar char=""/>
            </a:pPr>
            <a:r>
              <a:rPr lang="en-NZ" sz="1100" b="0" strike="noStrike" spc="-1">
                <a:solidFill>
                  <a:srgbClr val="000000"/>
                </a:solidFill>
                <a:latin typeface="Arial"/>
                <a:ea typeface="Arial"/>
              </a:rPr>
              <a:t>Notes:</a:t>
            </a:r>
            <a:endParaRPr lang="en-NZ" sz="1100" b="0" strike="noStrike" spc="-1">
              <a:latin typeface="Arial"/>
            </a:endParaRPr>
          </a:p>
          <a:p>
            <a:pPr marL="457200" indent="-297720">
              <a:lnSpc>
                <a:spcPct val="100000"/>
              </a:lnSpc>
              <a:buClr>
                <a:srgbClr val="000000"/>
              </a:buClr>
              <a:buFont typeface="Wingdings" charset="2"/>
              <a:buChar char=""/>
            </a:pPr>
            <a:r>
              <a:rPr lang="en-NZ" sz="1100" b="1" strike="noStrike" spc="-1">
                <a:solidFill>
                  <a:srgbClr val="000000"/>
                </a:solidFill>
                <a:latin typeface="Arial"/>
                <a:ea typeface="Arial"/>
              </a:rPr>
              <a:t>Radar Era:</a:t>
            </a:r>
            <a:r>
              <a:rPr lang="en-NZ" sz="1100" b="0" strike="noStrike" spc="-1">
                <a:solidFill>
                  <a:srgbClr val="000000"/>
                </a:solidFill>
                <a:latin typeface="Arial"/>
                <a:ea typeface="Arial"/>
              </a:rPr>
              <a:t> The origin of surveillance based purely on physics and echo. The original safety net.</a:t>
            </a:r>
            <a:endParaRPr lang="en-NZ" sz="1100" b="0" strike="noStrike" spc="-1">
              <a:latin typeface="Arial"/>
            </a:endParaRPr>
          </a:p>
          <a:p>
            <a:pPr marL="457200" indent="-297720">
              <a:lnSpc>
                <a:spcPct val="100000"/>
              </a:lnSpc>
              <a:buClr>
                <a:srgbClr val="000000"/>
              </a:buClr>
              <a:buFont typeface="Wingdings" charset="2"/>
              <a:buChar char=""/>
            </a:pPr>
            <a:r>
              <a:rPr lang="en-NZ" sz="1100" b="1" strike="noStrike" spc="-1">
                <a:solidFill>
                  <a:srgbClr val="000000"/>
                </a:solidFill>
                <a:latin typeface="Arial"/>
                <a:ea typeface="Arial"/>
              </a:rPr>
              <a:t>Digital Era:</a:t>
            </a:r>
            <a:r>
              <a:rPr lang="en-NZ" sz="1100" b="0" strike="noStrike" spc="-1">
                <a:solidFill>
                  <a:srgbClr val="000000"/>
                </a:solidFill>
                <a:latin typeface="Arial"/>
                <a:ea typeface="Arial"/>
              </a:rPr>
              <a:t> ADS-B and AIS provided high precision and global coverage but introduced major security vulnerabilities (spoofing, OSINT).</a:t>
            </a:r>
            <a:endParaRPr lang="en-NZ" sz="1100" b="0" strike="noStrike" spc="-1">
              <a:latin typeface="Arial"/>
            </a:endParaRPr>
          </a:p>
          <a:p>
            <a:pPr marL="457200" indent="-297720">
              <a:lnSpc>
                <a:spcPct val="100000"/>
              </a:lnSpc>
              <a:buClr>
                <a:srgbClr val="000000"/>
              </a:buClr>
              <a:buFont typeface="Wingdings" charset="2"/>
              <a:buChar char=""/>
            </a:pPr>
            <a:r>
              <a:rPr lang="en-NZ" sz="1100" b="1" strike="noStrike" spc="-1">
                <a:solidFill>
                  <a:srgbClr val="000000"/>
                </a:solidFill>
                <a:latin typeface="Arial"/>
                <a:ea typeface="Arial"/>
              </a:rPr>
              <a:t>Dark Targets:</a:t>
            </a:r>
            <a:r>
              <a:rPr lang="en-NZ" sz="1100" b="0" strike="noStrike" spc="-1">
                <a:solidFill>
                  <a:srgbClr val="000000"/>
                </a:solidFill>
                <a:latin typeface="Arial"/>
                <a:ea typeface="Arial"/>
              </a:rPr>
              <a:t> This is the current frontier. Non-cooperative targets require a multi-faceted approach.</a:t>
            </a:r>
            <a:endParaRPr lang="en-NZ" sz="1100" b="0" strike="noStrike" spc="-1">
              <a:latin typeface="Arial"/>
            </a:endParaRPr>
          </a:p>
          <a:p>
            <a:pPr marL="457200" indent="-297720">
              <a:lnSpc>
                <a:spcPct val="100000"/>
              </a:lnSpc>
              <a:buClr>
                <a:srgbClr val="000000"/>
              </a:buClr>
              <a:buFont typeface="Wingdings" charset="2"/>
              <a:buChar char=""/>
            </a:pPr>
            <a:r>
              <a:rPr lang="en-NZ" sz="1100" b="1" strike="noStrike" spc="-1">
                <a:solidFill>
                  <a:srgbClr val="000000"/>
                </a:solidFill>
                <a:latin typeface="Arial"/>
                <a:ea typeface="Arial"/>
              </a:rPr>
              <a:t>Future:</a:t>
            </a:r>
            <a:r>
              <a:rPr lang="en-NZ" sz="1100" b="0" strike="noStrike" spc="-1">
                <a:solidFill>
                  <a:srgbClr val="000000"/>
                </a:solidFill>
                <a:latin typeface="Arial"/>
                <a:ea typeface="Arial"/>
              </a:rPr>
              <a:t> Success lies in the AI-driven correlation of all available sensors—cooperative broadcasts, passive RF intelligence, and active space-based radar—to create a unified, robust operating picture.</a:t>
            </a:r>
            <a:endParaRPr lang="en-NZ" sz="1100" b="0" strike="noStrike" spc="-1">
              <a:latin typeface="Arial"/>
            </a:endParaRPr>
          </a:p>
        </p:txBody>
      </p:sp>
      <p:sp>
        <p:nvSpPr>
          <p:cNvPr id="880" name="PlaceHolder 2"/>
          <p:cNvSpPr>
            <a:spLocks noGrp="1" noRot="1" noChangeAspect="1"/>
          </p:cNvSpPr>
          <p:nvPr>
            <p:ph type="sldImg"/>
          </p:nvPr>
        </p:nvSpPr>
        <p:spPr>
          <a:xfrm>
            <a:off x="1143360" y="685800"/>
            <a:ext cx="4571640" cy="3428280"/>
          </a:xfrm>
          <a:prstGeom prst="rect">
            <a:avLst/>
          </a:pr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5" name="PlaceHolder 1"/>
          <p:cNvSpPr>
            <a:spLocks noGrp="1"/>
          </p:cNvSpPr>
          <p:nvPr>
            <p:ph type="body"/>
          </p:nvPr>
        </p:nvSpPr>
        <p:spPr>
          <a:xfrm>
            <a:off x="685800" y="4343400"/>
            <a:ext cx="5485680" cy="4114080"/>
          </a:xfrm>
          <a:prstGeom prst="rect">
            <a:avLst/>
          </a:prstGeom>
        </p:spPr>
        <p:txBody>
          <a:bodyPr lIns="0" tIns="91440" rIns="0" bIns="91440">
            <a:noAutofit/>
          </a:bodyPr>
          <a:lstStyle/>
          <a:p>
            <a:pPr marL="457200" indent="-297720">
              <a:lnSpc>
                <a:spcPct val="100000"/>
              </a:lnSpc>
              <a:buClr>
                <a:srgbClr val="000000"/>
              </a:buClr>
              <a:buFont typeface="Wingdings" charset="2"/>
              <a:buChar char=""/>
            </a:pPr>
            <a:r>
              <a:rPr lang="en-NZ" sz="1100" b="0" strike="noStrike" spc="-1">
                <a:solidFill>
                  <a:srgbClr val="000000"/>
                </a:solidFill>
                <a:latin typeface="Arial"/>
                <a:ea typeface="Arial"/>
              </a:rPr>
              <a:t>Early operators didn't have the nice circular Plan Position Indicators (PPIs) we see today. They used the </a:t>
            </a:r>
            <a:r>
              <a:rPr lang="en-NZ" sz="1100" b="1" strike="noStrike" spc="-1">
                <a:solidFill>
                  <a:srgbClr val="000000"/>
                </a:solidFill>
                <a:latin typeface="Arial"/>
                <a:ea typeface="Arial"/>
              </a:rPr>
              <a:t>A-Scope</a:t>
            </a:r>
            <a:r>
              <a:rPr lang="en-NZ" sz="1100" b="0" strike="noStrike" spc="-1">
                <a:solidFill>
                  <a:srgbClr val="000000"/>
                </a:solidFill>
                <a:latin typeface="Arial"/>
                <a:ea typeface="Arial"/>
              </a:rPr>
              <a:t> , which was a simple Cathode Ray Tube (CRT).</a:t>
            </a:r>
            <a:endParaRPr lang="en-NZ" sz="1100" b="0" strike="noStrike" spc="-1">
              <a:latin typeface="Arial"/>
            </a:endParaRPr>
          </a:p>
          <a:p>
            <a:pPr marL="457200" indent="-297720">
              <a:lnSpc>
                <a:spcPct val="100000"/>
              </a:lnSpc>
              <a:buClr>
                <a:srgbClr val="000000"/>
              </a:buClr>
              <a:buFont typeface="Wingdings" charset="2"/>
              <a:buChar char=""/>
            </a:pPr>
            <a:r>
              <a:rPr lang="en-NZ" sz="1100" b="1" strike="noStrike" spc="-1">
                <a:solidFill>
                  <a:srgbClr val="000000"/>
                </a:solidFill>
                <a:latin typeface="Arial"/>
                <a:ea typeface="Arial"/>
              </a:rPr>
              <a:t>Pulse &amp; Blip:</a:t>
            </a:r>
            <a:r>
              <a:rPr lang="en-NZ" sz="1100" b="0" strike="noStrike" spc="-1">
                <a:solidFill>
                  <a:srgbClr val="000000"/>
                </a:solidFill>
                <a:latin typeface="Arial"/>
                <a:ea typeface="Arial"/>
              </a:rPr>
              <a:t> The initial pulse created a spike on the left of the screen. Any reflected energy (an echo or "blip") appeared further to the right.</a:t>
            </a:r>
            <a:endParaRPr lang="en-NZ" sz="1100" b="0" strike="noStrike" spc="-1">
              <a:latin typeface="Arial"/>
            </a:endParaRPr>
          </a:p>
          <a:p>
            <a:pPr marL="457200" indent="-297720">
              <a:lnSpc>
                <a:spcPct val="100000"/>
              </a:lnSpc>
              <a:buClr>
                <a:srgbClr val="000000"/>
              </a:buClr>
              <a:buFont typeface="Wingdings" charset="2"/>
              <a:buChar char=""/>
            </a:pPr>
            <a:r>
              <a:rPr lang="en-NZ" sz="1100" b="1" strike="noStrike" spc="-1">
                <a:solidFill>
                  <a:srgbClr val="000000"/>
                </a:solidFill>
                <a:latin typeface="Arial"/>
                <a:ea typeface="Arial"/>
              </a:rPr>
              <a:t>Range Calculation:</a:t>
            </a:r>
            <a:r>
              <a:rPr lang="en-NZ" sz="1100" b="0" strike="noStrike" spc="-1">
                <a:solidFill>
                  <a:srgbClr val="000000"/>
                </a:solidFill>
                <a:latin typeface="Arial"/>
                <a:ea typeface="Arial"/>
              </a:rPr>
              <a:t> The distance to the target was calculated by measuring the time delay between the initial transmission and the received echo, using the fundamental formula: Distance = (Time × Speed of Light) / 2.</a:t>
            </a:r>
            <a:endParaRPr lang="en-NZ" sz="1100" b="0" strike="noStrike" spc="-1">
              <a:latin typeface="Arial"/>
            </a:endParaRPr>
          </a:p>
          <a:p>
            <a:pPr>
              <a:lnSpc>
                <a:spcPct val="100000"/>
              </a:lnSpc>
              <a:tabLst>
                <a:tab pos="0" algn="l"/>
              </a:tabLst>
            </a:pPr>
            <a:endParaRPr lang="en-NZ" sz="1100" b="0" strike="noStrike" spc="-1">
              <a:latin typeface="Arial"/>
            </a:endParaRPr>
          </a:p>
        </p:txBody>
      </p:sp>
      <p:sp>
        <p:nvSpPr>
          <p:cNvPr id="786" name="PlaceHolder 2"/>
          <p:cNvSpPr>
            <a:spLocks noGrp="1" noRot="1" noChangeAspect="1"/>
          </p:cNvSpPr>
          <p:nvPr>
            <p:ph type="sldImg"/>
          </p:nvPr>
        </p:nvSpPr>
        <p:spPr>
          <a:xfrm>
            <a:off x="1143360" y="685800"/>
            <a:ext cx="4571640" cy="3428280"/>
          </a:xfrm>
          <a:prstGeom prst="rect">
            <a:avLst/>
          </a:pr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7" name="PlaceHolder 1"/>
          <p:cNvSpPr>
            <a:spLocks noGrp="1"/>
          </p:cNvSpPr>
          <p:nvPr>
            <p:ph type="body"/>
          </p:nvPr>
        </p:nvSpPr>
        <p:spPr>
          <a:xfrm>
            <a:off x="685800" y="4343400"/>
            <a:ext cx="5485680" cy="4114080"/>
          </a:xfrm>
          <a:prstGeom prst="rect">
            <a:avLst/>
          </a:prstGeom>
        </p:spPr>
        <p:txBody>
          <a:bodyPr lIns="0" tIns="91440" rIns="0" bIns="91440">
            <a:noAutofit/>
          </a:bodyPr>
          <a:lstStyle/>
          <a:p>
            <a:pPr marL="457200" indent="-297720">
              <a:lnSpc>
                <a:spcPct val="100000"/>
              </a:lnSpc>
              <a:buClr>
                <a:srgbClr val="000000"/>
              </a:buClr>
              <a:buFont typeface="Wingdings" charset="2"/>
              <a:buChar char=""/>
            </a:pPr>
            <a:r>
              <a:rPr lang="en-NZ" sz="1100" b="0" strike="noStrike" spc="-1">
                <a:solidFill>
                  <a:srgbClr val="000000"/>
                </a:solidFill>
                <a:latin typeface="Arial"/>
                <a:ea typeface="Arial"/>
              </a:rPr>
              <a:t>Goal: Define the three layers of modern air surveillance.</a:t>
            </a:r>
            <a:endParaRPr lang="en-NZ" sz="1100" b="0" strike="noStrike" spc="-1">
              <a:latin typeface="Arial"/>
            </a:endParaRPr>
          </a:p>
          <a:p>
            <a:pPr marL="457200" indent="-297720">
              <a:lnSpc>
                <a:spcPct val="100000"/>
              </a:lnSpc>
              <a:buClr>
                <a:srgbClr val="000000"/>
              </a:buClr>
              <a:buFont typeface="Wingdings" charset="2"/>
              <a:buChar char=""/>
            </a:pPr>
            <a:r>
              <a:rPr lang="en-NZ" sz="1100" b="0" strike="noStrike" spc="-1">
                <a:solidFill>
                  <a:srgbClr val="000000"/>
                </a:solidFill>
                <a:latin typeface="Arial"/>
                <a:ea typeface="Arial"/>
              </a:rPr>
              <a:t>Today, Air Traffic Management relies on three concurrent systems:</a:t>
            </a:r>
            <a:endParaRPr lang="en-NZ" sz="1100" b="0" strike="noStrike" spc="-1">
              <a:latin typeface="Arial"/>
            </a:endParaRPr>
          </a:p>
          <a:p>
            <a:pPr marL="457200" indent="-297720">
              <a:lnSpc>
                <a:spcPct val="100000"/>
              </a:lnSpc>
              <a:buClr>
                <a:srgbClr val="000000"/>
              </a:buClr>
              <a:buFont typeface="Wingdings" charset="2"/>
              <a:buChar char=""/>
            </a:pPr>
            <a:r>
              <a:rPr lang="en-NZ" sz="1100" b="1" strike="noStrike" spc="-1">
                <a:solidFill>
                  <a:srgbClr val="000000"/>
                </a:solidFill>
                <a:latin typeface="Arial"/>
                <a:ea typeface="Arial"/>
              </a:rPr>
              <a:t>Primary Surveillance Radar (PSR):</a:t>
            </a:r>
            <a:r>
              <a:rPr lang="en-NZ" sz="1100" b="0" strike="noStrike" spc="-1">
                <a:solidFill>
                  <a:srgbClr val="000000"/>
                </a:solidFill>
                <a:latin typeface="Arial"/>
                <a:ea typeface="Arial"/>
              </a:rPr>
              <a:t> The original "skin paint." It's the ultimate non-cooperative </a:t>
            </a:r>
            <a:r>
              <a:rPr lang="en-NZ" sz="1100" b="1" strike="noStrike" spc="-1">
                <a:solidFill>
                  <a:srgbClr val="000000"/>
                </a:solidFill>
                <a:latin typeface="Arial"/>
                <a:ea typeface="Arial"/>
              </a:rPr>
              <a:t>safety net</a:t>
            </a:r>
            <a:r>
              <a:rPr lang="en-NZ" sz="1100" b="0" strike="noStrike" spc="-1">
                <a:solidFill>
                  <a:srgbClr val="000000"/>
                </a:solidFill>
                <a:latin typeface="Arial"/>
                <a:ea typeface="Arial"/>
              </a:rPr>
              <a:t>—if all else fails, PSR will still see the physical object.</a:t>
            </a:r>
            <a:endParaRPr lang="en-NZ" sz="1100" b="0" strike="noStrike" spc="-1">
              <a:latin typeface="Arial"/>
            </a:endParaRPr>
          </a:p>
          <a:p>
            <a:pPr marL="457200" indent="-297720">
              <a:lnSpc>
                <a:spcPct val="100000"/>
              </a:lnSpc>
              <a:buClr>
                <a:srgbClr val="000000"/>
              </a:buClr>
              <a:buFont typeface="Wingdings" charset="2"/>
              <a:buChar char=""/>
            </a:pPr>
            <a:r>
              <a:rPr lang="en-NZ" sz="1100" b="1" strike="noStrike" spc="-1">
                <a:solidFill>
                  <a:srgbClr val="000000"/>
                </a:solidFill>
                <a:latin typeface="Arial"/>
                <a:ea typeface="Arial"/>
              </a:rPr>
              <a:t>Secondary Surveillance Radar (SSR):</a:t>
            </a:r>
            <a:r>
              <a:rPr lang="en-NZ" sz="1100" b="0" strike="noStrike" spc="-1">
                <a:solidFill>
                  <a:srgbClr val="000000"/>
                </a:solidFill>
                <a:latin typeface="Arial"/>
                <a:ea typeface="Arial"/>
              </a:rPr>
              <a:t> The evolution of IFF. It is cooperative; the interrogator (ground radar) sends a 1030MHz signal, and the transponder replies at 1090MHz with a coded response.</a:t>
            </a:r>
            <a:endParaRPr lang="en-NZ" sz="1100" b="0" strike="noStrike" spc="-1">
              <a:latin typeface="Arial"/>
            </a:endParaRPr>
          </a:p>
          <a:p>
            <a:pPr marL="457200" indent="-297720">
              <a:lnSpc>
                <a:spcPct val="100000"/>
              </a:lnSpc>
              <a:buClr>
                <a:srgbClr val="000000"/>
              </a:buClr>
              <a:buFont typeface="Wingdings" charset="2"/>
              <a:buChar char=""/>
            </a:pPr>
            <a:r>
              <a:rPr lang="en-NZ" sz="1100" b="1" strike="noStrike" spc="-1">
                <a:solidFill>
                  <a:srgbClr val="000000"/>
                </a:solidFill>
                <a:latin typeface="Arial"/>
                <a:ea typeface="Arial"/>
              </a:rPr>
              <a:t>ADS-B (Automatic Dependent Surveillance–Broadcast):</a:t>
            </a:r>
            <a:r>
              <a:rPr lang="en-NZ" sz="1100" b="0" strike="noStrike" spc="-1">
                <a:solidFill>
                  <a:srgbClr val="000000"/>
                </a:solidFill>
                <a:latin typeface="Arial"/>
                <a:ea typeface="Arial"/>
              </a:rPr>
              <a:t> The newest layer. The aircraft calculates its own position via GPS and </a:t>
            </a:r>
            <a:r>
              <a:rPr lang="en-NZ" sz="1100" b="1" strike="noStrike" spc="-1">
                <a:solidFill>
                  <a:srgbClr val="000000"/>
                </a:solidFill>
                <a:latin typeface="Arial"/>
                <a:ea typeface="Arial"/>
              </a:rPr>
              <a:t>automatically broadcasts</a:t>
            </a:r>
            <a:r>
              <a:rPr lang="en-NZ" sz="1100" b="0" strike="noStrike" spc="-1">
                <a:solidFill>
                  <a:srgbClr val="000000"/>
                </a:solidFill>
                <a:latin typeface="Arial"/>
                <a:ea typeface="Arial"/>
              </a:rPr>
              <a:t> it multiple times per second, removing the need for radar interrogation.</a:t>
            </a:r>
            <a:endParaRPr lang="en-NZ" sz="1100" b="0" strike="noStrike" spc="-1">
              <a:latin typeface="Arial"/>
            </a:endParaRPr>
          </a:p>
          <a:p>
            <a:pPr>
              <a:lnSpc>
                <a:spcPct val="100000"/>
              </a:lnSpc>
              <a:tabLst>
                <a:tab pos="0" algn="l"/>
              </a:tabLst>
            </a:pPr>
            <a:endParaRPr lang="en-NZ" sz="1100" b="0" strike="noStrike" spc="-1">
              <a:latin typeface="Arial"/>
            </a:endParaRPr>
          </a:p>
        </p:txBody>
      </p:sp>
      <p:sp>
        <p:nvSpPr>
          <p:cNvPr id="788" name="PlaceHolder 2"/>
          <p:cNvSpPr>
            <a:spLocks noGrp="1" noRot="1" noChangeAspect="1"/>
          </p:cNvSpPr>
          <p:nvPr>
            <p:ph type="sldImg"/>
          </p:nvPr>
        </p:nvSpPr>
        <p:spPr>
          <a:xfrm>
            <a:off x="381000" y="685800"/>
            <a:ext cx="6094413" cy="3429000"/>
          </a:xfrm>
          <a:prstGeom prst="rect">
            <a:avLst/>
          </a:pr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A34CBD-D01A-64F7-95FD-15576DCAEED2}"/>
            </a:ext>
          </a:extLst>
        </p:cNvPr>
        <p:cNvGrpSpPr/>
        <p:nvPr/>
      </p:nvGrpSpPr>
      <p:grpSpPr>
        <a:xfrm>
          <a:off x="0" y="0"/>
          <a:ext cx="0" cy="0"/>
          <a:chOff x="0" y="0"/>
          <a:chExt cx="0" cy="0"/>
        </a:xfrm>
      </p:grpSpPr>
      <p:sp>
        <p:nvSpPr>
          <p:cNvPr id="787" name="PlaceHolder 1">
            <a:extLst>
              <a:ext uri="{FF2B5EF4-FFF2-40B4-BE49-F238E27FC236}">
                <a16:creationId xmlns:a16="http://schemas.microsoft.com/office/drawing/2014/main" id="{2C5EFA9C-D502-9C34-A12C-76455F143619}"/>
              </a:ext>
            </a:extLst>
          </p:cNvPr>
          <p:cNvSpPr>
            <a:spLocks noGrp="1"/>
          </p:cNvSpPr>
          <p:nvPr>
            <p:ph type="body"/>
          </p:nvPr>
        </p:nvSpPr>
        <p:spPr>
          <a:xfrm>
            <a:off x="685800" y="4343400"/>
            <a:ext cx="5485680" cy="4114080"/>
          </a:xfrm>
          <a:prstGeom prst="rect">
            <a:avLst/>
          </a:prstGeom>
        </p:spPr>
        <p:txBody>
          <a:bodyPr lIns="0" tIns="91440" rIns="0" bIns="91440">
            <a:noAutofit/>
          </a:bodyPr>
          <a:lstStyle/>
          <a:p>
            <a:pPr marL="457200" indent="-297720">
              <a:lnSpc>
                <a:spcPct val="100000"/>
              </a:lnSpc>
              <a:buClr>
                <a:srgbClr val="000000"/>
              </a:buClr>
              <a:buFont typeface="Wingdings" charset="2"/>
              <a:buChar char=""/>
            </a:pPr>
            <a:r>
              <a:rPr lang="en-NZ" sz="1100" b="0" strike="noStrike" spc="-1">
                <a:solidFill>
                  <a:srgbClr val="000000"/>
                </a:solidFill>
                <a:latin typeface="Arial"/>
                <a:ea typeface="Arial"/>
              </a:rPr>
              <a:t>Goal: Define the three layers of modern air surveillance.</a:t>
            </a:r>
            <a:endParaRPr lang="en-NZ" sz="1100" b="0" strike="noStrike" spc="-1">
              <a:latin typeface="Arial"/>
            </a:endParaRPr>
          </a:p>
          <a:p>
            <a:pPr marL="457200" indent="-297720">
              <a:lnSpc>
                <a:spcPct val="100000"/>
              </a:lnSpc>
              <a:buClr>
                <a:srgbClr val="000000"/>
              </a:buClr>
              <a:buFont typeface="Wingdings" charset="2"/>
              <a:buChar char=""/>
            </a:pPr>
            <a:r>
              <a:rPr lang="en-NZ" sz="1100" b="0" strike="noStrike" spc="-1">
                <a:solidFill>
                  <a:srgbClr val="000000"/>
                </a:solidFill>
                <a:latin typeface="Arial"/>
                <a:ea typeface="Arial"/>
              </a:rPr>
              <a:t>Today, Air Traffic Management relies on three concurrent systems:</a:t>
            </a:r>
            <a:endParaRPr lang="en-NZ" sz="1100" b="0" strike="noStrike" spc="-1">
              <a:latin typeface="Arial"/>
            </a:endParaRPr>
          </a:p>
          <a:p>
            <a:pPr marL="457200" indent="-297720">
              <a:lnSpc>
                <a:spcPct val="100000"/>
              </a:lnSpc>
              <a:buClr>
                <a:srgbClr val="000000"/>
              </a:buClr>
              <a:buFont typeface="Wingdings" charset="2"/>
              <a:buChar char=""/>
            </a:pPr>
            <a:r>
              <a:rPr lang="en-NZ" sz="1100" b="1" strike="noStrike" spc="-1">
                <a:solidFill>
                  <a:srgbClr val="000000"/>
                </a:solidFill>
                <a:latin typeface="Arial"/>
                <a:ea typeface="Arial"/>
              </a:rPr>
              <a:t>Primary Surveillance Radar (PSR):</a:t>
            </a:r>
            <a:r>
              <a:rPr lang="en-NZ" sz="1100" b="0" strike="noStrike" spc="-1">
                <a:solidFill>
                  <a:srgbClr val="000000"/>
                </a:solidFill>
                <a:latin typeface="Arial"/>
                <a:ea typeface="Arial"/>
              </a:rPr>
              <a:t> The original "skin paint." It's the ultimate non-cooperative </a:t>
            </a:r>
            <a:r>
              <a:rPr lang="en-NZ" sz="1100" b="1" strike="noStrike" spc="-1">
                <a:solidFill>
                  <a:srgbClr val="000000"/>
                </a:solidFill>
                <a:latin typeface="Arial"/>
                <a:ea typeface="Arial"/>
              </a:rPr>
              <a:t>safety net</a:t>
            </a:r>
            <a:r>
              <a:rPr lang="en-NZ" sz="1100" b="0" strike="noStrike" spc="-1">
                <a:solidFill>
                  <a:srgbClr val="000000"/>
                </a:solidFill>
                <a:latin typeface="Arial"/>
                <a:ea typeface="Arial"/>
              </a:rPr>
              <a:t>—if all else fails, PSR will still see the physical object.</a:t>
            </a:r>
            <a:endParaRPr lang="en-NZ" sz="1100" b="0" strike="noStrike" spc="-1">
              <a:latin typeface="Arial"/>
            </a:endParaRPr>
          </a:p>
          <a:p>
            <a:pPr marL="457200" indent="-297720">
              <a:lnSpc>
                <a:spcPct val="100000"/>
              </a:lnSpc>
              <a:buClr>
                <a:srgbClr val="000000"/>
              </a:buClr>
              <a:buFont typeface="Wingdings" charset="2"/>
              <a:buChar char=""/>
            </a:pPr>
            <a:r>
              <a:rPr lang="en-NZ" sz="1100" b="1" strike="noStrike" spc="-1">
                <a:solidFill>
                  <a:srgbClr val="000000"/>
                </a:solidFill>
                <a:latin typeface="Arial"/>
                <a:ea typeface="Arial"/>
              </a:rPr>
              <a:t>Secondary Surveillance Radar (SSR):</a:t>
            </a:r>
            <a:r>
              <a:rPr lang="en-NZ" sz="1100" b="0" strike="noStrike" spc="-1">
                <a:solidFill>
                  <a:srgbClr val="000000"/>
                </a:solidFill>
                <a:latin typeface="Arial"/>
                <a:ea typeface="Arial"/>
              </a:rPr>
              <a:t> The evolution of IFF. It is cooperative; the interrogator (ground radar) sends a 1030MHz signal, and the transponder replies at 1090MHz with a coded response.</a:t>
            </a:r>
            <a:endParaRPr lang="en-NZ" sz="1100" b="0" strike="noStrike" spc="-1">
              <a:latin typeface="Arial"/>
            </a:endParaRPr>
          </a:p>
          <a:p>
            <a:pPr marL="457200" indent="-297720">
              <a:lnSpc>
                <a:spcPct val="100000"/>
              </a:lnSpc>
              <a:buClr>
                <a:srgbClr val="000000"/>
              </a:buClr>
              <a:buFont typeface="Wingdings" charset="2"/>
              <a:buChar char=""/>
            </a:pPr>
            <a:r>
              <a:rPr lang="en-NZ" sz="1100" b="1" strike="noStrike" spc="-1">
                <a:solidFill>
                  <a:srgbClr val="000000"/>
                </a:solidFill>
                <a:latin typeface="Arial"/>
                <a:ea typeface="Arial"/>
              </a:rPr>
              <a:t>ADS-B (Automatic Dependent Surveillance–Broadcast):</a:t>
            </a:r>
            <a:r>
              <a:rPr lang="en-NZ" sz="1100" b="0" strike="noStrike" spc="-1">
                <a:solidFill>
                  <a:srgbClr val="000000"/>
                </a:solidFill>
                <a:latin typeface="Arial"/>
                <a:ea typeface="Arial"/>
              </a:rPr>
              <a:t> The newest layer. The aircraft calculates its own position via GPS and </a:t>
            </a:r>
            <a:r>
              <a:rPr lang="en-NZ" sz="1100" b="1" strike="noStrike" spc="-1">
                <a:solidFill>
                  <a:srgbClr val="000000"/>
                </a:solidFill>
                <a:latin typeface="Arial"/>
                <a:ea typeface="Arial"/>
              </a:rPr>
              <a:t>automatically broadcasts</a:t>
            </a:r>
            <a:r>
              <a:rPr lang="en-NZ" sz="1100" b="0" strike="noStrike" spc="-1">
                <a:solidFill>
                  <a:srgbClr val="000000"/>
                </a:solidFill>
                <a:latin typeface="Arial"/>
                <a:ea typeface="Arial"/>
              </a:rPr>
              <a:t> it multiple times per second, removing the need for radar interrogation.</a:t>
            </a:r>
            <a:endParaRPr lang="en-NZ" sz="1100" b="0" strike="noStrike" spc="-1">
              <a:latin typeface="Arial"/>
            </a:endParaRPr>
          </a:p>
          <a:p>
            <a:pPr>
              <a:lnSpc>
                <a:spcPct val="100000"/>
              </a:lnSpc>
              <a:tabLst>
                <a:tab pos="0" algn="l"/>
              </a:tabLst>
            </a:pPr>
            <a:endParaRPr lang="en-NZ" sz="1100" b="0" strike="noStrike" spc="-1">
              <a:latin typeface="Arial"/>
            </a:endParaRPr>
          </a:p>
        </p:txBody>
      </p:sp>
      <p:sp>
        <p:nvSpPr>
          <p:cNvPr id="788" name="PlaceHolder 2">
            <a:extLst>
              <a:ext uri="{FF2B5EF4-FFF2-40B4-BE49-F238E27FC236}">
                <a16:creationId xmlns:a16="http://schemas.microsoft.com/office/drawing/2014/main" id="{C7256CF7-5106-F263-94A8-784172C92945}"/>
              </a:ext>
            </a:extLst>
          </p:cNvPr>
          <p:cNvSpPr>
            <a:spLocks noGrp="1" noRot="1" noChangeAspect="1"/>
          </p:cNvSpPr>
          <p:nvPr>
            <p:ph type="sldImg"/>
          </p:nvPr>
        </p:nvSpPr>
        <p:spPr>
          <a:xfrm>
            <a:off x="381000" y="685800"/>
            <a:ext cx="6094413" cy="3429000"/>
          </a:xfrm>
          <a:prstGeom prst="rect">
            <a:avLst/>
          </a:prstGeom>
        </p:spPr>
      </p:sp>
    </p:spTree>
    <p:extLst>
      <p:ext uri="{BB962C8B-B14F-4D97-AF65-F5344CB8AC3E}">
        <p14:creationId xmlns:p14="http://schemas.microsoft.com/office/powerpoint/2010/main" val="8429835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9" name="PlaceHolder 1"/>
          <p:cNvSpPr>
            <a:spLocks noGrp="1"/>
          </p:cNvSpPr>
          <p:nvPr>
            <p:ph type="body"/>
          </p:nvPr>
        </p:nvSpPr>
        <p:spPr>
          <a:xfrm>
            <a:off x="685800" y="4343400"/>
            <a:ext cx="5485680" cy="4114080"/>
          </a:xfrm>
          <a:prstGeom prst="rect">
            <a:avLst/>
          </a:prstGeom>
        </p:spPr>
        <p:txBody>
          <a:bodyPr lIns="0" tIns="91440" rIns="0" bIns="91440">
            <a:noAutofit/>
          </a:bodyPr>
          <a:lstStyle/>
          <a:p>
            <a:pPr marL="457200" indent="-297720">
              <a:lnSpc>
                <a:spcPct val="100000"/>
              </a:lnSpc>
              <a:buClr>
                <a:srgbClr val="000000"/>
              </a:buClr>
              <a:buFont typeface="Wingdings" charset="2"/>
              <a:buChar char=""/>
            </a:pPr>
            <a:r>
              <a:rPr lang="en-NZ" sz="1100" b="0" strike="noStrike" spc="-1">
                <a:solidFill>
                  <a:srgbClr val="000000"/>
                </a:solidFill>
                <a:latin typeface="Arial"/>
                <a:ea typeface="Arial"/>
              </a:rPr>
              <a:t>Goal: Define the problem that necessitated cooperative surveillance systems.</a:t>
            </a:r>
            <a:endParaRPr lang="en-NZ" sz="1100" b="0" strike="noStrike" spc="-1">
              <a:latin typeface="Arial"/>
            </a:endParaRPr>
          </a:p>
          <a:p>
            <a:pPr marL="457200" indent="-297720">
              <a:lnSpc>
                <a:spcPct val="100000"/>
              </a:lnSpc>
              <a:buClr>
                <a:srgbClr val="000000"/>
              </a:buClr>
              <a:buFont typeface="Wingdings" charset="2"/>
              <a:buChar char=""/>
            </a:pPr>
            <a:r>
              <a:rPr lang="en-NZ" sz="1100" b="0" strike="noStrike" spc="-1">
                <a:solidFill>
                  <a:srgbClr val="000000"/>
                </a:solidFill>
                <a:latin typeface="Arial"/>
                <a:ea typeface="Arial"/>
              </a:rPr>
              <a:t>Notes:</a:t>
            </a:r>
            <a:endParaRPr lang="en-NZ" sz="1100" b="0" strike="noStrike" spc="-1">
              <a:latin typeface="Arial"/>
            </a:endParaRPr>
          </a:p>
          <a:p>
            <a:pPr marL="457200" indent="-297720">
              <a:lnSpc>
                <a:spcPct val="100000"/>
              </a:lnSpc>
              <a:buClr>
                <a:srgbClr val="000000"/>
              </a:buClr>
              <a:buFont typeface="Wingdings" charset="2"/>
              <a:buChar char=""/>
            </a:pPr>
            <a:r>
              <a:rPr lang="en-NZ" sz="1100" b="1" strike="noStrike" spc="-1">
                <a:solidFill>
                  <a:srgbClr val="000000"/>
                </a:solidFill>
                <a:latin typeface="Arial"/>
                <a:ea typeface="Arial"/>
              </a:rPr>
              <a:t>The Crisis:</a:t>
            </a:r>
            <a:r>
              <a:rPr lang="en-NZ" sz="1100" b="0" strike="noStrike" spc="-1">
                <a:solidFill>
                  <a:srgbClr val="000000"/>
                </a:solidFill>
                <a:latin typeface="Arial"/>
                <a:ea typeface="Arial"/>
              </a:rPr>
              <a:t> Primary Radar (PSR) is non-cooperative—it detects anything that reflects RF energy. In combat, a "blip" meant a target, but it offered no identification, leading to "friendly fire" incidents.</a:t>
            </a:r>
            <a:endParaRPr lang="en-NZ" sz="1100" b="0" strike="noStrike" spc="-1">
              <a:latin typeface="Arial"/>
            </a:endParaRPr>
          </a:p>
          <a:p>
            <a:pPr marL="457200" indent="-297720">
              <a:lnSpc>
                <a:spcPct val="100000"/>
              </a:lnSpc>
              <a:buClr>
                <a:srgbClr val="000000"/>
              </a:buClr>
              <a:buFont typeface="Wingdings" charset="2"/>
              <a:buChar char=""/>
            </a:pPr>
            <a:r>
              <a:rPr lang="en-NZ" sz="1100" b="1" strike="noStrike" spc="-1">
                <a:solidFill>
                  <a:srgbClr val="000000"/>
                </a:solidFill>
                <a:latin typeface="Arial"/>
                <a:ea typeface="Arial"/>
              </a:rPr>
              <a:t>The Solution: IFF:</a:t>
            </a:r>
            <a:r>
              <a:rPr lang="en-NZ" sz="1100" b="0" strike="noStrike" spc="-1">
                <a:solidFill>
                  <a:srgbClr val="000000"/>
                </a:solidFill>
                <a:latin typeface="Arial"/>
                <a:ea typeface="Arial"/>
              </a:rPr>
              <a:t> This led to the development of IFF (Identification Friend or Foe)</a:t>
            </a:r>
            <a:endParaRPr lang="en-NZ" sz="1100" b="0" strike="noStrike" spc="-1">
              <a:latin typeface="Arial"/>
            </a:endParaRPr>
          </a:p>
          <a:p>
            <a:pPr marL="457200" indent="-297720">
              <a:lnSpc>
                <a:spcPct val="100000"/>
              </a:lnSpc>
              <a:buClr>
                <a:srgbClr val="000000"/>
              </a:buClr>
              <a:buFont typeface="Wingdings" charset="2"/>
              <a:buChar char=""/>
            </a:pPr>
            <a:r>
              <a:rPr lang="en-NZ" sz="1100" b="1" strike="noStrike" spc="-1">
                <a:solidFill>
                  <a:srgbClr val="000000"/>
                </a:solidFill>
                <a:latin typeface="Arial"/>
                <a:ea typeface="Arial"/>
              </a:rPr>
              <a:t>The Transponder:</a:t>
            </a:r>
            <a:r>
              <a:rPr lang="en-NZ" sz="1100" b="0" strike="noStrike" spc="-1">
                <a:solidFill>
                  <a:srgbClr val="000000"/>
                </a:solidFill>
                <a:latin typeface="Arial"/>
                <a:ea typeface="Arial"/>
              </a:rPr>
              <a:t> This portmanteau device is the core of modern cooperative systems. It receives the radar interrogation pulse and transmits a unique coded response.</a:t>
            </a:r>
            <a:endParaRPr lang="en-NZ" sz="1100" b="0" strike="noStrike" spc="-1">
              <a:latin typeface="Arial"/>
            </a:endParaRPr>
          </a:p>
        </p:txBody>
      </p:sp>
      <p:sp>
        <p:nvSpPr>
          <p:cNvPr id="790" name="PlaceHolder 2"/>
          <p:cNvSpPr>
            <a:spLocks noGrp="1" noRot="1" noChangeAspect="1"/>
          </p:cNvSpPr>
          <p:nvPr>
            <p:ph type="sldImg"/>
          </p:nvPr>
        </p:nvSpPr>
        <p:spPr>
          <a:xfrm>
            <a:off x="380880" y="685800"/>
            <a:ext cx="6095160" cy="3428280"/>
          </a:xfrm>
          <a:prstGeom prst="rect">
            <a:avLst/>
          </a:pr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NZ" sz="4400" b="0" strike="noStrike" spc="-1">
              <a:latin typeface="Arial"/>
            </a:endParaRPr>
          </a:p>
        </p:txBody>
      </p:sp>
      <p:sp>
        <p:nvSpPr>
          <p:cNvPr id="24"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NZ" sz="3200" b="0" strike="noStrike" spc="-1">
              <a:latin typeface="Arial"/>
            </a:endParaRPr>
          </a:p>
        </p:txBody>
      </p:sp>
      <p:sp>
        <p:nvSpPr>
          <p:cNvPr id="25"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NZ" sz="3200" b="0" strike="noStrike" spc="-1">
              <a:latin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NZ" sz="4400" b="0" strike="noStrike" spc="-1">
              <a:latin typeface="Arial"/>
            </a:endParaRPr>
          </a:p>
        </p:txBody>
      </p:sp>
      <p:sp>
        <p:nvSpPr>
          <p:cNvPr id="27"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NZ" sz="3200" b="0" strike="noStrike" spc="-1">
              <a:latin typeface="Arial"/>
            </a:endParaRPr>
          </a:p>
        </p:txBody>
      </p:sp>
      <p:sp>
        <p:nvSpPr>
          <p:cNvPr id="28"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NZ" sz="3200" b="0" strike="noStrike" spc="-1">
              <a:latin typeface="Arial"/>
            </a:endParaRPr>
          </a:p>
        </p:txBody>
      </p:sp>
      <p:sp>
        <p:nvSpPr>
          <p:cNvPr id="29"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NZ" sz="3200" b="0" strike="noStrike" spc="-1">
              <a:latin typeface="Arial"/>
            </a:endParaRPr>
          </a:p>
        </p:txBody>
      </p:sp>
      <p:sp>
        <p:nvSpPr>
          <p:cNvPr id="30"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NZ" sz="3200" b="0" strike="noStrike" spc="-1">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NZ" sz="4400" b="0" strike="noStrike" spc="-1">
              <a:latin typeface="Arial"/>
            </a:endParaRPr>
          </a:p>
        </p:txBody>
      </p:sp>
      <p:sp>
        <p:nvSpPr>
          <p:cNvPr id="32"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NZ" sz="3200" b="0" strike="noStrike" spc="-1">
              <a:latin typeface="Arial"/>
            </a:endParaRPr>
          </a:p>
        </p:txBody>
      </p:sp>
      <p:sp>
        <p:nvSpPr>
          <p:cNvPr id="33"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NZ" sz="3200" b="0" strike="noStrike" spc="-1">
              <a:latin typeface="Arial"/>
            </a:endParaRPr>
          </a:p>
        </p:txBody>
      </p:sp>
      <p:sp>
        <p:nvSpPr>
          <p:cNvPr id="34"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NZ" sz="3200" b="0" strike="noStrike" spc="-1">
              <a:latin typeface="Arial"/>
            </a:endParaRPr>
          </a:p>
        </p:txBody>
      </p:sp>
      <p:sp>
        <p:nvSpPr>
          <p:cNvPr id="35"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NZ" sz="3200" b="0" strike="noStrike" spc="-1">
              <a:latin typeface="Arial"/>
            </a:endParaRPr>
          </a:p>
        </p:txBody>
      </p:sp>
      <p:sp>
        <p:nvSpPr>
          <p:cNvPr id="36"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NZ" sz="3200" b="0" strike="noStrike" spc="-1">
              <a:latin typeface="Arial"/>
            </a:endParaRPr>
          </a:p>
        </p:txBody>
      </p:sp>
      <p:sp>
        <p:nvSpPr>
          <p:cNvPr id="37"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NZ" sz="3200" b="0" strike="noStrike" spc="-1">
              <a:latin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NZ" sz="4400" b="0" strike="noStrike" spc="-1">
              <a:latin typeface="Arial"/>
            </a:endParaRPr>
          </a:p>
        </p:txBody>
      </p:sp>
      <p:sp>
        <p:nvSpPr>
          <p:cNvPr id="3"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NZ" sz="3200" b="0" strike="noStrike" spc="-1">
              <a:latin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NZ" sz="4400" b="0" strike="noStrike" spc="-1">
              <a:latin typeface="Arial"/>
            </a:endParaRPr>
          </a:p>
        </p:txBody>
      </p:sp>
      <p:sp>
        <p:nvSpPr>
          <p:cNvPr id="5"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NZ" sz="3200" b="0" strike="noStrike" spc="-1">
              <a:latin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NZ" sz="4400" b="0" strike="noStrike" spc="-1">
              <a:latin typeface="Arial"/>
            </a:endParaRPr>
          </a:p>
        </p:txBody>
      </p:sp>
      <p:sp>
        <p:nvSpPr>
          <p:cNvPr id="7"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NZ" sz="3200" b="0" strike="noStrike" spc="-1">
              <a:latin typeface="Arial"/>
            </a:endParaRPr>
          </a:p>
        </p:txBody>
      </p:sp>
      <p:sp>
        <p:nvSpPr>
          <p:cNvPr id="8"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NZ" sz="3200" b="0" strike="noStrike" spc="-1">
              <a:latin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NZ" sz="4400" b="0" strike="noStrike" spc="-1">
              <a:latin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0" name="PlaceHolder 1"/>
          <p:cNvSpPr>
            <a:spLocks noGrp="1"/>
          </p:cNvSpPr>
          <p:nvPr>
            <p:ph type="subTitle"/>
          </p:nvPr>
        </p:nvSpPr>
        <p:spPr>
          <a:xfrm>
            <a:off x="609480" y="273600"/>
            <a:ext cx="10972440" cy="5307840"/>
          </a:xfrm>
          <a:prstGeom prst="rect">
            <a:avLst/>
          </a:prstGeom>
        </p:spPr>
        <p:txBody>
          <a:bodyPr lIns="0" tIns="0" rIns="0" bIns="0" anchor="ctr">
            <a:noAutofit/>
          </a:bodyPr>
          <a:lstStyle/>
          <a:p>
            <a:pPr algn="ctr"/>
            <a:endParaRPr lang="en-NZ" sz="3200" b="0" strike="noStrike" spc="-1">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NZ" sz="4400" b="0" strike="noStrike" spc="-1">
              <a:latin typeface="Arial"/>
            </a:endParaRPr>
          </a:p>
        </p:txBody>
      </p:sp>
      <p:sp>
        <p:nvSpPr>
          <p:cNvPr id="12"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NZ" sz="3200" b="0" strike="noStrike" spc="-1">
              <a:latin typeface="Arial"/>
            </a:endParaRPr>
          </a:p>
        </p:txBody>
      </p:sp>
      <p:sp>
        <p:nvSpPr>
          <p:cNvPr id="13"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NZ" sz="3200" b="0" strike="noStrike" spc="-1">
              <a:latin typeface="Arial"/>
            </a:endParaRPr>
          </a:p>
        </p:txBody>
      </p:sp>
      <p:sp>
        <p:nvSpPr>
          <p:cNvPr id="14"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NZ" sz="3200" b="0" strike="noStrike" spc="-1">
              <a:latin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NZ" sz="4400" b="0" strike="noStrike" spc="-1">
              <a:latin typeface="Arial"/>
            </a:endParaRPr>
          </a:p>
        </p:txBody>
      </p:sp>
      <p:sp>
        <p:nvSpPr>
          <p:cNvPr id="16"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NZ" sz="3200" b="0" strike="noStrike" spc="-1">
              <a:latin typeface="Arial"/>
            </a:endParaRPr>
          </a:p>
        </p:txBody>
      </p:sp>
      <p:sp>
        <p:nvSpPr>
          <p:cNvPr id="17"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NZ" sz="3200" b="0" strike="noStrike" spc="-1">
              <a:latin typeface="Arial"/>
            </a:endParaRPr>
          </a:p>
        </p:txBody>
      </p:sp>
      <p:sp>
        <p:nvSpPr>
          <p:cNvPr id="18"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NZ" sz="3200" b="0" strike="noStrike" spc="-1">
              <a:latin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NZ" sz="4400" b="0" strike="noStrike" spc="-1">
              <a:latin typeface="Arial"/>
            </a:endParaRPr>
          </a:p>
        </p:txBody>
      </p:sp>
      <p:sp>
        <p:nvSpPr>
          <p:cNvPr id="20"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NZ" sz="3200" b="0" strike="noStrike" spc="-1">
              <a:latin typeface="Arial"/>
            </a:endParaRPr>
          </a:p>
        </p:txBody>
      </p:sp>
      <p:sp>
        <p:nvSpPr>
          <p:cNvPr id="21"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NZ" sz="3200" b="0" strike="noStrike" spc="-1">
              <a:latin typeface="Arial"/>
            </a:endParaRPr>
          </a:p>
        </p:txBody>
      </p:sp>
      <p:sp>
        <p:nvSpPr>
          <p:cNvPr id="22"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NZ" sz="3200" b="0" strike="noStrike" spc="-1">
              <a:latin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r>
              <a:rPr lang="en-NZ" sz="4400" b="0" strike="noStrike" spc="-1">
                <a:latin typeface="Arial"/>
              </a:rPr>
              <a:t>Click to edit the title text format</a:t>
            </a:r>
          </a:p>
        </p:txBody>
      </p:sp>
      <p:sp>
        <p:nvSpPr>
          <p:cNvPr id="3" name="PlaceHolder 2"/>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NZ"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NZ" sz="2800" b="0" strike="noStrike" spc="-1">
                <a:latin typeface="Arial"/>
              </a:rPr>
              <a:t>Second Outline Level</a:t>
            </a:r>
          </a:p>
          <a:p>
            <a:pPr marL="1296000" lvl="2" indent="-288000">
              <a:spcBef>
                <a:spcPts val="850"/>
              </a:spcBef>
              <a:buClr>
                <a:srgbClr val="000000"/>
              </a:buClr>
              <a:buSzPct val="45000"/>
              <a:buFont typeface="Wingdings" charset="2"/>
              <a:buChar char=""/>
            </a:pPr>
            <a:r>
              <a:rPr lang="en-NZ" sz="2400" b="0" strike="noStrike" spc="-1">
                <a:latin typeface="Arial"/>
              </a:rPr>
              <a:t>Third Outline Level</a:t>
            </a:r>
          </a:p>
          <a:p>
            <a:pPr marL="1728000" lvl="3" indent="-216000">
              <a:spcBef>
                <a:spcPts val="567"/>
              </a:spcBef>
              <a:buClr>
                <a:srgbClr val="000000"/>
              </a:buClr>
              <a:buSzPct val="75000"/>
              <a:buFont typeface="Symbol" charset="2"/>
              <a:buChar char=""/>
            </a:pPr>
            <a:r>
              <a:rPr lang="en-NZ" sz="2000" b="0" strike="noStrike" spc="-1">
                <a:latin typeface="Arial"/>
              </a:rPr>
              <a:t>Fourth Outline Level</a:t>
            </a:r>
          </a:p>
          <a:p>
            <a:pPr marL="2160000" lvl="4" indent="-216000">
              <a:spcBef>
                <a:spcPts val="283"/>
              </a:spcBef>
              <a:buClr>
                <a:srgbClr val="000000"/>
              </a:buClr>
              <a:buSzPct val="45000"/>
              <a:buFont typeface="Wingdings" charset="2"/>
              <a:buChar char=""/>
            </a:pPr>
            <a:r>
              <a:rPr lang="en-NZ" sz="2000" b="0" strike="noStrike" spc="-1">
                <a:latin typeface="Arial"/>
              </a:rPr>
              <a:t>Fifth Outline Level</a:t>
            </a:r>
          </a:p>
          <a:p>
            <a:pPr marL="2592000" lvl="5" indent="-216000">
              <a:spcBef>
                <a:spcPts val="283"/>
              </a:spcBef>
              <a:buClr>
                <a:srgbClr val="000000"/>
              </a:buClr>
              <a:buSzPct val="45000"/>
              <a:buFont typeface="Wingdings" charset="2"/>
              <a:buChar char=""/>
            </a:pPr>
            <a:r>
              <a:rPr lang="en-NZ" sz="2000" b="0" strike="noStrike" spc="-1">
                <a:latin typeface="Arial"/>
              </a:rPr>
              <a:t>Sixth Outline Level</a:t>
            </a:r>
          </a:p>
          <a:p>
            <a:pPr marL="3024000" lvl="6" indent="-216000">
              <a:spcBef>
                <a:spcPts val="283"/>
              </a:spcBef>
              <a:buClr>
                <a:srgbClr val="000000"/>
              </a:buClr>
              <a:buSzPct val="45000"/>
              <a:buFont typeface="Wingdings" charset="2"/>
              <a:buChar char=""/>
            </a:pPr>
            <a:r>
              <a:rPr lang="en-NZ"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22.png"/><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2.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2.png"/><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image" Target="../media/image2.png"/><Relationship Id="rId4" Type="http://schemas.openxmlformats.org/officeDocument/2006/relationships/image" Target="../media/image12.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30.png"/><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31.png"/><Relationship Id="rId5" Type="http://schemas.openxmlformats.org/officeDocument/2006/relationships/image" Target="../media/image2.png"/><Relationship Id="rId4" Type="http://schemas.openxmlformats.org/officeDocument/2006/relationships/image" Target="../media/image12.png"/></Relationships>
</file>

<file path=ppt/slides/_rels/slide22.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1.png"/><Relationship Id="rId7" Type="http://schemas.openxmlformats.org/officeDocument/2006/relationships/image" Target="../media/image35.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34.png"/><Relationship Id="rId5" Type="http://schemas.openxmlformats.org/officeDocument/2006/relationships/image" Target="../media/image33.png"/><Relationship Id="rId10" Type="http://schemas.openxmlformats.org/officeDocument/2006/relationships/image" Target="../media/image2.png"/><Relationship Id="rId4" Type="http://schemas.openxmlformats.org/officeDocument/2006/relationships/image" Target="../media/image32.png"/><Relationship Id="rId9" Type="http://schemas.openxmlformats.org/officeDocument/2006/relationships/image" Target="../media/image37.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38.pn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40.png"/><Relationship Id="rId4" Type="http://schemas.openxmlformats.org/officeDocument/2006/relationships/image" Target="../media/image39.pn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1.xml"/><Relationship Id="rId5" Type="http://schemas.openxmlformats.org/officeDocument/2006/relationships/image" Target="../media/image41.jpeg"/><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1.xml"/><Relationship Id="rId6" Type="http://schemas.openxmlformats.org/officeDocument/2006/relationships/image" Target="../media/image42.png"/><Relationship Id="rId5" Type="http://schemas.openxmlformats.org/officeDocument/2006/relationships/image" Target="../media/image2.png"/><Relationship Id="rId4" Type="http://schemas.openxmlformats.org/officeDocument/2006/relationships/image" Target="../media/image12.png"/></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43.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44.png"/></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47.png"/><Relationship Id="rId2" Type="http://schemas.openxmlformats.org/officeDocument/2006/relationships/notesSlide" Target="../notesSlides/notesSlide31.xml"/><Relationship Id="rId1" Type="http://schemas.openxmlformats.org/officeDocument/2006/relationships/slideLayout" Target="../slideLayouts/slideLayout1.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2.png"/></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48.png"/></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1.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2.png"/></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5.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51.png"/></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6.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48.png"/></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7.xml"/><Relationship Id="rId1" Type="http://schemas.openxmlformats.org/officeDocument/2006/relationships/slideLayout" Target="../slideLayouts/slideLayout1.xml"/><Relationship Id="rId6" Type="http://schemas.openxmlformats.org/officeDocument/2006/relationships/image" Target="../media/image52.png"/><Relationship Id="rId5" Type="http://schemas.openxmlformats.org/officeDocument/2006/relationships/image" Target="../media/image2.png"/><Relationship Id="rId4" Type="http://schemas.openxmlformats.org/officeDocument/2006/relationships/image" Target="../media/image12.png"/></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8.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9.xml"/><Relationship Id="rId1" Type="http://schemas.openxmlformats.org/officeDocument/2006/relationships/slideLayout" Target="../slideLayouts/slideLayout1.xml"/><Relationship Id="rId6" Type="http://schemas.openxmlformats.org/officeDocument/2006/relationships/image" Target="../media/image53.png"/><Relationship Id="rId5" Type="http://schemas.openxmlformats.org/officeDocument/2006/relationships/image" Target="../media/image2.png"/><Relationship Id="rId4" Type="http://schemas.openxmlformats.org/officeDocument/2006/relationships/image" Target="../media/image12.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0.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1.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48.png"/></Relationships>
</file>

<file path=ppt/slides/_rels/slide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2.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55.png"/><Relationship Id="rId4" Type="http://schemas.openxmlformats.org/officeDocument/2006/relationships/image" Target="../media/image54.png"/></Relationships>
</file>

<file path=ppt/slides/_rels/slide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3.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48.png"/></Relationships>
</file>

<file path=ppt/slides/_rels/slide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4.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5.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57.png"/><Relationship Id="rId4" Type="http://schemas.openxmlformats.org/officeDocument/2006/relationships/image" Target="../media/image56.png"/></Relationships>
</file>

<file path=ppt/slides/_rels/slide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6.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58.png"/></Relationships>
</file>

<file path=ppt/slides/_rels/slide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7.xml"/><Relationship Id="rId1" Type="http://schemas.openxmlformats.org/officeDocument/2006/relationships/slideLayout" Target="../slideLayouts/slideLayout1.xml"/><Relationship Id="rId6" Type="http://schemas.openxmlformats.org/officeDocument/2006/relationships/image" Target="../media/image59.png"/><Relationship Id="rId5" Type="http://schemas.openxmlformats.org/officeDocument/2006/relationships/image" Target="../media/image2.png"/><Relationship Id="rId4" Type="http://schemas.openxmlformats.org/officeDocument/2006/relationships/image" Target="../media/image12.png"/></Relationships>
</file>

<file path=ppt/slides/_rels/slide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8.xml"/><Relationship Id="rId1" Type="http://schemas.openxmlformats.org/officeDocument/2006/relationships/slideLayout" Target="../slideLayouts/slideLayout1.xml"/><Relationship Id="rId5" Type="http://schemas.openxmlformats.org/officeDocument/2006/relationships/image" Target="../media/image60.png"/><Relationship Id="rId4" Type="http://schemas.openxmlformats.org/officeDocument/2006/relationships/image" Target="../media/image2.png"/></Relationships>
</file>

<file path=ppt/slides/_rels/slide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9.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2.png"/></Relationships>
</file>

<file path=ppt/slides/_rels/slide50.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1.png"/><Relationship Id="rId7" Type="http://schemas.openxmlformats.org/officeDocument/2006/relationships/image" Target="../media/image2.png"/><Relationship Id="rId2" Type="http://schemas.openxmlformats.org/officeDocument/2006/relationships/notesSlide" Target="../notesSlides/notesSlide50.xml"/><Relationship Id="rId1" Type="http://schemas.openxmlformats.org/officeDocument/2006/relationships/slideLayout" Target="../slideLayouts/slideLayout1.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1.xml"/><Relationship Id="rId1" Type="http://schemas.openxmlformats.org/officeDocument/2006/relationships/slideLayout" Target="../slideLayouts/slideLayout1.xml"/><Relationship Id="rId6" Type="http://schemas.openxmlformats.org/officeDocument/2006/relationships/image" Target="../media/image65.png"/><Relationship Id="rId5" Type="http://schemas.openxmlformats.org/officeDocument/2006/relationships/image" Target="../media/image2.png"/><Relationship Id="rId4" Type="http://schemas.openxmlformats.org/officeDocument/2006/relationships/image" Target="../media/image12.png"/></Relationships>
</file>

<file path=ppt/slides/_rels/slide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2.xml"/><Relationship Id="rId1" Type="http://schemas.openxmlformats.org/officeDocument/2006/relationships/slideLayout" Target="../slideLayouts/slideLayout1.xml"/><Relationship Id="rId6" Type="http://schemas.openxmlformats.org/officeDocument/2006/relationships/image" Target="../media/image67.png"/><Relationship Id="rId5" Type="http://schemas.openxmlformats.org/officeDocument/2006/relationships/image" Target="../media/image2.png"/><Relationship Id="rId4" Type="http://schemas.openxmlformats.org/officeDocument/2006/relationships/image" Target="../media/image66.png"/></Relationships>
</file>

<file path=ppt/slides/_rels/slide5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3.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54.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1.png"/><Relationship Id="rId7" Type="http://schemas.openxmlformats.org/officeDocument/2006/relationships/image" Target="../media/image71.png"/><Relationship Id="rId2" Type="http://schemas.openxmlformats.org/officeDocument/2006/relationships/notesSlide" Target="../notesSlides/notesSlide54.xml"/><Relationship Id="rId1" Type="http://schemas.openxmlformats.org/officeDocument/2006/relationships/slideLayout" Target="../slideLayouts/slideLayout1.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2.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2.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5.jpeg"/><Relationship Id="rId5" Type="http://schemas.openxmlformats.org/officeDocument/2006/relationships/image" Target="../media/image14.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1.png"/><Relationship Id="rId7"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 Id="rId9"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 name="Google Shape;84;p13" descr="image.png"/>
          <p:cNvPicPr/>
          <p:nvPr/>
        </p:nvPicPr>
        <p:blipFill>
          <a:blip r:embed="rId3"/>
          <a:stretch/>
        </p:blipFill>
        <p:spPr>
          <a:xfrm>
            <a:off x="0" y="0"/>
            <a:ext cx="12191400" cy="6857280"/>
          </a:xfrm>
          <a:prstGeom prst="rect">
            <a:avLst/>
          </a:prstGeom>
          <a:ln w="0">
            <a:noFill/>
          </a:ln>
        </p:spPr>
      </p:pic>
      <p:pic>
        <p:nvPicPr>
          <p:cNvPr id="45" name="Google Shape;85;p13" descr="image.png"/>
          <p:cNvPicPr/>
          <p:nvPr/>
        </p:nvPicPr>
        <p:blipFill>
          <a:blip r:embed="rId4"/>
          <a:stretch/>
        </p:blipFill>
        <p:spPr>
          <a:xfrm>
            <a:off x="9360" y="9360"/>
            <a:ext cx="12172320" cy="266040"/>
          </a:xfrm>
          <a:prstGeom prst="rect">
            <a:avLst/>
          </a:prstGeom>
          <a:ln w="0">
            <a:noFill/>
          </a:ln>
        </p:spPr>
      </p:pic>
      <p:pic>
        <p:nvPicPr>
          <p:cNvPr id="46" name="Google Shape;86;p13" descr="image.png"/>
          <p:cNvPicPr/>
          <p:nvPr/>
        </p:nvPicPr>
        <p:blipFill>
          <a:blip r:embed="rId4"/>
          <a:stretch/>
        </p:blipFill>
        <p:spPr>
          <a:xfrm>
            <a:off x="9360" y="6581880"/>
            <a:ext cx="12172320" cy="266040"/>
          </a:xfrm>
          <a:prstGeom prst="rect">
            <a:avLst/>
          </a:prstGeom>
          <a:ln w="0">
            <a:noFill/>
          </a:ln>
        </p:spPr>
      </p:pic>
      <p:sp>
        <p:nvSpPr>
          <p:cNvPr id="47" name="Google Shape;87;p13"/>
          <p:cNvSpPr/>
          <p:nvPr/>
        </p:nvSpPr>
        <p:spPr>
          <a:xfrm>
            <a:off x="581040" y="3933720"/>
            <a:ext cx="11029320" cy="411120"/>
          </a:xfrm>
          <a:prstGeom prst="rect">
            <a:avLst/>
          </a:prstGeom>
          <a:noFill/>
          <a:ln w="0">
            <a:noFill/>
          </a:ln>
        </p:spPr>
        <p:style>
          <a:lnRef idx="0">
            <a:scrgbClr r="0" g="0" b="0"/>
          </a:lnRef>
          <a:fillRef idx="0">
            <a:scrgbClr r="0" g="0" b="0"/>
          </a:fillRef>
          <a:effectRef idx="0">
            <a:scrgbClr r="0" g="0" b="0"/>
          </a:effectRef>
          <a:fontRef idx="minor"/>
        </p:style>
        <p:txBody>
          <a:bodyPr lIns="0" tIns="0" rIns="0" bIns="0">
            <a:spAutoFit/>
          </a:bodyPr>
          <a:lstStyle/>
          <a:p>
            <a:pPr algn="ctr">
              <a:lnSpc>
                <a:spcPct val="150000"/>
              </a:lnSpc>
              <a:tabLst>
                <a:tab pos="0" algn="l"/>
              </a:tabLst>
            </a:pPr>
            <a:r>
              <a:rPr lang="en-US" sz="1800" b="0" strike="noStrike" spc="-1">
                <a:solidFill>
                  <a:srgbClr val="94A3B8"/>
                </a:solidFill>
                <a:latin typeface="Inter"/>
                <a:ea typeface="Inter"/>
              </a:rPr>
              <a:t>ADS-B, AIS, and the Detection of Dark Targets</a:t>
            </a:r>
            <a:endParaRPr lang="en-NZ" sz="1800" b="0" strike="noStrike" spc="-1">
              <a:latin typeface="Arial"/>
            </a:endParaRPr>
          </a:p>
        </p:txBody>
      </p:sp>
      <p:sp>
        <p:nvSpPr>
          <p:cNvPr id="48" name="Google Shape;88;p13"/>
          <p:cNvSpPr/>
          <p:nvPr/>
        </p:nvSpPr>
        <p:spPr>
          <a:xfrm>
            <a:off x="581040" y="5076720"/>
            <a:ext cx="11029320" cy="159840"/>
          </a:xfrm>
          <a:prstGeom prst="rect">
            <a:avLst/>
          </a:prstGeom>
          <a:noFill/>
          <a:ln w="0">
            <a:noFill/>
          </a:ln>
        </p:spPr>
        <p:style>
          <a:lnRef idx="0">
            <a:scrgbClr r="0" g="0" b="0"/>
          </a:lnRef>
          <a:fillRef idx="0">
            <a:scrgbClr r="0" g="0" b="0"/>
          </a:fillRef>
          <a:effectRef idx="0">
            <a:scrgbClr r="0" g="0" b="0"/>
          </a:effectRef>
          <a:fontRef idx="minor"/>
        </p:style>
        <p:txBody>
          <a:bodyPr lIns="0" tIns="0" rIns="0" bIns="0">
            <a:spAutoFit/>
          </a:bodyPr>
          <a:lstStyle/>
          <a:p>
            <a:pPr algn="ctr">
              <a:lnSpc>
                <a:spcPct val="100000"/>
              </a:lnSpc>
              <a:tabLst>
                <a:tab pos="0" algn="l"/>
              </a:tabLst>
            </a:pPr>
            <a:r>
              <a:rPr lang="en-US" sz="1050" b="0" strike="noStrike" spc="-1">
                <a:solidFill>
                  <a:srgbClr val="475569"/>
                </a:solidFill>
                <a:latin typeface="JetBrains Mono"/>
                <a:ea typeface="JetBrains Mono"/>
              </a:rPr>
              <a:t>Gene Soudlenkov, GNZ, 2025</a:t>
            </a:r>
            <a:endParaRPr lang="en-NZ" sz="1050" b="0" strike="noStrike" spc="-1">
              <a:latin typeface="Arial"/>
            </a:endParaRPr>
          </a:p>
        </p:txBody>
      </p:sp>
      <p:sp>
        <p:nvSpPr>
          <p:cNvPr id="49" name="Google Shape;89;p13"/>
          <p:cNvSpPr/>
          <p:nvPr/>
        </p:nvSpPr>
        <p:spPr>
          <a:xfrm>
            <a:off x="305280" y="1800360"/>
            <a:ext cx="11580840" cy="182520"/>
          </a:xfrm>
          <a:prstGeom prst="rect">
            <a:avLst/>
          </a:prstGeom>
          <a:noFill/>
          <a:ln w="0">
            <a:noFill/>
          </a:ln>
        </p:spPr>
        <p:style>
          <a:lnRef idx="0">
            <a:scrgbClr r="0" g="0" b="0"/>
          </a:lnRef>
          <a:fillRef idx="0">
            <a:scrgbClr r="0" g="0" b="0"/>
          </a:fillRef>
          <a:effectRef idx="0">
            <a:scrgbClr r="0" g="0" b="0"/>
          </a:effectRef>
          <a:fontRef idx="minor"/>
        </p:style>
        <p:txBody>
          <a:bodyPr lIns="0" tIns="0" rIns="0" bIns="0">
            <a:spAutoFit/>
          </a:bodyPr>
          <a:lstStyle/>
          <a:p>
            <a:pPr algn="ctr">
              <a:lnSpc>
                <a:spcPct val="100000"/>
              </a:lnSpc>
              <a:tabLst>
                <a:tab pos="0" algn="l"/>
              </a:tabLst>
            </a:pPr>
            <a:r>
              <a:rPr lang="en-US" sz="1200" b="1" strike="noStrike" spc="-1">
                <a:solidFill>
                  <a:srgbClr val="38BDF8"/>
                </a:solidFill>
                <a:latin typeface="Inter"/>
                <a:ea typeface="Inter"/>
              </a:rPr>
              <a:t>TECHNICAL BRIEFING</a:t>
            </a:r>
            <a:endParaRPr lang="en-NZ" sz="1200" b="0" strike="noStrike" spc="-1">
              <a:latin typeface="Arial"/>
            </a:endParaRPr>
          </a:p>
        </p:txBody>
      </p:sp>
      <p:sp>
        <p:nvSpPr>
          <p:cNvPr id="50" name="Google Shape;90;p13"/>
          <p:cNvSpPr/>
          <p:nvPr/>
        </p:nvSpPr>
        <p:spPr>
          <a:xfrm>
            <a:off x="305280" y="2181240"/>
            <a:ext cx="11580840" cy="1462320"/>
          </a:xfrm>
          <a:prstGeom prst="rect">
            <a:avLst/>
          </a:prstGeom>
          <a:noFill/>
          <a:ln w="0">
            <a:noFill/>
          </a:ln>
        </p:spPr>
        <p:style>
          <a:lnRef idx="0">
            <a:scrgbClr r="0" g="0" b="0"/>
          </a:lnRef>
          <a:fillRef idx="0">
            <a:scrgbClr r="0" g="0" b="0"/>
          </a:fillRef>
          <a:effectRef idx="0">
            <a:scrgbClr r="0" g="0" b="0"/>
          </a:effectRef>
          <a:fontRef idx="minor"/>
        </p:style>
        <p:txBody>
          <a:bodyPr lIns="0" tIns="0" rIns="0" bIns="0">
            <a:spAutoFit/>
          </a:bodyPr>
          <a:lstStyle/>
          <a:p>
            <a:pPr algn="ctr">
              <a:lnSpc>
                <a:spcPct val="100000"/>
              </a:lnSpc>
              <a:tabLst>
                <a:tab pos="0" algn="l"/>
              </a:tabLst>
            </a:pPr>
            <a:r>
              <a:rPr lang="en-US" sz="4800" b="1" strike="noStrike" spc="-1">
                <a:solidFill>
                  <a:srgbClr val="E2E8F0"/>
                </a:solidFill>
                <a:latin typeface="Inter"/>
                <a:ea typeface="Inter"/>
              </a:rPr>
              <a:t>FROM RADAR TO </a:t>
            </a:r>
            <a:br/>
            <a:r>
              <a:rPr lang="en-US" sz="4800" b="1" strike="noStrike" spc="-1">
                <a:solidFill>
                  <a:srgbClr val="E2E8F0"/>
                </a:solidFill>
                <a:latin typeface="Inter"/>
                <a:ea typeface="Inter"/>
              </a:rPr>
              <a:t> MULTI-INT FUSION</a:t>
            </a:r>
            <a:endParaRPr lang="en-NZ" sz="4800" b="0" strike="noStrike" spc="-1">
              <a:latin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7" name="Google Shape;182;p19" descr="image.png"/>
          <p:cNvPicPr/>
          <p:nvPr/>
        </p:nvPicPr>
        <p:blipFill>
          <a:blip r:embed="rId3"/>
          <a:stretch/>
        </p:blipFill>
        <p:spPr>
          <a:xfrm>
            <a:off x="0" y="0"/>
            <a:ext cx="12191400" cy="6857280"/>
          </a:xfrm>
          <a:prstGeom prst="rect">
            <a:avLst/>
          </a:prstGeom>
          <a:ln w="0">
            <a:noFill/>
          </a:ln>
        </p:spPr>
      </p:pic>
      <p:pic>
        <p:nvPicPr>
          <p:cNvPr id="138" name="Google Shape;183;p19" descr="image.png"/>
          <p:cNvPicPr/>
          <p:nvPr/>
        </p:nvPicPr>
        <p:blipFill>
          <a:blip r:embed="rId4"/>
          <a:stretch/>
        </p:blipFill>
        <p:spPr>
          <a:xfrm>
            <a:off x="581040" y="2314440"/>
            <a:ext cx="5276160" cy="3323520"/>
          </a:xfrm>
          <a:prstGeom prst="rect">
            <a:avLst/>
          </a:prstGeom>
          <a:ln w="0">
            <a:noFill/>
          </a:ln>
        </p:spPr>
      </p:pic>
      <p:pic>
        <p:nvPicPr>
          <p:cNvPr id="139" name="Google Shape;184;p19" descr="image.png"/>
          <p:cNvPicPr/>
          <p:nvPr/>
        </p:nvPicPr>
        <p:blipFill>
          <a:blip r:embed="rId5"/>
          <a:stretch/>
        </p:blipFill>
        <p:spPr>
          <a:xfrm>
            <a:off x="6334200" y="3767040"/>
            <a:ext cx="5276160" cy="1428120"/>
          </a:xfrm>
          <a:prstGeom prst="rect">
            <a:avLst/>
          </a:prstGeom>
          <a:ln w="0">
            <a:noFill/>
          </a:ln>
        </p:spPr>
      </p:pic>
      <p:pic>
        <p:nvPicPr>
          <p:cNvPr id="140" name="Google Shape;185;p19" descr="image.png"/>
          <p:cNvPicPr/>
          <p:nvPr/>
        </p:nvPicPr>
        <p:blipFill>
          <a:blip r:embed="rId6"/>
          <a:stretch/>
        </p:blipFill>
        <p:spPr>
          <a:xfrm>
            <a:off x="9360" y="9360"/>
            <a:ext cx="12172320" cy="266040"/>
          </a:xfrm>
          <a:prstGeom prst="rect">
            <a:avLst/>
          </a:prstGeom>
          <a:ln w="0">
            <a:noFill/>
          </a:ln>
        </p:spPr>
      </p:pic>
      <p:pic>
        <p:nvPicPr>
          <p:cNvPr id="141" name="Google Shape;186;p19" descr="image.png"/>
          <p:cNvPicPr/>
          <p:nvPr/>
        </p:nvPicPr>
        <p:blipFill>
          <a:blip r:embed="rId6"/>
          <a:stretch/>
        </p:blipFill>
        <p:spPr>
          <a:xfrm>
            <a:off x="9360" y="6581880"/>
            <a:ext cx="12172320" cy="266040"/>
          </a:xfrm>
          <a:prstGeom prst="rect">
            <a:avLst/>
          </a:prstGeom>
          <a:ln w="0">
            <a:noFill/>
          </a:ln>
        </p:spPr>
      </p:pic>
      <p:sp>
        <p:nvSpPr>
          <p:cNvPr id="142" name="Google Shape;187;p19"/>
          <p:cNvSpPr/>
          <p:nvPr/>
        </p:nvSpPr>
        <p:spPr>
          <a:xfrm>
            <a:off x="828720" y="2981160"/>
            <a:ext cx="4780800" cy="615960"/>
          </a:xfrm>
          <a:prstGeom prst="rect">
            <a:avLst/>
          </a:prstGeom>
          <a:noFill/>
          <a:ln w="0">
            <a:noFill/>
          </a:ln>
        </p:spPr>
        <p:style>
          <a:lnRef idx="0">
            <a:scrgbClr r="0" g="0" b="0"/>
          </a:lnRef>
          <a:fillRef idx="0">
            <a:scrgbClr r="0" g="0" b="0"/>
          </a:fillRef>
          <a:effectRef idx="0">
            <a:scrgbClr r="0" g="0" b="0"/>
          </a:effectRef>
          <a:fontRef idx="minor"/>
        </p:style>
        <p:txBody>
          <a:bodyPr lIns="0" tIns="0" rIns="0" bIns="0">
            <a:spAutoFit/>
          </a:bodyPr>
          <a:lstStyle/>
          <a:p>
            <a:pPr>
              <a:lnSpc>
                <a:spcPct val="150000"/>
              </a:lnSpc>
              <a:tabLst>
                <a:tab pos="0" algn="l"/>
              </a:tabLst>
            </a:pPr>
            <a:r>
              <a:rPr lang="en-US" sz="1350" b="0" strike="noStrike" spc="-1">
                <a:solidFill>
                  <a:srgbClr val="CBD5E1"/>
                </a:solidFill>
                <a:latin typeface="Inter"/>
                <a:ea typeface="Inter"/>
              </a:rPr>
              <a:t>In WWII, the secret IFF transponder was codenamed </a:t>
            </a:r>
            <a:r>
              <a:rPr lang="en-US" sz="1350" b="1" strike="noStrike" spc="-1">
                <a:solidFill>
                  <a:srgbClr val="CBD5E1"/>
                </a:solidFill>
                <a:latin typeface="Inter"/>
                <a:ea typeface="Inter"/>
              </a:rPr>
              <a:t>"Parrot."</a:t>
            </a:r>
            <a:endParaRPr lang="en-NZ" sz="1350" b="0" strike="noStrike" spc="-1">
              <a:latin typeface="Arial"/>
            </a:endParaRPr>
          </a:p>
        </p:txBody>
      </p:sp>
      <p:sp>
        <p:nvSpPr>
          <p:cNvPr id="143" name="Google Shape;188;p19"/>
          <p:cNvSpPr/>
          <p:nvPr/>
        </p:nvSpPr>
        <p:spPr>
          <a:xfrm>
            <a:off x="6334200" y="3147840"/>
            <a:ext cx="5276160" cy="307800"/>
          </a:xfrm>
          <a:prstGeom prst="rect">
            <a:avLst/>
          </a:prstGeom>
          <a:noFill/>
          <a:ln w="0">
            <a:noFill/>
          </a:ln>
        </p:spPr>
        <p:style>
          <a:lnRef idx="0">
            <a:scrgbClr r="0" g="0" b="0"/>
          </a:lnRef>
          <a:fillRef idx="0">
            <a:scrgbClr r="0" g="0" b="0"/>
          </a:fillRef>
          <a:effectRef idx="0">
            <a:scrgbClr r="0" g="0" b="0"/>
          </a:effectRef>
          <a:fontRef idx="minor"/>
        </p:style>
        <p:txBody>
          <a:bodyPr lIns="0" tIns="0" rIns="0" bIns="0">
            <a:spAutoFit/>
          </a:bodyPr>
          <a:lstStyle/>
          <a:p>
            <a:pPr>
              <a:lnSpc>
                <a:spcPct val="150000"/>
              </a:lnSpc>
              <a:tabLst>
                <a:tab pos="0" algn="l"/>
              </a:tabLst>
            </a:pPr>
            <a:r>
              <a:rPr lang="en-US" sz="1350" b="0" strike="noStrike" spc="-1">
                <a:solidFill>
                  <a:srgbClr val="CBD5E1"/>
                </a:solidFill>
                <a:latin typeface="Inter"/>
                <a:ea typeface="Inter"/>
              </a:rPr>
              <a:t>We still use this terminology 80 years later.</a:t>
            </a:r>
            <a:endParaRPr lang="en-NZ" sz="1350" b="0" strike="noStrike" spc="-1">
              <a:latin typeface="Arial"/>
            </a:endParaRPr>
          </a:p>
        </p:txBody>
      </p:sp>
      <p:sp>
        <p:nvSpPr>
          <p:cNvPr id="144" name="Google Shape;189;p19"/>
          <p:cNvSpPr/>
          <p:nvPr/>
        </p:nvSpPr>
        <p:spPr>
          <a:xfrm>
            <a:off x="1066680" y="3666960"/>
            <a:ext cx="4542840" cy="615960"/>
          </a:xfrm>
          <a:prstGeom prst="rect">
            <a:avLst/>
          </a:prstGeom>
          <a:noFill/>
          <a:ln w="0">
            <a:noFill/>
          </a:ln>
        </p:spPr>
        <p:style>
          <a:lnRef idx="0">
            <a:scrgbClr r="0" g="0" b="0"/>
          </a:lnRef>
          <a:fillRef idx="0">
            <a:scrgbClr r="0" g="0" b="0"/>
          </a:fillRef>
          <a:effectRef idx="0">
            <a:scrgbClr r="0" g="0" b="0"/>
          </a:effectRef>
          <a:fontRef idx="minor"/>
        </p:style>
        <p:txBody>
          <a:bodyPr lIns="0" tIns="0" rIns="0" bIns="0">
            <a:spAutoFit/>
          </a:bodyPr>
          <a:lstStyle/>
          <a:p>
            <a:pPr>
              <a:lnSpc>
                <a:spcPct val="150000"/>
              </a:lnSpc>
              <a:tabLst>
                <a:tab pos="0" algn="l"/>
              </a:tabLst>
            </a:pPr>
            <a:r>
              <a:rPr lang="en-US" sz="1350" b="1" strike="noStrike" spc="-1">
                <a:solidFill>
                  <a:srgbClr val="CBD5E1"/>
                </a:solidFill>
                <a:latin typeface="Inter"/>
                <a:ea typeface="Inter"/>
              </a:rPr>
              <a:t>"Squawk Your Parrot":</a:t>
            </a:r>
            <a:r>
              <a:rPr lang="en-US" sz="1350" b="0" strike="noStrike" spc="-1">
                <a:solidFill>
                  <a:srgbClr val="CBD5E1"/>
                </a:solidFill>
                <a:latin typeface="Inter"/>
                <a:ea typeface="Inter"/>
              </a:rPr>
              <a:t> Command to turn the transponder on.</a:t>
            </a:r>
            <a:endParaRPr lang="en-NZ" sz="1350" b="0" strike="noStrike" spc="-1">
              <a:latin typeface="Arial"/>
            </a:endParaRPr>
          </a:p>
        </p:txBody>
      </p:sp>
      <p:sp>
        <p:nvSpPr>
          <p:cNvPr id="145" name="Google Shape;190;p19"/>
          <p:cNvSpPr/>
          <p:nvPr/>
        </p:nvSpPr>
        <p:spPr>
          <a:xfrm>
            <a:off x="1066680" y="4324320"/>
            <a:ext cx="4542840" cy="615960"/>
          </a:xfrm>
          <a:prstGeom prst="rect">
            <a:avLst/>
          </a:prstGeom>
          <a:noFill/>
          <a:ln w="0">
            <a:noFill/>
          </a:ln>
        </p:spPr>
        <p:style>
          <a:lnRef idx="0">
            <a:scrgbClr r="0" g="0" b="0"/>
          </a:lnRef>
          <a:fillRef idx="0">
            <a:scrgbClr r="0" g="0" b="0"/>
          </a:fillRef>
          <a:effectRef idx="0">
            <a:scrgbClr r="0" g="0" b="0"/>
          </a:effectRef>
          <a:fontRef idx="minor"/>
        </p:style>
        <p:txBody>
          <a:bodyPr lIns="0" tIns="0" rIns="0" bIns="0">
            <a:spAutoFit/>
          </a:bodyPr>
          <a:lstStyle/>
          <a:p>
            <a:pPr>
              <a:lnSpc>
                <a:spcPct val="150000"/>
              </a:lnSpc>
              <a:tabLst>
                <a:tab pos="0" algn="l"/>
              </a:tabLst>
            </a:pPr>
            <a:r>
              <a:rPr lang="en-US" sz="1350" b="1" strike="noStrike" spc="-1">
                <a:solidFill>
                  <a:srgbClr val="CBD5E1"/>
                </a:solidFill>
                <a:latin typeface="Inter"/>
                <a:ea typeface="Inter"/>
              </a:rPr>
              <a:t>"Strangle Your Parrot":</a:t>
            </a:r>
            <a:r>
              <a:rPr lang="en-US" sz="1350" b="0" strike="noStrike" spc="-1">
                <a:solidFill>
                  <a:srgbClr val="CBD5E1"/>
                </a:solidFill>
                <a:latin typeface="Inter"/>
                <a:ea typeface="Inter"/>
              </a:rPr>
              <a:t> Command to turn it off (EMCON).</a:t>
            </a:r>
            <a:endParaRPr lang="en-NZ" sz="1350" b="0" strike="noStrike" spc="-1">
              <a:latin typeface="Arial"/>
            </a:endParaRPr>
          </a:p>
        </p:txBody>
      </p:sp>
      <p:sp>
        <p:nvSpPr>
          <p:cNvPr id="146" name="Google Shape;191;p19"/>
          <p:cNvSpPr/>
          <p:nvPr/>
        </p:nvSpPr>
        <p:spPr>
          <a:xfrm>
            <a:off x="1066680" y="4981680"/>
            <a:ext cx="4542840" cy="307800"/>
          </a:xfrm>
          <a:prstGeom prst="rect">
            <a:avLst/>
          </a:prstGeom>
          <a:noFill/>
          <a:ln w="0">
            <a:noFill/>
          </a:ln>
        </p:spPr>
        <p:style>
          <a:lnRef idx="0">
            <a:scrgbClr r="0" g="0" b="0"/>
          </a:lnRef>
          <a:fillRef idx="0">
            <a:scrgbClr r="0" g="0" b="0"/>
          </a:fillRef>
          <a:effectRef idx="0">
            <a:scrgbClr r="0" g="0" b="0"/>
          </a:effectRef>
          <a:fontRef idx="minor"/>
        </p:style>
        <p:txBody>
          <a:bodyPr lIns="0" tIns="0" rIns="0" bIns="0">
            <a:spAutoFit/>
          </a:bodyPr>
          <a:lstStyle/>
          <a:p>
            <a:pPr>
              <a:lnSpc>
                <a:spcPct val="150000"/>
              </a:lnSpc>
              <a:tabLst>
                <a:tab pos="0" algn="l"/>
              </a:tabLst>
            </a:pPr>
            <a:r>
              <a:rPr lang="en-US" sz="1350" b="1" strike="noStrike" spc="-1">
                <a:solidFill>
                  <a:srgbClr val="CBD5E1"/>
                </a:solidFill>
                <a:latin typeface="Inter"/>
                <a:ea typeface="Inter"/>
              </a:rPr>
              <a:t>"Sweet/Sour":</a:t>
            </a:r>
            <a:r>
              <a:rPr lang="en-US" sz="1350" b="0" strike="noStrike" spc="-1">
                <a:solidFill>
                  <a:srgbClr val="CBD5E1"/>
                </a:solidFill>
                <a:latin typeface="Inter"/>
                <a:ea typeface="Inter"/>
              </a:rPr>
              <a:t> Valid/Invalid response.</a:t>
            </a:r>
            <a:endParaRPr lang="en-NZ" sz="1350" b="0" strike="noStrike" spc="-1">
              <a:latin typeface="Arial"/>
            </a:endParaRPr>
          </a:p>
        </p:txBody>
      </p:sp>
      <p:sp>
        <p:nvSpPr>
          <p:cNvPr id="147" name="Google Shape;192;p19"/>
          <p:cNvSpPr/>
          <p:nvPr/>
        </p:nvSpPr>
        <p:spPr>
          <a:xfrm>
            <a:off x="6581880" y="4186080"/>
            <a:ext cx="4780800" cy="307800"/>
          </a:xfrm>
          <a:prstGeom prst="rect">
            <a:avLst/>
          </a:prstGeom>
          <a:noFill/>
          <a:ln w="0">
            <a:noFill/>
          </a:ln>
        </p:spPr>
        <p:style>
          <a:lnRef idx="0">
            <a:scrgbClr r="0" g="0" b="0"/>
          </a:lnRef>
          <a:fillRef idx="0">
            <a:scrgbClr r="0" g="0" b="0"/>
          </a:fillRef>
          <a:effectRef idx="0">
            <a:scrgbClr r="0" g="0" b="0"/>
          </a:effectRef>
          <a:fontRef idx="minor"/>
        </p:style>
        <p:txBody>
          <a:bodyPr lIns="0" tIns="0" rIns="0" bIns="0">
            <a:spAutoFit/>
          </a:bodyPr>
          <a:lstStyle/>
          <a:p>
            <a:pPr>
              <a:lnSpc>
                <a:spcPct val="150000"/>
              </a:lnSpc>
              <a:tabLst>
                <a:tab pos="0" algn="l"/>
              </a:tabLst>
            </a:pPr>
            <a:r>
              <a:rPr lang="en-US" sz="1350" b="0" strike="noStrike" spc="-1">
                <a:solidFill>
                  <a:srgbClr val="38BDF8"/>
                </a:solidFill>
                <a:latin typeface="JetBrains Mono"/>
                <a:ea typeface="JetBrains Mono"/>
              </a:rPr>
              <a:t>"Delta 452, Squawk 7700"</a:t>
            </a:r>
            <a:endParaRPr lang="en-NZ" sz="1350" b="0" strike="noStrike" spc="-1">
              <a:latin typeface="Arial"/>
            </a:endParaRPr>
          </a:p>
        </p:txBody>
      </p:sp>
      <p:sp>
        <p:nvSpPr>
          <p:cNvPr id="148" name="Google Shape;193;p19"/>
          <p:cNvSpPr/>
          <p:nvPr/>
        </p:nvSpPr>
        <p:spPr>
          <a:xfrm>
            <a:off x="6581880" y="4614840"/>
            <a:ext cx="4780800" cy="239400"/>
          </a:xfrm>
          <a:prstGeom prst="rect">
            <a:avLst/>
          </a:prstGeom>
          <a:noFill/>
          <a:ln w="0">
            <a:noFill/>
          </a:ln>
        </p:spPr>
        <p:style>
          <a:lnRef idx="0">
            <a:scrgbClr r="0" g="0" b="0"/>
          </a:lnRef>
          <a:fillRef idx="0">
            <a:scrgbClr r="0" g="0" b="0"/>
          </a:fillRef>
          <a:effectRef idx="0">
            <a:scrgbClr r="0" g="0" b="0"/>
          </a:effectRef>
          <a:fontRef idx="minor"/>
        </p:style>
        <p:txBody>
          <a:bodyPr lIns="0" tIns="0" rIns="0" bIns="0">
            <a:spAutoFit/>
          </a:bodyPr>
          <a:lstStyle/>
          <a:p>
            <a:pPr>
              <a:lnSpc>
                <a:spcPct val="150000"/>
              </a:lnSpc>
              <a:tabLst>
                <a:tab pos="0" algn="l"/>
              </a:tabLst>
            </a:pPr>
            <a:r>
              <a:rPr lang="en-US" sz="1050" b="0" strike="noStrike" spc="-1">
                <a:solidFill>
                  <a:srgbClr val="CBD5E1"/>
                </a:solidFill>
                <a:latin typeface="Inter"/>
                <a:ea typeface="Inter"/>
              </a:rPr>
              <a:t>Means: Set your transponder to the emergency code.</a:t>
            </a:r>
            <a:endParaRPr lang="en-NZ" sz="1050" b="0" strike="noStrike" spc="-1">
              <a:latin typeface="Arial"/>
            </a:endParaRPr>
          </a:p>
        </p:txBody>
      </p:sp>
      <p:sp>
        <p:nvSpPr>
          <p:cNvPr id="149" name="Google Shape;194;p19"/>
          <p:cNvSpPr/>
          <p:nvPr/>
        </p:nvSpPr>
        <p:spPr>
          <a:xfrm>
            <a:off x="828720" y="3666960"/>
            <a:ext cx="104040" cy="307800"/>
          </a:xfrm>
          <a:prstGeom prst="rect">
            <a:avLst/>
          </a:prstGeom>
          <a:noFill/>
          <a:ln w="0">
            <a:noFill/>
          </a:ln>
        </p:spPr>
        <p:style>
          <a:lnRef idx="0">
            <a:scrgbClr r="0" g="0" b="0"/>
          </a:lnRef>
          <a:fillRef idx="0">
            <a:scrgbClr r="0" g="0" b="0"/>
          </a:fillRef>
          <a:effectRef idx="0">
            <a:scrgbClr r="0" g="0" b="0"/>
          </a:effectRef>
          <a:fontRef idx="minor"/>
        </p:style>
        <p:txBody>
          <a:bodyPr lIns="0" tIns="0" rIns="0" bIns="0">
            <a:spAutoFit/>
          </a:bodyPr>
          <a:lstStyle/>
          <a:p>
            <a:pPr>
              <a:lnSpc>
                <a:spcPct val="150000"/>
              </a:lnSpc>
              <a:tabLst>
                <a:tab pos="0" algn="l"/>
              </a:tabLst>
            </a:pPr>
            <a:r>
              <a:rPr lang="en-US" sz="1350" b="1" strike="noStrike" spc="-1">
                <a:solidFill>
                  <a:srgbClr val="38BDF8"/>
                </a:solidFill>
                <a:latin typeface="JetBrains Mono"/>
                <a:ea typeface="JetBrains Mono"/>
              </a:rPr>
              <a:t>&gt;</a:t>
            </a:r>
            <a:endParaRPr lang="en-NZ" sz="1350" b="0" strike="noStrike" spc="-1">
              <a:latin typeface="Arial"/>
            </a:endParaRPr>
          </a:p>
        </p:txBody>
      </p:sp>
      <p:sp>
        <p:nvSpPr>
          <p:cNvPr id="150" name="Google Shape;195;p19"/>
          <p:cNvSpPr/>
          <p:nvPr/>
        </p:nvSpPr>
        <p:spPr>
          <a:xfrm>
            <a:off x="828720" y="4324320"/>
            <a:ext cx="104040" cy="307800"/>
          </a:xfrm>
          <a:prstGeom prst="rect">
            <a:avLst/>
          </a:prstGeom>
          <a:noFill/>
          <a:ln w="0">
            <a:noFill/>
          </a:ln>
        </p:spPr>
        <p:style>
          <a:lnRef idx="0">
            <a:scrgbClr r="0" g="0" b="0"/>
          </a:lnRef>
          <a:fillRef idx="0">
            <a:scrgbClr r="0" g="0" b="0"/>
          </a:fillRef>
          <a:effectRef idx="0">
            <a:scrgbClr r="0" g="0" b="0"/>
          </a:effectRef>
          <a:fontRef idx="minor"/>
        </p:style>
        <p:txBody>
          <a:bodyPr lIns="0" tIns="0" rIns="0" bIns="0">
            <a:spAutoFit/>
          </a:bodyPr>
          <a:lstStyle/>
          <a:p>
            <a:pPr>
              <a:lnSpc>
                <a:spcPct val="150000"/>
              </a:lnSpc>
              <a:tabLst>
                <a:tab pos="0" algn="l"/>
              </a:tabLst>
            </a:pPr>
            <a:r>
              <a:rPr lang="en-US" sz="1350" b="1" strike="noStrike" spc="-1">
                <a:solidFill>
                  <a:srgbClr val="38BDF8"/>
                </a:solidFill>
                <a:latin typeface="JetBrains Mono"/>
                <a:ea typeface="JetBrains Mono"/>
              </a:rPr>
              <a:t>&gt;</a:t>
            </a:r>
            <a:endParaRPr lang="en-NZ" sz="1350" b="0" strike="noStrike" spc="-1">
              <a:latin typeface="Arial"/>
            </a:endParaRPr>
          </a:p>
        </p:txBody>
      </p:sp>
      <p:sp>
        <p:nvSpPr>
          <p:cNvPr id="151" name="Google Shape;196;p19"/>
          <p:cNvSpPr/>
          <p:nvPr/>
        </p:nvSpPr>
        <p:spPr>
          <a:xfrm>
            <a:off x="828720" y="4981680"/>
            <a:ext cx="104040" cy="307800"/>
          </a:xfrm>
          <a:prstGeom prst="rect">
            <a:avLst/>
          </a:prstGeom>
          <a:noFill/>
          <a:ln w="0">
            <a:noFill/>
          </a:ln>
        </p:spPr>
        <p:style>
          <a:lnRef idx="0">
            <a:scrgbClr r="0" g="0" b="0"/>
          </a:lnRef>
          <a:fillRef idx="0">
            <a:scrgbClr r="0" g="0" b="0"/>
          </a:fillRef>
          <a:effectRef idx="0">
            <a:scrgbClr r="0" g="0" b="0"/>
          </a:effectRef>
          <a:fontRef idx="minor"/>
        </p:style>
        <p:txBody>
          <a:bodyPr lIns="0" tIns="0" rIns="0" bIns="0">
            <a:spAutoFit/>
          </a:bodyPr>
          <a:lstStyle/>
          <a:p>
            <a:pPr>
              <a:lnSpc>
                <a:spcPct val="150000"/>
              </a:lnSpc>
              <a:tabLst>
                <a:tab pos="0" algn="l"/>
              </a:tabLst>
            </a:pPr>
            <a:r>
              <a:rPr lang="en-US" sz="1350" b="1" strike="noStrike" spc="-1">
                <a:solidFill>
                  <a:srgbClr val="38BDF8"/>
                </a:solidFill>
                <a:latin typeface="JetBrains Mono"/>
                <a:ea typeface="JetBrains Mono"/>
              </a:rPr>
              <a:t>&gt;</a:t>
            </a:r>
            <a:endParaRPr lang="en-NZ" sz="1350" b="0" strike="noStrike" spc="-1">
              <a:latin typeface="Arial"/>
            </a:endParaRPr>
          </a:p>
        </p:txBody>
      </p:sp>
      <p:sp>
        <p:nvSpPr>
          <p:cNvPr id="152" name="Google Shape;197;p19"/>
          <p:cNvSpPr/>
          <p:nvPr/>
        </p:nvSpPr>
        <p:spPr>
          <a:xfrm>
            <a:off x="581040" y="708120"/>
            <a:ext cx="11580840" cy="4118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spAutoFit/>
          </a:bodyPr>
          <a:lstStyle/>
          <a:p>
            <a:pPr>
              <a:lnSpc>
                <a:spcPct val="100000"/>
              </a:lnSpc>
              <a:tabLst>
                <a:tab pos="0" algn="l"/>
              </a:tabLst>
            </a:pPr>
            <a:r>
              <a:rPr lang="en-US" sz="2700" b="1" strike="noStrike" spc="-1">
                <a:solidFill>
                  <a:srgbClr val="38BDF8"/>
                </a:solidFill>
                <a:latin typeface="JetBrains Mono"/>
                <a:ea typeface="JetBrains Mono"/>
              </a:rPr>
              <a:t>Operation Parrot: "Squawk Your Mode"</a:t>
            </a:r>
            <a:endParaRPr lang="en-NZ" sz="2700" b="0" strike="noStrike" spc="-1">
              <a:latin typeface="Arial"/>
            </a:endParaRPr>
          </a:p>
        </p:txBody>
      </p:sp>
      <p:sp>
        <p:nvSpPr>
          <p:cNvPr id="153" name="Google Shape;198;p19"/>
          <p:cNvSpPr/>
          <p:nvPr/>
        </p:nvSpPr>
        <p:spPr>
          <a:xfrm>
            <a:off x="581040" y="1276200"/>
            <a:ext cx="11029320" cy="18360"/>
          </a:xfrm>
          <a:prstGeom prst="rect">
            <a:avLst/>
          </a:prstGeom>
          <a:solidFill>
            <a:srgbClr val="1E293B"/>
          </a:solidFill>
          <a:ln w="0">
            <a:noFill/>
          </a:ln>
        </p:spPr>
        <p:style>
          <a:lnRef idx="0">
            <a:scrgbClr r="0" g="0" b="0"/>
          </a:lnRef>
          <a:fillRef idx="0">
            <a:scrgbClr r="0" g="0" b="0"/>
          </a:fillRef>
          <a:effectRef idx="0">
            <a:scrgbClr r="0" g="0" b="0"/>
          </a:effectRef>
          <a:fontRef idx="minor"/>
        </p:style>
        <p:txBody>
          <a:bodyPr/>
          <a:lstStyle/>
          <a:p>
            <a:endParaRPr lang="en-US"/>
          </a:p>
        </p:txBody>
      </p:sp>
      <p:sp>
        <p:nvSpPr>
          <p:cNvPr id="154" name="Google Shape;199;p19"/>
          <p:cNvSpPr/>
          <p:nvPr/>
        </p:nvSpPr>
        <p:spPr>
          <a:xfrm>
            <a:off x="828720" y="2562120"/>
            <a:ext cx="5019840" cy="228240"/>
          </a:xfrm>
          <a:prstGeom prst="rect">
            <a:avLst/>
          </a:prstGeom>
          <a:noFill/>
          <a:ln w="0">
            <a:noFill/>
          </a:ln>
        </p:spPr>
        <p:style>
          <a:lnRef idx="0">
            <a:scrgbClr r="0" g="0" b="0"/>
          </a:lnRef>
          <a:fillRef idx="0">
            <a:scrgbClr r="0" g="0" b="0"/>
          </a:fillRef>
          <a:effectRef idx="0">
            <a:scrgbClr r="0" g="0" b="0"/>
          </a:effectRef>
          <a:fontRef idx="minor"/>
        </p:style>
        <p:txBody>
          <a:bodyPr lIns="0" tIns="0" rIns="0" bIns="0">
            <a:spAutoFit/>
          </a:bodyPr>
          <a:lstStyle/>
          <a:p>
            <a:pPr>
              <a:lnSpc>
                <a:spcPct val="100000"/>
              </a:lnSpc>
              <a:tabLst>
                <a:tab pos="0" algn="l"/>
              </a:tabLst>
            </a:pPr>
            <a:r>
              <a:rPr lang="en-US" sz="1500" b="1" strike="noStrike" spc="-1">
                <a:solidFill>
                  <a:srgbClr val="38BDF8"/>
                </a:solidFill>
                <a:latin typeface="JetBrains Mono"/>
                <a:ea typeface="JetBrains Mono"/>
              </a:rPr>
              <a:t>The Code Name</a:t>
            </a:r>
            <a:endParaRPr lang="en-NZ" sz="1500" b="0" strike="noStrike" spc="-1">
              <a:latin typeface="Arial"/>
            </a:endParaRPr>
          </a:p>
        </p:txBody>
      </p:sp>
      <p:sp>
        <p:nvSpPr>
          <p:cNvPr id="155" name="Google Shape;200;p19"/>
          <p:cNvSpPr/>
          <p:nvPr/>
        </p:nvSpPr>
        <p:spPr>
          <a:xfrm>
            <a:off x="6334200" y="2757600"/>
            <a:ext cx="5540040" cy="214200"/>
          </a:xfrm>
          <a:prstGeom prst="rect">
            <a:avLst/>
          </a:prstGeom>
          <a:noFill/>
          <a:ln w="0">
            <a:noFill/>
          </a:ln>
        </p:spPr>
        <p:style>
          <a:lnRef idx="0">
            <a:scrgbClr r="0" g="0" b="0"/>
          </a:lnRef>
          <a:fillRef idx="0">
            <a:scrgbClr r="0" g="0" b="0"/>
          </a:fillRef>
          <a:effectRef idx="0">
            <a:scrgbClr r="0" g="0" b="0"/>
          </a:effectRef>
          <a:fontRef idx="minor"/>
        </p:style>
        <p:txBody>
          <a:bodyPr lIns="0" tIns="0" rIns="0" bIns="0">
            <a:spAutoFit/>
          </a:bodyPr>
          <a:lstStyle/>
          <a:p>
            <a:pPr>
              <a:lnSpc>
                <a:spcPct val="100000"/>
              </a:lnSpc>
              <a:tabLst>
                <a:tab pos="0" algn="l"/>
              </a:tabLst>
            </a:pPr>
            <a:r>
              <a:rPr lang="en-US" sz="1410" b="1" strike="noStrike" spc="-1">
                <a:solidFill>
                  <a:srgbClr val="E2E8F0"/>
                </a:solidFill>
                <a:latin typeface="Inter"/>
                <a:ea typeface="Inter"/>
              </a:rPr>
              <a:t>Legacy Today</a:t>
            </a:r>
            <a:endParaRPr lang="en-NZ" sz="1410" b="0" strike="noStrike" spc="-1">
              <a:latin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6" name="Google Shape;205;p20" descr="image.png"/>
          <p:cNvPicPr/>
          <p:nvPr/>
        </p:nvPicPr>
        <p:blipFill>
          <a:blip r:embed="rId3"/>
          <a:stretch/>
        </p:blipFill>
        <p:spPr>
          <a:xfrm>
            <a:off x="0" y="0"/>
            <a:ext cx="12191400" cy="6857280"/>
          </a:xfrm>
          <a:prstGeom prst="rect">
            <a:avLst/>
          </a:prstGeom>
          <a:ln w="0">
            <a:noFill/>
          </a:ln>
        </p:spPr>
      </p:pic>
      <p:pic>
        <p:nvPicPr>
          <p:cNvPr id="157" name="Google Shape;206;p20" descr="image.png"/>
          <p:cNvPicPr/>
          <p:nvPr/>
        </p:nvPicPr>
        <p:blipFill>
          <a:blip r:embed="rId4"/>
          <a:stretch/>
        </p:blipFill>
        <p:spPr>
          <a:xfrm>
            <a:off x="581040" y="1833480"/>
            <a:ext cx="5276160" cy="4285440"/>
          </a:xfrm>
          <a:prstGeom prst="rect">
            <a:avLst/>
          </a:prstGeom>
          <a:ln w="0">
            <a:noFill/>
          </a:ln>
        </p:spPr>
      </p:pic>
      <p:pic>
        <p:nvPicPr>
          <p:cNvPr id="158" name="Google Shape;207;p20" descr="image.png"/>
          <p:cNvPicPr/>
          <p:nvPr/>
        </p:nvPicPr>
        <p:blipFill>
          <a:blip r:embed="rId5"/>
          <a:stretch/>
        </p:blipFill>
        <p:spPr>
          <a:xfrm>
            <a:off x="9360" y="9360"/>
            <a:ext cx="12172320" cy="266040"/>
          </a:xfrm>
          <a:prstGeom prst="rect">
            <a:avLst/>
          </a:prstGeom>
          <a:ln w="0">
            <a:noFill/>
          </a:ln>
        </p:spPr>
      </p:pic>
      <p:pic>
        <p:nvPicPr>
          <p:cNvPr id="159" name="Google Shape;208;p20" descr="image.png"/>
          <p:cNvPicPr/>
          <p:nvPr/>
        </p:nvPicPr>
        <p:blipFill>
          <a:blip r:embed="rId5"/>
          <a:stretch/>
        </p:blipFill>
        <p:spPr>
          <a:xfrm>
            <a:off x="9360" y="6581880"/>
            <a:ext cx="12172320" cy="266040"/>
          </a:xfrm>
          <a:prstGeom prst="rect">
            <a:avLst/>
          </a:prstGeom>
          <a:ln w="0">
            <a:noFill/>
          </a:ln>
        </p:spPr>
      </p:pic>
      <p:pic>
        <p:nvPicPr>
          <p:cNvPr id="160" name="Google Shape;209;p20" descr="image.png"/>
          <p:cNvPicPr/>
          <p:nvPr/>
        </p:nvPicPr>
        <p:blipFill>
          <a:blip r:embed="rId6"/>
          <a:stretch/>
        </p:blipFill>
        <p:spPr>
          <a:xfrm>
            <a:off x="590400" y="1843200"/>
            <a:ext cx="5257080" cy="4266360"/>
          </a:xfrm>
          <a:prstGeom prst="rect">
            <a:avLst/>
          </a:prstGeom>
          <a:ln w="0">
            <a:noFill/>
          </a:ln>
        </p:spPr>
      </p:pic>
      <p:sp>
        <p:nvSpPr>
          <p:cNvPr id="161" name="Google Shape;210;p20"/>
          <p:cNvSpPr/>
          <p:nvPr/>
        </p:nvSpPr>
        <p:spPr>
          <a:xfrm>
            <a:off x="6572160" y="2676600"/>
            <a:ext cx="5037840" cy="690120"/>
          </a:xfrm>
          <a:prstGeom prst="rect">
            <a:avLst/>
          </a:prstGeom>
          <a:noFill/>
          <a:ln w="0">
            <a:noFill/>
          </a:ln>
        </p:spPr>
        <p:style>
          <a:lnRef idx="0">
            <a:scrgbClr r="0" g="0" b="0"/>
          </a:lnRef>
          <a:fillRef idx="0">
            <a:scrgbClr r="0" g="0" b="0"/>
          </a:fillRef>
          <a:effectRef idx="0">
            <a:scrgbClr r="0" g="0" b="0"/>
          </a:effectRef>
          <a:fontRef idx="minor"/>
        </p:style>
        <p:txBody>
          <a:bodyPr lIns="0" tIns="0" rIns="0" bIns="0">
            <a:spAutoFit/>
          </a:bodyPr>
          <a:lstStyle/>
          <a:p>
            <a:pPr>
              <a:lnSpc>
                <a:spcPct val="112000"/>
              </a:lnSpc>
              <a:tabLst>
                <a:tab pos="0" algn="l"/>
              </a:tabLst>
            </a:pPr>
            <a:r>
              <a:rPr lang="en-US" sz="1350" b="1" strike="noStrike" spc="-1">
                <a:solidFill>
                  <a:srgbClr val="CBD5E1"/>
                </a:solidFill>
                <a:latin typeface="Inter"/>
                <a:ea typeface="Inter"/>
              </a:rPr>
              <a:t>Primary Surveillance Radar (PSR)</a:t>
            </a:r>
            <a:br/>
            <a:r>
              <a:rPr lang="en-US" sz="1350" b="0" i="1" strike="noStrike" spc="-1">
                <a:solidFill>
                  <a:srgbClr val="CBD5E1"/>
                </a:solidFill>
                <a:latin typeface="Inter"/>
                <a:ea typeface="Inter"/>
              </a:rPr>
              <a:t>Non-Cooperative.</a:t>
            </a:r>
            <a:r>
              <a:rPr lang="en-US" sz="1350" b="0" strike="noStrike" spc="-1">
                <a:solidFill>
                  <a:srgbClr val="CBD5E1"/>
                </a:solidFill>
                <a:latin typeface="Inter"/>
                <a:ea typeface="Inter"/>
              </a:rPr>
              <a:t> The direct descendant of Chain Home. The "Safety Net."</a:t>
            </a:r>
            <a:endParaRPr lang="en-NZ" sz="1350" b="0" strike="noStrike" spc="-1">
              <a:latin typeface="Arial"/>
            </a:endParaRPr>
          </a:p>
        </p:txBody>
      </p:sp>
      <p:sp>
        <p:nvSpPr>
          <p:cNvPr id="162" name="Google Shape;211;p20"/>
          <p:cNvSpPr/>
          <p:nvPr/>
        </p:nvSpPr>
        <p:spPr>
          <a:xfrm>
            <a:off x="6572160" y="3591000"/>
            <a:ext cx="5037840" cy="690120"/>
          </a:xfrm>
          <a:prstGeom prst="rect">
            <a:avLst/>
          </a:prstGeom>
          <a:noFill/>
          <a:ln w="0">
            <a:noFill/>
          </a:ln>
        </p:spPr>
        <p:style>
          <a:lnRef idx="0">
            <a:scrgbClr r="0" g="0" b="0"/>
          </a:lnRef>
          <a:fillRef idx="0">
            <a:scrgbClr r="0" g="0" b="0"/>
          </a:fillRef>
          <a:effectRef idx="0">
            <a:scrgbClr r="0" g="0" b="0"/>
          </a:effectRef>
          <a:fontRef idx="minor"/>
        </p:style>
        <p:txBody>
          <a:bodyPr lIns="0" tIns="0" rIns="0" bIns="0">
            <a:spAutoFit/>
          </a:bodyPr>
          <a:lstStyle/>
          <a:p>
            <a:pPr>
              <a:lnSpc>
                <a:spcPct val="112000"/>
              </a:lnSpc>
              <a:tabLst>
                <a:tab pos="0" algn="l"/>
              </a:tabLst>
            </a:pPr>
            <a:r>
              <a:rPr lang="en-US" sz="1350" b="1" strike="noStrike" spc="-1" dirty="0">
                <a:solidFill>
                  <a:srgbClr val="CBD5E1"/>
                </a:solidFill>
                <a:latin typeface="Inter"/>
                <a:ea typeface="Inter"/>
              </a:rPr>
              <a:t>Secondary Surveillance Radar (SSR)</a:t>
            </a:r>
            <a:br>
              <a:rPr dirty="0"/>
            </a:br>
            <a:r>
              <a:rPr lang="en-US" sz="1350" b="0" i="1" strike="noStrike" spc="-1" dirty="0">
                <a:solidFill>
                  <a:srgbClr val="CBD5E1"/>
                </a:solidFill>
                <a:latin typeface="Inter"/>
                <a:ea typeface="Inter"/>
              </a:rPr>
              <a:t>Cooperative.</a:t>
            </a:r>
            <a:r>
              <a:rPr lang="en-US" sz="1350" b="0" strike="noStrike" spc="-1" dirty="0">
                <a:solidFill>
                  <a:srgbClr val="CBD5E1"/>
                </a:solidFill>
                <a:latin typeface="Inter"/>
                <a:ea typeface="Inter"/>
              </a:rPr>
              <a:t> The evolution of IFF. Interrogator sends 1030MHz, Transponder replies 1090MHz.</a:t>
            </a:r>
            <a:endParaRPr lang="en-NZ" sz="1350" b="0" strike="noStrike" spc="-1" dirty="0">
              <a:latin typeface="Arial"/>
            </a:endParaRPr>
          </a:p>
        </p:txBody>
      </p:sp>
      <p:sp>
        <p:nvSpPr>
          <p:cNvPr id="163" name="Google Shape;213;p20"/>
          <p:cNvSpPr/>
          <p:nvPr/>
        </p:nvSpPr>
        <p:spPr>
          <a:xfrm>
            <a:off x="6334200" y="2676600"/>
            <a:ext cx="104040" cy="307800"/>
          </a:xfrm>
          <a:prstGeom prst="rect">
            <a:avLst/>
          </a:prstGeom>
          <a:noFill/>
          <a:ln w="0">
            <a:noFill/>
          </a:ln>
        </p:spPr>
        <p:style>
          <a:lnRef idx="0">
            <a:scrgbClr r="0" g="0" b="0"/>
          </a:lnRef>
          <a:fillRef idx="0">
            <a:scrgbClr r="0" g="0" b="0"/>
          </a:fillRef>
          <a:effectRef idx="0">
            <a:scrgbClr r="0" g="0" b="0"/>
          </a:effectRef>
          <a:fontRef idx="minor"/>
        </p:style>
        <p:txBody>
          <a:bodyPr lIns="0" tIns="0" rIns="0" bIns="0">
            <a:spAutoFit/>
          </a:bodyPr>
          <a:lstStyle/>
          <a:p>
            <a:pPr>
              <a:lnSpc>
                <a:spcPct val="150000"/>
              </a:lnSpc>
              <a:tabLst>
                <a:tab pos="0" algn="l"/>
              </a:tabLst>
            </a:pPr>
            <a:r>
              <a:rPr lang="en-US" sz="1350" b="1" strike="noStrike" spc="-1">
                <a:solidFill>
                  <a:srgbClr val="38BDF8"/>
                </a:solidFill>
                <a:latin typeface="JetBrains Mono"/>
                <a:ea typeface="JetBrains Mono"/>
              </a:rPr>
              <a:t>&gt;</a:t>
            </a:r>
            <a:endParaRPr lang="en-NZ" sz="1350" b="0" strike="noStrike" spc="-1">
              <a:latin typeface="Arial"/>
            </a:endParaRPr>
          </a:p>
        </p:txBody>
      </p:sp>
      <p:sp>
        <p:nvSpPr>
          <p:cNvPr id="164" name="Google Shape;214;p20"/>
          <p:cNvSpPr/>
          <p:nvPr/>
        </p:nvSpPr>
        <p:spPr>
          <a:xfrm>
            <a:off x="6334200" y="3591000"/>
            <a:ext cx="104040" cy="307800"/>
          </a:xfrm>
          <a:prstGeom prst="rect">
            <a:avLst/>
          </a:prstGeom>
          <a:noFill/>
          <a:ln w="0">
            <a:noFill/>
          </a:ln>
        </p:spPr>
        <p:style>
          <a:lnRef idx="0">
            <a:scrgbClr r="0" g="0" b="0"/>
          </a:lnRef>
          <a:fillRef idx="0">
            <a:scrgbClr r="0" g="0" b="0"/>
          </a:fillRef>
          <a:effectRef idx="0">
            <a:scrgbClr r="0" g="0" b="0"/>
          </a:effectRef>
          <a:fontRef idx="minor"/>
        </p:style>
        <p:txBody>
          <a:bodyPr lIns="0" tIns="0" rIns="0" bIns="0">
            <a:spAutoFit/>
          </a:bodyPr>
          <a:lstStyle/>
          <a:p>
            <a:pPr>
              <a:lnSpc>
                <a:spcPct val="150000"/>
              </a:lnSpc>
              <a:tabLst>
                <a:tab pos="0" algn="l"/>
              </a:tabLst>
            </a:pPr>
            <a:r>
              <a:rPr lang="en-US" sz="1350" b="1" strike="noStrike" spc="-1">
                <a:solidFill>
                  <a:srgbClr val="38BDF8"/>
                </a:solidFill>
                <a:latin typeface="JetBrains Mono"/>
                <a:ea typeface="JetBrains Mono"/>
              </a:rPr>
              <a:t>&gt;</a:t>
            </a:r>
            <a:endParaRPr lang="en-NZ" sz="1350" b="0" strike="noStrike" spc="-1">
              <a:latin typeface="Arial"/>
            </a:endParaRPr>
          </a:p>
        </p:txBody>
      </p:sp>
      <p:sp>
        <p:nvSpPr>
          <p:cNvPr id="165" name="Google Shape;216;p20"/>
          <p:cNvSpPr/>
          <p:nvPr/>
        </p:nvSpPr>
        <p:spPr>
          <a:xfrm>
            <a:off x="581040" y="708120"/>
            <a:ext cx="11580840" cy="4118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spAutoFit/>
          </a:bodyPr>
          <a:lstStyle/>
          <a:p>
            <a:pPr>
              <a:lnSpc>
                <a:spcPct val="100000"/>
              </a:lnSpc>
              <a:tabLst>
                <a:tab pos="0" algn="l"/>
              </a:tabLst>
            </a:pPr>
            <a:r>
              <a:rPr lang="en-US" sz="2700" b="1" strike="noStrike" spc="-1" dirty="0">
                <a:solidFill>
                  <a:srgbClr val="38BDF8"/>
                </a:solidFill>
                <a:latin typeface="JetBrains Mono"/>
                <a:ea typeface="JetBrains Mono"/>
              </a:rPr>
              <a:t>Secondary Surveillance Radar (SSR)</a:t>
            </a:r>
            <a:endParaRPr lang="en-NZ" sz="2700" b="0" strike="noStrike" spc="-1" dirty="0">
              <a:latin typeface="Arial"/>
            </a:endParaRPr>
          </a:p>
        </p:txBody>
      </p:sp>
      <p:sp>
        <p:nvSpPr>
          <p:cNvPr id="166" name="Google Shape;217;p20"/>
          <p:cNvSpPr/>
          <p:nvPr/>
        </p:nvSpPr>
        <p:spPr>
          <a:xfrm>
            <a:off x="581040" y="1276200"/>
            <a:ext cx="11029320" cy="18360"/>
          </a:xfrm>
          <a:prstGeom prst="rect">
            <a:avLst/>
          </a:prstGeom>
          <a:solidFill>
            <a:srgbClr val="1E293B"/>
          </a:solidFill>
          <a:ln w="0">
            <a:noFill/>
          </a:ln>
        </p:spPr>
        <p:style>
          <a:lnRef idx="0">
            <a:scrgbClr r="0" g="0" b="0"/>
          </a:lnRef>
          <a:fillRef idx="0">
            <a:scrgbClr r="0" g="0" b="0"/>
          </a:fillRef>
          <a:effectRef idx="0">
            <a:scrgbClr r="0" g="0" b="0"/>
          </a:effectRef>
          <a:fontRef idx="minor"/>
        </p:style>
        <p:txBody>
          <a:bodyPr/>
          <a:lstStyle/>
          <a:p>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7" name="Google Shape;182;p19_0" descr="image.png"/>
          <p:cNvPicPr/>
          <p:nvPr/>
        </p:nvPicPr>
        <p:blipFill>
          <a:blip r:embed="rId3"/>
          <a:stretch/>
        </p:blipFill>
        <p:spPr>
          <a:xfrm>
            <a:off x="360" y="-275760"/>
            <a:ext cx="12191400" cy="6857280"/>
          </a:xfrm>
          <a:prstGeom prst="rect">
            <a:avLst/>
          </a:prstGeom>
          <a:ln w="0">
            <a:noFill/>
          </a:ln>
        </p:spPr>
      </p:pic>
      <p:pic>
        <p:nvPicPr>
          <p:cNvPr id="168" name="Google Shape;185;p19_1" descr="image.png"/>
          <p:cNvPicPr/>
          <p:nvPr/>
        </p:nvPicPr>
        <p:blipFill>
          <a:blip r:embed="rId4"/>
          <a:stretch/>
        </p:blipFill>
        <p:spPr>
          <a:xfrm>
            <a:off x="9360" y="9360"/>
            <a:ext cx="12172320" cy="266040"/>
          </a:xfrm>
          <a:prstGeom prst="rect">
            <a:avLst/>
          </a:prstGeom>
          <a:ln w="0">
            <a:noFill/>
          </a:ln>
        </p:spPr>
      </p:pic>
      <p:pic>
        <p:nvPicPr>
          <p:cNvPr id="169" name="Google Shape;186;p19_1" descr="image.png"/>
          <p:cNvPicPr/>
          <p:nvPr/>
        </p:nvPicPr>
        <p:blipFill>
          <a:blip r:embed="rId4"/>
          <a:stretch/>
        </p:blipFill>
        <p:spPr>
          <a:xfrm>
            <a:off x="9360" y="6581880"/>
            <a:ext cx="12172320" cy="266040"/>
          </a:xfrm>
          <a:prstGeom prst="rect">
            <a:avLst/>
          </a:prstGeom>
          <a:ln w="0">
            <a:noFill/>
          </a:ln>
        </p:spPr>
      </p:pic>
      <p:sp>
        <p:nvSpPr>
          <p:cNvPr id="170" name="Google Shape;197;p19_1"/>
          <p:cNvSpPr/>
          <p:nvPr/>
        </p:nvSpPr>
        <p:spPr>
          <a:xfrm>
            <a:off x="581040" y="708120"/>
            <a:ext cx="11580840" cy="4118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spAutoFit/>
          </a:bodyPr>
          <a:lstStyle/>
          <a:p>
            <a:pPr>
              <a:lnSpc>
                <a:spcPct val="100000"/>
              </a:lnSpc>
              <a:tabLst>
                <a:tab pos="0" algn="l"/>
              </a:tabLst>
            </a:pPr>
            <a:r>
              <a:rPr lang="en-US" sz="2700" b="1" strike="noStrike" spc="-1">
                <a:solidFill>
                  <a:srgbClr val="38BDF8"/>
                </a:solidFill>
                <a:latin typeface="JetBrains Mono"/>
                <a:ea typeface="JetBrains Mono"/>
              </a:rPr>
              <a:t>Transponders – parrots squawking</a:t>
            </a:r>
            <a:endParaRPr lang="en-NZ" sz="2700" b="0" strike="noStrike" spc="-1">
              <a:latin typeface="Arial"/>
            </a:endParaRPr>
          </a:p>
        </p:txBody>
      </p:sp>
      <p:sp>
        <p:nvSpPr>
          <p:cNvPr id="171" name="Google Shape;198;p19_1"/>
          <p:cNvSpPr/>
          <p:nvPr/>
        </p:nvSpPr>
        <p:spPr>
          <a:xfrm>
            <a:off x="581040" y="1276200"/>
            <a:ext cx="11029320" cy="18360"/>
          </a:xfrm>
          <a:prstGeom prst="rect">
            <a:avLst/>
          </a:prstGeom>
          <a:solidFill>
            <a:srgbClr val="1E293B"/>
          </a:solidFill>
          <a:ln w="0">
            <a:noFill/>
          </a:ln>
        </p:spPr>
        <p:style>
          <a:lnRef idx="0">
            <a:scrgbClr r="0" g="0" b="0"/>
          </a:lnRef>
          <a:fillRef idx="0">
            <a:scrgbClr r="0" g="0" b="0"/>
          </a:fillRef>
          <a:effectRef idx="0">
            <a:scrgbClr r="0" g="0" b="0"/>
          </a:effectRef>
          <a:fontRef idx="minor"/>
        </p:style>
        <p:txBody>
          <a:bodyPr/>
          <a:lstStyle/>
          <a:p>
            <a:endParaRPr lang="en-US"/>
          </a:p>
        </p:txBody>
      </p:sp>
      <p:pic>
        <p:nvPicPr>
          <p:cNvPr id="172" name="Picture 171"/>
          <p:cNvPicPr/>
          <p:nvPr/>
        </p:nvPicPr>
        <p:blipFill>
          <a:blip r:embed="rId5"/>
          <a:stretch/>
        </p:blipFill>
        <p:spPr>
          <a:xfrm>
            <a:off x="1080000" y="1620000"/>
            <a:ext cx="3574440" cy="951840"/>
          </a:xfrm>
          <a:prstGeom prst="rect">
            <a:avLst/>
          </a:prstGeom>
          <a:ln w="0">
            <a:noFill/>
          </a:ln>
        </p:spPr>
      </p:pic>
      <p:pic>
        <p:nvPicPr>
          <p:cNvPr id="173" name="Picture 172"/>
          <p:cNvPicPr/>
          <p:nvPr/>
        </p:nvPicPr>
        <p:blipFill>
          <a:blip r:embed="rId6"/>
          <a:stretch/>
        </p:blipFill>
        <p:spPr>
          <a:xfrm>
            <a:off x="720000" y="3315240"/>
            <a:ext cx="1586880" cy="1904400"/>
          </a:xfrm>
          <a:prstGeom prst="rect">
            <a:avLst/>
          </a:prstGeom>
          <a:ln w="0">
            <a:noFill/>
          </a:ln>
        </p:spPr>
      </p:pic>
      <p:pic>
        <p:nvPicPr>
          <p:cNvPr id="174" name="Picture 173"/>
          <p:cNvPicPr/>
          <p:nvPr/>
        </p:nvPicPr>
        <p:blipFill>
          <a:blip r:embed="rId7"/>
          <a:stretch/>
        </p:blipFill>
        <p:spPr>
          <a:xfrm>
            <a:off x="2500200" y="3328200"/>
            <a:ext cx="2539440" cy="1891440"/>
          </a:xfrm>
          <a:prstGeom prst="rect">
            <a:avLst/>
          </a:prstGeom>
          <a:ln w="0">
            <a:noFill/>
          </a:ln>
        </p:spPr>
      </p:pic>
      <p:sp>
        <p:nvSpPr>
          <p:cNvPr id="175" name="Rectangle 174"/>
          <p:cNvSpPr/>
          <p:nvPr/>
        </p:nvSpPr>
        <p:spPr>
          <a:xfrm>
            <a:off x="6249600" y="1828440"/>
            <a:ext cx="4910040" cy="3312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1350" b="1" strike="noStrike" spc="-1">
                <a:solidFill>
                  <a:srgbClr val="CBD5E1"/>
                </a:solidFill>
                <a:latin typeface="Inter"/>
                <a:ea typeface="Inter"/>
              </a:rPr>
              <a:t>Three distinct modes:</a:t>
            </a:r>
            <a:endParaRPr lang="en-NZ" sz="1350" b="0" strike="noStrike" spc="-1">
              <a:latin typeface="Arial"/>
            </a:endParaRPr>
          </a:p>
        </p:txBody>
      </p:sp>
      <p:sp>
        <p:nvSpPr>
          <p:cNvPr id="176" name="Google Shape;229;p21_0"/>
          <p:cNvSpPr/>
          <p:nvPr/>
        </p:nvSpPr>
        <p:spPr>
          <a:xfrm>
            <a:off x="6301800" y="2392200"/>
            <a:ext cx="5037840" cy="307800"/>
          </a:xfrm>
          <a:prstGeom prst="rect">
            <a:avLst/>
          </a:prstGeom>
          <a:noFill/>
          <a:ln w="0">
            <a:noFill/>
          </a:ln>
        </p:spPr>
        <p:style>
          <a:lnRef idx="0">
            <a:scrgbClr r="0" g="0" b="0"/>
          </a:lnRef>
          <a:fillRef idx="0">
            <a:scrgbClr r="0" g="0" b="0"/>
          </a:fillRef>
          <a:effectRef idx="0">
            <a:scrgbClr r="0" g="0" b="0"/>
          </a:effectRef>
          <a:fontRef idx="minor"/>
        </p:style>
        <p:txBody>
          <a:bodyPr lIns="0" tIns="0" rIns="0" bIns="0">
            <a:spAutoFit/>
          </a:bodyPr>
          <a:lstStyle/>
          <a:p>
            <a:pPr>
              <a:lnSpc>
                <a:spcPct val="150000"/>
              </a:lnSpc>
              <a:tabLst>
                <a:tab pos="0" algn="l"/>
              </a:tabLst>
            </a:pPr>
            <a:r>
              <a:rPr lang="en-US" sz="1350" b="1" strike="noStrike" spc="-1">
                <a:solidFill>
                  <a:srgbClr val="CBD5E1"/>
                </a:solidFill>
                <a:latin typeface="Inter"/>
                <a:ea typeface="Inter"/>
              </a:rPr>
              <a:t>Mode A (Alpha):</a:t>
            </a:r>
            <a:r>
              <a:rPr lang="en-US" sz="1350" b="0" strike="noStrike" spc="-1">
                <a:solidFill>
                  <a:srgbClr val="CBD5E1"/>
                </a:solidFill>
                <a:latin typeface="Inter"/>
                <a:ea typeface="Inter"/>
              </a:rPr>
              <a:t> Transmit squawk only</a:t>
            </a:r>
            <a:endParaRPr lang="en-NZ" sz="1350" b="0" strike="noStrike" spc="-1">
              <a:latin typeface="Arial"/>
            </a:endParaRPr>
          </a:p>
        </p:txBody>
      </p:sp>
      <p:sp>
        <p:nvSpPr>
          <p:cNvPr id="177" name="Google Shape;232;p21_0"/>
          <p:cNvSpPr/>
          <p:nvPr/>
        </p:nvSpPr>
        <p:spPr>
          <a:xfrm>
            <a:off x="6063840" y="2392200"/>
            <a:ext cx="104040" cy="307800"/>
          </a:xfrm>
          <a:prstGeom prst="rect">
            <a:avLst/>
          </a:prstGeom>
          <a:noFill/>
          <a:ln w="0">
            <a:noFill/>
          </a:ln>
        </p:spPr>
        <p:style>
          <a:lnRef idx="0">
            <a:scrgbClr r="0" g="0" b="0"/>
          </a:lnRef>
          <a:fillRef idx="0">
            <a:scrgbClr r="0" g="0" b="0"/>
          </a:fillRef>
          <a:effectRef idx="0">
            <a:scrgbClr r="0" g="0" b="0"/>
          </a:effectRef>
          <a:fontRef idx="minor"/>
        </p:style>
        <p:txBody>
          <a:bodyPr lIns="0" tIns="0" rIns="0" bIns="0">
            <a:spAutoFit/>
          </a:bodyPr>
          <a:lstStyle/>
          <a:p>
            <a:pPr>
              <a:lnSpc>
                <a:spcPct val="150000"/>
              </a:lnSpc>
              <a:tabLst>
                <a:tab pos="0" algn="l"/>
              </a:tabLst>
            </a:pPr>
            <a:r>
              <a:rPr lang="en-US" sz="1350" b="1" strike="noStrike" spc="-1">
                <a:solidFill>
                  <a:srgbClr val="38BDF8"/>
                </a:solidFill>
                <a:latin typeface="JetBrains Mono"/>
                <a:ea typeface="JetBrains Mono"/>
              </a:rPr>
              <a:t>&gt;</a:t>
            </a:r>
            <a:endParaRPr lang="en-NZ" sz="1350" b="0" strike="noStrike" spc="-1">
              <a:latin typeface="Arial"/>
            </a:endParaRPr>
          </a:p>
        </p:txBody>
      </p:sp>
      <p:sp>
        <p:nvSpPr>
          <p:cNvPr id="178" name="Google Shape;229;p21_2"/>
          <p:cNvSpPr/>
          <p:nvPr/>
        </p:nvSpPr>
        <p:spPr>
          <a:xfrm>
            <a:off x="6301800" y="2880000"/>
            <a:ext cx="5037840" cy="308160"/>
          </a:xfrm>
          <a:prstGeom prst="rect">
            <a:avLst/>
          </a:prstGeom>
          <a:noFill/>
          <a:ln w="0">
            <a:noFill/>
          </a:ln>
        </p:spPr>
        <p:style>
          <a:lnRef idx="0">
            <a:scrgbClr r="0" g="0" b="0"/>
          </a:lnRef>
          <a:fillRef idx="0">
            <a:scrgbClr r="0" g="0" b="0"/>
          </a:fillRef>
          <a:effectRef idx="0">
            <a:scrgbClr r="0" g="0" b="0"/>
          </a:effectRef>
          <a:fontRef idx="minor"/>
        </p:style>
        <p:txBody>
          <a:bodyPr lIns="0" tIns="0" rIns="0" bIns="0">
            <a:spAutoFit/>
          </a:bodyPr>
          <a:lstStyle/>
          <a:p>
            <a:pPr>
              <a:lnSpc>
                <a:spcPct val="150000"/>
              </a:lnSpc>
              <a:tabLst>
                <a:tab pos="0" algn="l"/>
              </a:tabLst>
            </a:pPr>
            <a:r>
              <a:rPr lang="en-US" sz="1350" b="1" strike="noStrike" spc="-1">
                <a:solidFill>
                  <a:srgbClr val="CBD5E1"/>
                </a:solidFill>
                <a:latin typeface="Inter"/>
                <a:ea typeface="Inter"/>
              </a:rPr>
              <a:t>Mode C (Charlie):</a:t>
            </a:r>
            <a:r>
              <a:rPr lang="en-US" sz="1350" b="0" strike="noStrike" spc="-1">
                <a:solidFill>
                  <a:srgbClr val="CBD5E1"/>
                </a:solidFill>
                <a:latin typeface="Inter"/>
                <a:ea typeface="Inter"/>
              </a:rPr>
              <a:t>  Transmit squawk and pressure altitude</a:t>
            </a:r>
            <a:endParaRPr lang="en-NZ" sz="1350" b="0" strike="noStrike" spc="-1">
              <a:latin typeface="Arial"/>
            </a:endParaRPr>
          </a:p>
        </p:txBody>
      </p:sp>
      <p:sp>
        <p:nvSpPr>
          <p:cNvPr id="179" name="Google Shape;232;p21_2"/>
          <p:cNvSpPr/>
          <p:nvPr/>
        </p:nvSpPr>
        <p:spPr>
          <a:xfrm>
            <a:off x="6063840" y="2880000"/>
            <a:ext cx="104040" cy="307800"/>
          </a:xfrm>
          <a:prstGeom prst="rect">
            <a:avLst/>
          </a:prstGeom>
          <a:noFill/>
          <a:ln w="0">
            <a:noFill/>
          </a:ln>
        </p:spPr>
        <p:style>
          <a:lnRef idx="0">
            <a:scrgbClr r="0" g="0" b="0"/>
          </a:lnRef>
          <a:fillRef idx="0">
            <a:scrgbClr r="0" g="0" b="0"/>
          </a:fillRef>
          <a:effectRef idx="0">
            <a:scrgbClr r="0" g="0" b="0"/>
          </a:effectRef>
          <a:fontRef idx="minor"/>
        </p:style>
        <p:txBody>
          <a:bodyPr lIns="0" tIns="0" rIns="0" bIns="0">
            <a:spAutoFit/>
          </a:bodyPr>
          <a:lstStyle/>
          <a:p>
            <a:pPr>
              <a:lnSpc>
                <a:spcPct val="150000"/>
              </a:lnSpc>
              <a:tabLst>
                <a:tab pos="0" algn="l"/>
              </a:tabLst>
            </a:pPr>
            <a:r>
              <a:rPr lang="en-US" sz="1350" b="1" strike="noStrike" spc="-1">
                <a:solidFill>
                  <a:srgbClr val="38BDF8"/>
                </a:solidFill>
                <a:latin typeface="JetBrains Mono"/>
                <a:ea typeface="JetBrains Mono"/>
              </a:rPr>
              <a:t>&gt;</a:t>
            </a:r>
            <a:endParaRPr lang="en-NZ" sz="1350" b="0" strike="noStrike" spc="-1">
              <a:latin typeface="Arial"/>
            </a:endParaRPr>
          </a:p>
        </p:txBody>
      </p:sp>
      <p:sp>
        <p:nvSpPr>
          <p:cNvPr id="180" name="Google Shape;229;p21_3"/>
          <p:cNvSpPr/>
          <p:nvPr/>
        </p:nvSpPr>
        <p:spPr>
          <a:xfrm>
            <a:off x="6301800" y="3420000"/>
            <a:ext cx="5037840" cy="924120"/>
          </a:xfrm>
          <a:prstGeom prst="rect">
            <a:avLst/>
          </a:prstGeom>
          <a:noFill/>
          <a:ln w="0">
            <a:noFill/>
          </a:ln>
        </p:spPr>
        <p:style>
          <a:lnRef idx="0">
            <a:scrgbClr r="0" g="0" b="0"/>
          </a:lnRef>
          <a:fillRef idx="0">
            <a:scrgbClr r="0" g="0" b="0"/>
          </a:fillRef>
          <a:effectRef idx="0">
            <a:scrgbClr r="0" g="0" b="0"/>
          </a:effectRef>
          <a:fontRef idx="minor"/>
        </p:style>
        <p:txBody>
          <a:bodyPr lIns="0" tIns="0" rIns="0" bIns="0">
            <a:spAutoFit/>
          </a:bodyPr>
          <a:lstStyle/>
          <a:p>
            <a:pPr>
              <a:lnSpc>
                <a:spcPct val="150000"/>
              </a:lnSpc>
              <a:tabLst>
                <a:tab pos="0" algn="l"/>
              </a:tabLst>
            </a:pPr>
            <a:r>
              <a:rPr lang="en-US" sz="1350" b="1" strike="noStrike" spc="-1">
                <a:solidFill>
                  <a:srgbClr val="CBD5E1"/>
                </a:solidFill>
                <a:latin typeface="Inter"/>
                <a:ea typeface="Inter"/>
              </a:rPr>
              <a:t>Mode S (Sierra):  </a:t>
            </a:r>
            <a:r>
              <a:rPr lang="en-US" sz="1350" b="0" strike="noStrike" spc="-1">
                <a:solidFill>
                  <a:srgbClr val="CBD5E1"/>
                </a:solidFill>
                <a:latin typeface="Inter"/>
                <a:ea typeface="Inter"/>
              </a:rPr>
              <a:t>Allows for selective interrogation of individual aircraft using a unique 24-bit address assigned to each airframe</a:t>
            </a:r>
            <a:endParaRPr lang="en-NZ" sz="1350" b="0" strike="noStrike" spc="-1">
              <a:latin typeface="Arial"/>
            </a:endParaRPr>
          </a:p>
        </p:txBody>
      </p:sp>
      <p:sp>
        <p:nvSpPr>
          <p:cNvPr id="181" name="Google Shape;232;p21_3"/>
          <p:cNvSpPr/>
          <p:nvPr/>
        </p:nvSpPr>
        <p:spPr>
          <a:xfrm>
            <a:off x="6063840" y="3420000"/>
            <a:ext cx="104040" cy="307800"/>
          </a:xfrm>
          <a:prstGeom prst="rect">
            <a:avLst/>
          </a:prstGeom>
          <a:noFill/>
          <a:ln w="0">
            <a:noFill/>
          </a:ln>
        </p:spPr>
        <p:style>
          <a:lnRef idx="0">
            <a:scrgbClr r="0" g="0" b="0"/>
          </a:lnRef>
          <a:fillRef idx="0">
            <a:scrgbClr r="0" g="0" b="0"/>
          </a:fillRef>
          <a:effectRef idx="0">
            <a:scrgbClr r="0" g="0" b="0"/>
          </a:effectRef>
          <a:fontRef idx="minor"/>
        </p:style>
        <p:txBody>
          <a:bodyPr lIns="0" tIns="0" rIns="0" bIns="0">
            <a:spAutoFit/>
          </a:bodyPr>
          <a:lstStyle/>
          <a:p>
            <a:pPr>
              <a:lnSpc>
                <a:spcPct val="150000"/>
              </a:lnSpc>
              <a:tabLst>
                <a:tab pos="0" algn="l"/>
              </a:tabLst>
            </a:pPr>
            <a:r>
              <a:rPr lang="en-US" sz="1350" b="1" strike="noStrike" spc="-1">
                <a:solidFill>
                  <a:srgbClr val="38BDF8"/>
                </a:solidFill>
                <a:latin typeface="JetBrains Mono"/>
                <a:ea typeface="JetBrains Mono"/>
              </a:rPr>
              <a:t>&gt;</a:t>
            </a:r>
            <a:endParaRPr lang="en-NZ" sz="1350" b="0" strike="noStrike" spc="-1">
              <a:latin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2" name="Google Shape;162;p18_0" descr="image.png"/>
          <p:cNvPicPr/>
          <p:nvPr/>
        </p:nvPicPr>
        <p:blipFill>
          <a:blip r:embed="rId3"/>
          <a:stretch/>
        </p:blipFill>
        <p:spPr>
          <a:xfrm>
            <a:off x="-9720" y="9360"/>
            <a:ext cx="12191400" cy="6857280"/>
          </a:xfrm>
          <a:prstGeom prst="rect">
            <a:avLst/>
          </a:prstGeom>
          <a:ln w="0">
            <a:noFill/>
          </a:ln>
        </p:spPr>
      </p:pic>
      <p:pic>
        <p:nvPicPr>
          <p:cNvPr id="183" name="Google Shape;164;p18_1" descr="image.png"/>
          <p:cNvPicPr/>
          <p:nvPr/>
        </p:nvPicPr>
        <p:blipFill>
          <a:blip r:embed="rId4"/>
          <a:stretch/>
        </p:blipFill>
        <p:spPr>
          <a:xfrm>
            <a:off x="581040" y="1824120"/>
            <a:ext cx="3517200" cy="2113920"/>
          </a:xfrm>
          <a:prstGeom prst="rect">
            <a:avLst/>
          </a:prstGeom>
          <a:ln w="0">
            <a:noFill/>
          </a:ln>
        </p:spPr>
      </p:pic>
      <p:pic>
        <p:nvPicPr>
          <p:cNvPr id="184" name="Google Shape;165;p18_1" descr="image.png"/>
          <p:cNvPicPr/>
          <p:nvPr/>
        </p:nvPicPr>
        <p:blipFill>
          <a:blip r:embed="rId5"/>
          <a:stretch/>
        </p:blipFill>
        <p:spPr>
          <a:xfrm>
            <a:off x="4336920" y="1824120"/>
            <a:ext cx="3517200" cy="2113920"/>
          </a:xfrm>
          <a:prstGeom prst="rect">
            <a:avLst/>
          </a:prstGeom>
          <a:ln w="0">
            <a:noFill/>
          </a:ln>
        </p:spPr>
      </p:pic>
      <p:pic>
        <p:nvPicPr>
          <p:cNvPr id="185" name="Google Shape;166;p18_1" descr="image.png"/>
          <p:cNvPicPr/>
          <p:nvPr/>
        </p:nvPicPr>
        <p:blipFill>
          <a:blip r:embed="rId6"/>
          <a:stretch/>
        </p:blipFill>
        <p:spPr>
          <a:xfrm>
            <a:off x="8092800" y="1824120"/>
            <a:ext cx="3517200" cy="2113920"/>
          </a:xfrm>
          <a:prstGeom prst="rect">
            <a:avLst/>
          </a:prstGeom>
          <a:ln w="0">
            <a:noFill/>
          </a:ln>
        </p:spPr>
      </p:pic>
      <p:pic>
        <p:nvPicPr>
          <p:cNvPr id="186" name="Google Shape;167;p18_1" descr="image.png"/>
          <p:cNvPicPr/>
          <p:nvPr/>
        </p:nvPicPr>
        <p:blipFill>
          <a:blip r:embed="rId7"/>
          <a:stretch/>
        </p:blipFill>
        <p:spPr>
          <a:xfrm>
            <a:off x="9360" y="9360"/>
            <a:ext cx="12172320" cy="266040"/>
          </a:xfrm>
          <a:prstGeom prst="rect">
            <a:avLst/>
          </a:prstGeom>
          <a:ln w="0">
            <a:noFill/>
          </a:ln>
        </p:spPr>
      </p:pic>
      <p:pic>
        <p:nvPicPr>
          <p:cNvPr id="187" name="Google Shape;168;p18_1" descr="image.png"/>
          <p:cNvPicPr/>
          <p:nvPr/>
        </p:nvPicPr>
        <p:blipFill>
          <a:blip r:embed="rId7"/>
          <a:stretch/>
        </p:blipFill>
        <p:spPr>
          <a:xfrm>
            <a:off x="9360" y="6581880"/>
            <a:ext cx="12172320" cy="266040"/>
          </a:xfrm>
          <a:prstGeom prst="rect">
            <a:avLst/>
          </a:prstGeom>
          <a:ln w="0">
            <a:noFill/>
          </a:ln>
        </p:spPr>
      </p:pic>
      <p:sp>
        <p:nvSpPr>
          <p:cNvPr id="188" name="Google Shape;170;p18_1"/>
          <p:cNvSpPr/>
          <p:nvPr/>
        </p:nvSpPr>
        <p:spPr>
          <a:xfrm>
            <a:off x="828720" y="2490840"/>
            <a:ext cx="3130920" cy="479520"/>
          </a:xfrm>
          <a:prstGeom prst="rect">
            <a:avLst/>
          </a:prstGeom>
          <a:noFill/>
          <a:ln w="0">
            <a:noFill/>
          </a:ln>
        </p:spPr>
        <p:style>
          <a:lnRef idx="0">
            <a:scrgbClr r="0" g="0" b="0"/>
          </a:lnRef>
          <a:fillRef idx="0">
            <a:scrgbClr r="0" g="0" b="0"/>
          </a:fillRef>
          <a:effectRef idx="0">
            <a:scrgbClr r="0" g="0" b="0"/>
          </a:effectRef>
          <a:fontRef idx="minor"/>
        </p:style>
        <p:txBody>
          <a:bodyPr lIns="0" tIns="0" rIns="0" bIns="0">
            <a:spAutoFit/>
          </a:bodyPr>
          <a:lstStyle/>
          <a:p>
            <a:pPr>
              <a:lnSpc>
                <a:spcPct val="150000"/>
              </a:lnSpc>
              <a:tabLst>
                <a:tab pos="0" algn="l"/>
              </a:tabLst>
            </a:pPr>
            <a:r>
              <a:rPr lang="en-US" sz="1050" b="0" strike="noStrike" spc="-1">
                <a:solidFill>
                  <a:srgbClr val="CBD5E1"/>
                </a:solidFill>
                <a:latin typeface="Inter"/>
                <a:ea typeface="Inter"/>
              </a:rPr>
              <a:t>Mode S ground stations can address specific aircraft individually</a:t>
            </a:r>
            <a:endParaRPr lang="en-NZ" sz="1050" b="0" strike="noStrike" spc="-1">
              <a:latin typeface="Arial"/>
            </a:endParaRPr>
          </a:p>
        </p:txBody>
      </p:sp>
      <p:sp>
        <p:nvSpPr>
          <p:cNvPr id="189" name="Google Shape;171;p18_1"/>
          <p:cNvSpPr/>
          <p:nvPr/>
        </p:nvSpPr>
        <p:spPr>
          <a:xfrm>
            <a:off x="4584600" y="2490840"/>
            <a:ext cx="3021840" cy="1302120"/>
          </a:xfrm>
          <a:prstGeom prst="rect">
            <a:avLst/>
          </a:prstGeom>
          <a:noFill/>
          <a:ln w="0">
            <a:noFill/>
          </a:ln>
        </p:spPr>
        <p:style>
          <a:lnRef idx="0">
            <a:scrgbClr r="0" g="0" b="0"/>
          </a:lnRef>
          <a:fillRef idx="0">
            <a:scrgbClr r="0" g="0" b="0"/>
          </a:fillRef>
          <a:effectRef idx="0">
            <a:scrgbClr r="0" g="0" b="0"/>
          </a:effectRef>
          <a:fontRef idx="minor"/>
        </p:style>
        <p:txBody>
          <a:bodyPr lIns="0" tIns="0" rIns="0" bIns="0">
            <a:spAutoFit/>
          </a:bodyPr>
          <a:lstStyle/>
          <a:p>
            <a:pPr>
              <a:lnSpc>
                <a:spcPct val="150000"/>
              </a:lnSpc>
              <a:tabLst>
                <a:tab pos="0" algn="l"/>
              </a:tabLst>
            </a:pPr>
            <a:r>
              <a:rPr lang="en-US" sz="950" b="0" strike="noStrike" spc="-1">
                <a:solidFill>
                  <a:srgbClr val="CBD5E1"/>
                </a:solidFill>
                <a:latin typeface="Inter"/>
                <a:ea typeface="Inter"/>
              </a:rPr>
              <a:t>- Automatic reporting of aircraft identity (call sign).</a:t>
            </a:r>
            <a:endParaRPr lang="en-NZ" sz="950" b="0" strike="noStrike" spc="-1">
              <a:latin typeface="Arial"/>
            </a:endParaRPr>
          </a:p>
          <a:p>
            <a:pPr>
              <a:lnSpc>
                <a:spcPct val="150000"/>
              </a:lnSpc>
              <a:tabLst>
                <a:tab pos="0" algn="l"/>
              </a:tabLst>
            </a:pPr>
            <a:r>
              <a:rPr lang="en-US" sz="950" b="0" strike="noStrike" spc="-1">
                <a:solidFill>
                  <a:srgbClr val="CBD5E1"/>
                </a:solidFill>
                <a:latin typeface="Inter"/>
                <a:ea typeface="Inter"/>
              </a:rPr>
              <a:t>- Altitude reporting in precise 25-foot increments.</a:t>
            </a:r>
            <a:endParaRPr lang="en-NZ" sz="950" b="0" strike="noStrike" spc="-1">
              <a:latin typeface="Arial"/>
            </a:endParaRPr>
          </a:p>
          <a:p>
            <a:pPr>
              <a:lnSpc>
                <a:spcPct val="150000"/>
              </a:lnSpc>
              <a:tabLst>
                <a:tab pos="0" algn="l"/>
              </a:tabLst>
            </a:pPr>
            <a:r>
              <a:rPr lang="en-US" sz="950" b="0" strike="noStrike" spc="-1">
                <a:solidFill>
                  <a:srgbClr val="CBD5E1"/>
                </a:solidFill>
                <a:latin typeface="Inter"/>
                <a:ea typeface="Inter"/>
              </a:rPr>
              <a:t>- Aircraft intent data like selected altitude, heading, ground speed, and vertical rate (with Enhanced - Surveillance or EHS).</a:t>
            </a:r>
            <a:endParaRPr lang="en-NZ" sz="950" b="0" strike="noStrike" spc="-1">
              <a:latin typeface="Arial"/>
            </a:endParaRPr>
          </a:p>
        </p:txBody>
      </p:sp>
      <p:sp>
        <p:nvSpPr>
          <p:cNvPr id="190" name="Google Shape;172;p18_1"/>
          <p:cNvSpPr/>
          <p:nvPr/>
        </p:nvSpPr>
        <p:spPr>
          <a:xfrm>
            <a:off x="8340480" y="2490840"/>
            <a:ext cx="3021840" cy="1198440"/>
          </a:xfrm>
          <a:prstGeom prst="rect">
            <a:avLst/>
          </a:prstGeom>
          <a:noFill/>
          <a:ln w="0">
            <a:noFill/>
          </a:ln>
        </p:spPr>
        <p:style>
          <a:lnRef idx="0">
            <a:scrgbClr r="0" g="0" b="0"/>
          </a:lnRef>
          <a:fillRef idx="0">
            <a:scrgbClr r="0" g="0" b="0"/>
          </a:fillRef>
          <a:effectRef idx="0">
            <a:scrgbClr r="0" g="0" b="0"/>
          </a:effectRef>
          <a:fontRef idx="minor"/>
        </p:style>
        <p:txBody>
          <a:bodyPr lIns="0" tIns="0" rIns="0" bIns="0">
            <a:spAutoFit/>
          </a:bodyPr>
          <a:lstStyle/>
          <a:p>
            <a:pPr>
              <a:lnSpc>
                <a:spcPct val="150000"/>
              </a:lnSpc>
              <a:tabLst>
                <a:tab pos="0" algn="l"/>
              </a:tabLst>
            </a:pPr>
            <a:r>
              <a:rPr lang="en-US" sz="1050" b="0" strike="noStrike" spc="-1">
                <a:solidFill>
                  <a:srgbClr val="CBD5E1"/>
                </a:solidFill>
                <a:latin typeface="Inter"/>
                <a:ea typeface="Inter"/>
              </a:rPr>
              <a:t>Each aircraft is assigned a permanent, unique 24-bit International Civil Aviation Organization (ICAO) address, which is transmitted in every reply and allows for unambiguous identification.</a:t>
            </a:r>
            <a:endParaRPr lang="en-NZ" sz="1050" b="0" strike="noStrike" spc="-1">
              <a:latin typeface="Arial"/>
            </a:endParaRPr>
          </a:p>
        </p:txBody>
      </p:sp>
      <p:sp>
        <p:nvSpPr>
          <p:cNvPr id="191" name="Google Shape;173;p18_1"/>
          <p:cNvSpPr/>
          <p:nvPr/>
        </p:nvSpPr>
        <p:spPr>
          <a:xfrm>
            <a:off x="581040" y="708120"/>
            <a:ext cx="11580840" cy="4118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spAutoFit/>
          </a:bodyPr>
          <a:lstStyle/>
          <a:p>
            <a:pPr>
              <a:lnSpc>
                <a:spcPct val="100000"/>
              </a:lnSpc>
              <a:tabLst>
                <a:tab pos="0" algn="l"/>
              </a:tabLst>
            </a:pPr>
            <a:r>
              <a:rPr lang="en-US" sz="2700" b="1" strike="noStrike" spc="-1">
                <a:solidFill>
                  <a:srgbClr val="38BDF8"/>
                </a:solidFill>
                <a:latin typeface="JetBrains Mono"/>
                <a:ea typeface="JetBrains Mono"/>
              </a:rPr>
              <a:t>Mode S features</a:t>
            </a:r>
            <a:endParaRPr lang="en-NZ" sz="2700" b="0" strike="noStrike" spc="-1">
              <a:latin typeface="Arial"/>
            </a:endParaRPr>
          </a:p>
        </p:txBody>
      </p:sp>
      <p:sp>
        <p:nvSpPr>
          <p:cNvPr id="192" name="Google Shape;174;p18_1"/>
          <p:cNvSpPr/>
          <p:nvPr/>
        </p:nvSpPr>
        <p:spPr>
          <a:xfrm>
            <a:off x="581040" y="1276200"/>
            <a:ext cx="11029320" cy="18360"/>
          </a:xfrm>
          <a:prstGeom prst="rect">
            <a:avLst/>
          </a:prstGeom>
          <a:solidFill>
            <a:srgbClr val="1E293B"/>
          </a:solidFill>
          <a:ln w="0">
            <a:noFill/>
          </a:ln>
        </p:spPr>
        <p:style>
          <a:lnRef idx="0">
            <a:scrgbClr r="0" g="0" b="0"/>
          </a:lnRef>
          <a:fillRef idx="0">
            <a:scrgbClr r="0" g="0" b="0"/>
          </a:fillRef>
          <a:effectRef idx="0">
            <a:scrgbClr r="0" g="0" b="0"/>
          </a:effectRef>
          <a:fontRef idx="minor"/>
        </p:style>
        <p:txBody>
          <a:bodyPr/>
          <a:lstStyle/>
          <a:p>
            <a:endParaRPr lang="en-US"/>
          </a:p>
        </p:txBody>
      </p:sp>
      <p:sp>
        <p:nvSpPr>
          <p:cNvPr id="193" name="Google Shape;175;p18_1"/>
          <p:cNvSpPr/>
          <p:nvPr/>
        </p:nvSpPr>
        <p:spPr>
          <a:xfrm>
            <a:off x="828720" y="2071800"/>
            <a:ext cx="3173040" cy="228240"/>
          </a:xfrm>
          <a:prstGeom prst="rect">
            <a:avLst/>
          </a:prstGeom>
          <a:noFill/>
          <a:ln w="0">
            <a:noFill/>
          </a:ln>
        </p:spPr>
        <p:style>
          <a:lnRef idx="0">
            <a:scrgbClr r="0" g="0" b="0"/>
          </a:lnRef>
          <a:fillRef idx="0">
            <a:scrgbClr r="0" g="0" b="0"/>
          </a:fillRef>
          <a:effectRef idx="0">
            <a:scrgbClr r="0" g="0" b="0"/>
          </a:effectRef>
          <a:fontRef idx="minor"/>
        </p:style>
        <p:txBody>
          <a:bodyPr lIns="0" tIns="0" rIns="0" bIns="0">
            <a:spAutoFit/>
          </a:bodyPr>
          <a:lstStyle/>
          <a:p>
            <a:pPr>
              <a:lnSpc>
                <a:spcPct val="100000"/>
              </a:lnSpc>
              <a:tabLst>
                <a:tab pos="0" algn="l"/>
              </a:tabLst>
            </a:pPr>
            <a:r>
              <a:rPr lang="en-US" sz="1500" b="1" strike="noStrike" spc="-1">
                <a:solidFill>
                  <a:srgbClr val="38BDF8"/>
                </a:solidFill>
                <a:latin typeface="JetBrains Mono"/>
                <a:ea typeface="JetBrains Mono"/>
              </a:rPr>
              <a:t>Selective interrogation</a:t>
            </a:r>
            <a:endParaRPr lang="en-NZ" sz="1500" b="0" strike="noStrike" spc="-1">
              <a:latin typeface="Arial"/>
            </a:endParaRPr>
          </a:p>
        </p:txBody>
      </p:sp>
      <p:sp>
        <p:nvSpPr>
          <p:cNvPr id="194" name="Google Shape;176;p18_1"/>
          <p:cNvSpPr/>
          <p:nvPr/>
        </p:nvSpPr>
        <p:spPr>
          <a:xfrm>
            <a:off x="4584600" y="2071800"/>
            <a:ext cx="3173040" cy="456120"/>
          </a:xfrm>
          <a:prstGeom prst="rect">
            <a:avLst/>
          </a:prstGeom>
          <a:noFill/>
          <a:ln w="0">
            <a:noFill/>
          </a:ln>
        </p:spPr>
        <p:style>
          <a:lnRef idx="0">
            <a:scrgbClr r="0" g="0" b="0"/>
          </a:lnRef>
          <a:fillRef idx="0">
            <a:scrgbClr r="0" g="0" b="0"/>
          </a:fillRef>
          <a:effectRef idx="0">
            <a:scrgbClr r="0" g="0" b="0"/>
          </a:effectRef>
          <a:fontRef idx="minor"/>
        </p:style>
        <p:txBody>
          <a:bodyPr lIns="0" tIns="0" rIns="0" bIns="0">
            <a:spAutoFit/>
          </a:bodyPr>
          <a:lstStyle/>
          <a:p>
            <a:pPr>
              <a:lnSpc>
                <a:spcPct val="100000"/>
              </a:lnSpc>
              <a:tabLst>
                <a:tab pos="0" algn="l"/>
              </a:tabLst>
            </a:pPr>
            <a:r>
              <a:rPr lang="en-US" sz="1500" b="1" strike="noStrike" spc="-1">
                <a:solidFill>
                  <a:srgbClr val="38BDF8"/>
                </a:solidFill>
                <a:latin typeface="JetBrains Mono"/>
                <a:ea typeface="JetBrains Mono"/>
              </a:rPr>
              <a:t>Datalink – enhanced data</a:t>
            </a:r>
            <a:endParaRPr lang="en-NZ" sz="1500" b="0" strike="noStrike" spc="-1">
              <a:latin typeface="Arial"/>
            </a:endParaRPr>
          </a:p>
          <a:p>
            <a:pPr>
              <a:lnSpc>
                <a:spcPct val="100000"/>
              </a:lnSpc>
              <a:tabLst>
                <a:tab pos="0" algn="l"/>
              </a:tabLst>
            </a:pPr>
            <a:r>
              <a:rPr lang="en-US" sz="1500" b="1" strike="noStrike" spc="-1">
                <a:solidFill>
                  <a:srgbClr val="38BDF8"/>
                </a:solidFill>
                <a:latin typeface="JetBrains Mono"/>
                <a:ea typeface="JetBrains Mono"/>
              </a:rPr>
              <a:t>transfer</a:t>
            </a:r>
            <a:endParaRPr lang="en-NZ" sz="1500" b="0" strike="noStrike" spc="-1">
              <a:latin typeface="Arial"/>
            </a:endParaRPr>
          </a:p>
        </p:txBody>
      </p:sp>
      <p:sp>
        <p:nvSpPr>
          <p:cNvPr id="195" name="Google Shape;177;p18_1"/>
          <p:cNvSpPr/>
          <p:nvPr/>
        </p:nvSpPr>
        <p:spPr>
          <a:xfrm>
            <a:off x="8340480" y="2071800"/>
            <a:ext cx="3173040" cy="228240"/>
          </a:xfrm>
          <a:prstGeom prst="rect">
            <a:avLst/>
          </a:prstGeom>
          <a:noFill/>
          <a:ln w="0">
            <a:noFill/>
          </a:ln>
        </p:spPr>
        <p:style>
          <a:lnRef idx="0">
            <a:scrgbClr r="0" g="0" b="0"/>
          </a:lnRef>
          <a:fillRef idx="0">
            <a:scrgbClr r="0" g="0" b="0"/>
          </a:fillRef>
          <a:effectRef idx="0">
            <a:scrgbClr r="0" g="0" b="0"/>
          </a:effectRef>
          <a:fontRef idx="minor"/>
        </p:style>
        <p:txBody>
          <a:bodyPr lIns="0" tIns="0" rIns="0" bIns="0">
            <a:spAutoFit/>
          </a:bodyPr>
          <a:lstStyle/>
          <a:p>
            <a:pPr>
              <a:lnSpc>
                <a:spcPct val="100000"/>
              </a:lnSpc>
              <a:tabLst>
                <a:tab pos="0" algn="l"/>
              </a:tabLst>
            </a:pPr>
            <a:r>
              <a:rPr lang="en-US" sz="1500" b="1" strike="noStrike" spc="-1">
                <a:solidFill>
                  <a:srgbClr val="38BDF8"/>
                </a:solidFill>
                <a:latin typeface="JetBrains Mono"/>
                <a:ea typeface="JetBrains Mono"/>
              </a:rPr>
              <a:t>Unique identification</a:t>
            </a:r>
            <a:endParaRPr lang="en-NZ" sz="1500" b="0" strike="noStrike" spc="-1">
              <a:latin typeface="Arial"/>
            </a:endParaRPr>
          </a:p>
        </p:txBody>
      </p:sp>
      <p:pic>
        <p:nvPicPr>
          <p:cNvPr id="196" name="Google Shape;164;p18_0" descr="image.png"/>
          <p:cNvPicPr/>
          <p:nvPr/>
        </p:nvPicPr>
        <p:blipFill>
          <a:blip r:embed="rId4"/>
          <a:stretch/>
        </p:blipFill>
        <p:spPr>
          <a:xfrm>
            <a:off x="540000" y="4185720"/>
            <a:ext cx="3517200" cy="2113920"/>
          </a:xfrm>
          <a:prstGeom prst="rect">
            <a:avLst/>
          </a:prstGeom>
          <a:ln w="0">
            <a:noFill/>
          </a:ln>
        </p:spPr>
      </p:pic>
      <p:sp>
        <p:nvSpPr>
          <p:cNvPr id="197" name="Google Shape;176;p18_0"/>
          <p:cNvSpPr/>
          <p:nvPr/>
        </p:nvSpPr>
        <p:spPr>
          <a:xfrm>
            <a:off x="720000" y="4320000"/>
            <a:ext cx="3173040" cy="456120"/>
          </a:xfrm>
          <a:prstGeom prst="rect">
            <a:avLst/>
          </a:prstGeom>
          <a:noFill/>
          <a:ln w="0">
            <a:noFill/>
          </a:ln>
        </p:spPr>
        <p:style>
          <a:lnRef idx="0">
            <a:scrgbClr r="0" g="0" b="0"/>
          </a:lnRef>
          <a:fillRef idx="0">
            <a:scrgbClr r="0" g="0" b="0"/>
          </a:fillRef>
          <a:effectRef idx="0">
            <a:scrgbClr r="0" g="0" b="0"/>
          </a:effectRef>
          <a:fontRef idx="minor"/>
        </p:style>
        <p:txBody>
          <a:bodyPr lIns="0" tIns="0" rIns="0" bIns="0">
            <a:spAutoFit/>
          </a:bodyPr>
          <a:lstStyle/>
          <a:p>
            <a:pPr>
              <a:lnSpc>
                <a:spcPct val="100000"/>
              </a:lnSpc>
              <a:tabLst>
                <a:tab pos="0" algn="l"/>
              </a:tabLst>
            </a:pPr>
            <a:r>
              <a:rPr lang="en-US" sz="1500" b="1" strike="noStrike" spc="-1">
                <a:solidFill>
                  <a:srgbClr val="38BDF8"/>
                </a:solidFill>
                <a:latin typeface="JetBrains Mono"/>
                <a:ea typeface="JetBrains Mono"/>
              </a:rPr>
              <a:t>Collision avoidance integration</a:t>
            </a:r>
            <a:endParaRPr lang="en-NZ" sz="1500" b="0" strike="noStrike" spc="-1">
              <a:latin typeface="Arial"/>
            </a:endParaRPr>
          </a:p>
        </p:txBody>
      </p:sp>
      <p:pic>
        <p:nvPicPr>
          <p:cNvPr id="198" name="Google Shape;165;p18_0" descr="image.png"/>
          <p:cNvPicPr/>
          <p:nvPr/>
        </p:nvPicPr>
        <p:blipFill>
          <a:blip r:embed="rId5"/>
          <a:stretch/>
        </p:blipFill>
        <p:spPr>
          <a:xfrm>
            <a:off x="4320000" y="4185720"/>
            <a:ext cx="3517200" cy="2113920"/>
          </a:xfrm>
          <a:prstGeom prst="rect">
            <a:avLst/>
          </a:prstGeom>
          <a:ln w="0">
            <a:noFill/>
          </a:ln>
        </p:spPr>
      </p:pic>
      <p:sp>
        <p:nvSpPr>
          <p:cNvPr id="199" name="Google Shape;176;p18_2"/>
          <p:cNvSpPr/>
          <p:nvPr/>
        </p:nvSpPr>
        <p:spPr>
          <a:xfrm>
            <a:off x="720000" y="4320720"/>
            <a:ext cx="3239640" cy="456120"/>
          </a:xfrm>
          <a:prstGeom prst="rect">
            <a:avLst/>
          </a:prstGeom>
          <a:noFill/>
          <a:ln w="0">
            <a:noFill/>
          </a:ln>
        </p:spPr>
        <p:style>
          <a:lnRef idx="0">
            <a:scrgbClr r="0" g="0" b="0"/>
          </a:lnRef>
          <a:fillRef idx="0">
            <a:scrgbClr r="0" g="0" b="0"/>
          </a:fillRef>
          <a:effectRef idx="0">
            <a:scrgbClr r="0" g="0" b="0"/>
          </a:effectRef>
          <a:fontRef idx="minor"/>
        </p:style>
        <p:txBody>
          <a:bodyPr lIns="0" tIns="0" rIns="0" bIns="0">
            <a:spAutoFit/>
          </a:bodyPr>
          <a:lstStyle/>
          <a:p>
            <a:pPr>
              <a:lnSpc>
                <a:spcPct val="100000"/>
              </a:lnSpc>
              <a:tabLst>
                <a:tab pos="0" algn="l"/>
              </a:tabLst>
            </a:pPr>
            <a:r>
              <a:rPr lang="en-US" sz="1500" b="1" strike="noStrike" spc="-1">
                <a:solidFill>
                  <a:srgbClr val="38BDF8"/>
                </a:solidFill>
                <a:latin typeface="JetBrains Mono"/>
                <a:ea typeface="JetBrains Mono"/>
              </a:rPr>
              <a:t>Collision avoidance integration</a:t>
            </a:r>
            <a:endParaRPr lang="en-NZ" sz="1500" b="0" strike="noStrike" spc="-1">
              <a:latin typeface="Arial"/>
            </a:endParaRPr>
          </a:p>
        </p:txBody>
      </p:sp>
      <p:sp>
        <p:nvSpPr>
          <p:cNvPr id="200" name="Google Shape;176;p18_3"/>
          <p:cNvSpPr/>
          <p:nvPr/>
        </p:nvSpPr>
        <p:spPr>
          <a:xfrm>
            <a:off x="4581360" y="2071800"/>
            <a:ext cx="3173040" cy="456120"/>
          </a:xfrm>
          <a:prstGeom prst="rect">
            <a:avLst/>
          </a:prstGeom>
          <a:noFill/>
          <a:ln w="0">
            <a:noFill/>
          </a:ln>
        </p:spPr>
        <p:style>
          <a:lnRef idx="0">
            <a:scrgbClr r="0" g="0" b="0"/>
          </a:lnRef>
          <a:fillRef idx="0">
            <a:scrgbClr r="0" g="0" b="0"/>
          </a:fillRef>
          <a:effectRef idx="0">
            <a:scrgbClr r="0" g="0" b="0"/>
          </a:effectRef>
          <a:fontRef idx="minor"/>
        </p:style>
        <p:txBody>
          <a:bodyPr lIns="0" tIns="0" rIns="0" bIns="0">
            <a:spAutoFit/>
          </a:bodyPr>
          <a:lstStyle/>
          <a:p>
            <a:pPr>
              <a:lnSpc>
                <a:spcPct val="100000"/>
              </a:lnSpc>
              <a:tabLst>
                <a:tab pos="0" algn="l"/>
              </a:tabLst>
            </a:pPr>
            <a:r>
              <a:rPr lang="en-US" sz="1500" b="1" strike="noStrike" spc="-1">
                <a:solidFill>
                  <a:srgbClr val="38BDF8"/>
                </a:solidFill>
                <a:latin typeface="JetBrains Mono"/>
                <a:ea typeface="JetBrains Mono"/>
              </a:rPr>
              <a:t>Datalink – enhanced data</a:t>
            </a:r>
            <a:endParaRPr lang="en-NZ" sz="1500" b="0" strike="noStrike" spc="-1">
              <a:latin typeface="Arial"/>
            </a:endParaRPr>
          </a:p>
          <a:p>
            <a:pPr>
              <a:lnSpc>
                <a:spcPct val="100000"/>
              </a:lnSpc>
              <a:tabLst>
                <a:tab pos="0" algn="l"/>
              </a:tabLst>
            </a:pPr>
            <a:r>
              <a:rPr lang="en-US" sz="1500" b="1" strike="noStrike" spc="-1">
                <a:solidFill>
                  <a:srgbClr val="38BDF8"/>
                </a:solidFill>
                <a:latin typeface="JetBrains Mono"/>
                <a:ea typeface="JetBrains Mono"/>
              </a:rPr>
              <a:t>transfer</a:t>
            </a:r>
            <a:endParaRPr lang="en-NZ" sz="1500" b="0" strike="noStrike" spc="-1">
              <a:latin typeface="Arial"/>
            </a:endParaRPr>
          </a:p>
        </p:txBody>
      </p:sp>
      <p:sp>
        <p:nvSpPr>
          <p:cNvPr id="201" name="Rectangle 200"/>
          <p:cNvSpPr/>
          <p:nvPr/>
        </p:nvSpPr>
        <p:spPr>
          <a:xfrm>
            <a:off x="4500000" y="4320000"/>
            <a:ext cx="3239640" cy="3596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1500" b="1" strike="noStrike" spc="-1">
                <a:solidFill>
                  <a:srgbClr val="38BDF8"/>
                </a:solidFill>
                <a:latin typeface="JetBrains Mono"/>
                <a:ea typeface="JetBrains Mono"/>
              </a:rPr>
              <a:t>Operational benefits</a:t>
            </a:r>
            <a:endParaRPr lang="en-NZ" sz="1500" b="0" strike="noStrike" spc="-1">
              <a:latin typeface="Arial"/>
            </a:endParaRPr>
          </a:p>
        </p:txBody>
      </p:sp>
      <p:sp>
        <p:nvSpPr>
          <p:cNvPr id="202" name="Rectangle 201"/>
          <p:cNvSpPr/>
          <p:nvPr/>
        </p:nvSpPr>
        <p:spPr>
          <a:xfrm>
            <a:off x="720000" y="4931280"/>
            <a:ext cx="3239640" cy="11883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1050" b="0" strike="noStrike" spc="-1">
                <a:solidFill>
                  <a:srgbClr val="CBD5E1"/>
                </a:solidFill>
                <a:latin typeface="Inter"/>
                <a:ea typeface="Inter"/>
              </a:rPr>
              <a:t> Mode S is a foundational component for Airborne Collision Avoidance Systems (ACAS) and Traffic Alert and Collision Avoidance Systems (TCAS), facilitating direct air-to-air data exchange between equipped aircraft to prevent mid-air collisions.</a:t>
            </a:r>
            <a:endParaRPr lang="en-NZ" sz="1050" b="0" strike="noStrike" spc="-1">
              <a:latin typeface="Arial"/>
            </a:endParaRPr>
          </a:p>
        </p:txBody>
      </p:sp>
      <p:sp>
        <p:nvSpPr>
          <p:cNvPr id="203" name="Rectangle 202"/>
          <p:cNvSpPr/>
          <p:nvPr/>
        </p:nvSpPr>
        <p:spPr>
          <a:xfrm>
            <a:off x="4500000" y="4680000"/>
            <a:ext cx="3059640" cy="14396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1000" b="0" strike="noStrike" spc="-1">
                <a:solidFill>
                  <a:srgbClr val="CBD5E1"/>
                </a:solidFill>
                <a:latin typeface="Inter"/>
                <a:ea typeface="Inter"/>
              </a:rPr>
              <a:t>- </a:t>
            </a:r>
            <a:r>
              <a:rPr lang="en-US" sz="1000" b="1" strike="noStrike" spc="-1">
                <a:solidFill>
                  <a:srgbClr val="CBD5E1"/>
                </a:solidFill>
                <a:latin typeface="Inter"/>
                <a:ea typeface="Inter"/>
              </a:rPr>
              <a:t>Improved Situational Awareness:</a:t>
            </a:r>
            <a:r>
              <a:rPr lang="en-US" sz="1000" b="0" strike="noStrike" spc="-1">
                <a:solidFill>
                  <a:srgbClr val="CBD5E1"/>
                </a:solidFill>
                <a:latin typeface="Inter"/>
                <a:ea typeface="Inter"/>
              </a:rPr>
              <a:t> Controllers receive a clearer, more accurate air situation picture, with fewer identification errors and enhanced tracking capabilities.</a:t>
            </a:r>
            <a:endParaRPr lang="en-NZ" sz="1000" b="0" strike="noStrike" spc="-1">
              <a:latin typeface="Arial"/>
            </a:endParaRPr>
          </a:p>
          <a:p>
            <a:pPr>
              <a:lnSpc>
                <a:spcPct val="100000"/>
              </a:lnSpc>
            </a:pPr>
            <a:r>
              <a:rPr lang="en-US" sz="1000" b="0" strike="noStrike" spc="-1">
                <a:solidFill>
                  <a:srgbClr val="CBD5E1"/>
                </a:solidFill>
                <a:latin typeface="Inter"/>
                <a:ea typeface="Inter"/>
              </a:rPr>
              <a:t>- </a:t>
            </a:r>
            <a:r>
              <a:rPr lang="en-US" sz="1000" b="1" strike="noStrike" spc="-1">
                <a:solidFill>
                  <a:srgbClr val="CBD5E1"/>
                </a:solidFill>
                <a:latin typeface="Inter"/>
                <a:ea typeface="Inter"/>
              </a:rPr>
              <a:t>Increased Airspace Capacity:</a:t>
            </a:r>
            <a:r>
              <a:rPr lang="en-US" sz="1000" b="0" strike="noStrike" spc="-1">
                <a:solidFill>
                  <a:srgbClr val="CBD5E1"/>
                </a:solidFill>
                <a:latin typeface="Inter"/>
                <a:ea typeface="Inter"/>
              </a:rPr>
              <a:t> The ability to handle more targets simultaneously and efficiently manage a greater volume of data helps manage high-traffic density airspace.</a:t>
            </a:r>
            <a:endParaRPr lang="en-NZ" sz="1000" b="0" strike="noStrike" spc="-1">
              <a:latin typeface="Arial"/>
            </a:endParaRPr>
          </a:p>
        </p:txBody>
      </p:sp>
      <p:pic>
        <p:nvPicPr>
          <p:cNvPr id="204" name="Google Shape;166;p18_0" descr="image.png"/>
          <p:cNvPicPr/>
          <p:nvPr/>
        </p:nvPicPr>
        <p:blipFill>
          <a:blip r:embed="rId6"/>
          <a:stretch/>
        </p:blipFill>
        <p:spPr>
          <a:xfrm>
            <a:off x="8100000" y="4185720"/>
            <a:ext cx="3517200" cy="2113920"/>
          </a:xfrm>
          <a:prstGeom prst="rect">
            <a:avLst/>
          </a:prstGeom>
          <a:ln w="0">
            <a:noFill/>
          </a:ln>
        </p:spPr>
      </p:pic>
      <p:sp>
        <p:nvSpPr>
          <p:cNvPr id="205" name="Rectangle 204"/>
          <p:cNvSpPr/>
          <p:nvPr/>
        </p:nvSpPr>
        <p:spPr>
          <a:xfrm>
            <a:off x="8100000" y="4349880"/>
            <a:ext cx="3419640" cy="3297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1500" b="1" strike="noStrike" spc="-1">
                <a:solidFill>
                  <a:srgbClr val="38BDF8"/>
                </a:solidFill>
                <a:latin typeface="JetBrains Mono"/>
                <a:ea typeface="JetBrains Mono"/>
              </a:rPr>
              <a:t>Operational benefits (cont)</a:t>
            </a:r>
            <a:endParaRPr lang="en-NZ" sz="1500" b="0" strike="noStrike" spc="-1">
              <a:latin typeface="Arial"/>
            </a:endParaRPr>
          </a:p>
        </p:txBody>
      </p:sp>
      <p:sp>
        <p:nvSpPr>
          <p:cNvPr id="206" name="Rectangle 205"/>
          <p:cNvSpPr/>
          <p:nvPr/>
        </p:nvSpPr>
        <p:spPr>
          <a:xfrm>
            <a:off x="8183520" y="4680000"/>
            <a:ext cx="3336120" cy="16300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1000" b="0" strike="noStrike" spc="-1">
                <a:solidFill>
                  <a:srgbClr val="CBD5E1"/>
                </a:solidFill>
                <a:latin typeface="Inter"/>
                <a:ea typeface="Inter"/>
              </a:rPr>
              <a:t>- </a:t>
            </a:r>
            <a:r>
              <a:rPr lang="en-US" sz="1000" b="1" strike="noStrike" spc="-1">
                <a:solidFill>
                  <a:srgbClr val="CBD5E1"/>
                </a:solidFill>
                <a:latin typeface="Inter"/>
                <a:ea typeface="Inter"/>
              </a:rPr>
              <a:t>Reduced Radio (R/T) Workload</a:t>
            </a:r>
            <a:r>
              <a:rPr lang="en-US" sz="1000" b="0" strike="noStrike" spc="-1">
                <a:solidFill>
                  <a:srgbClr val="CBD5E1"/>
                </a:solidFill>
                <a:latin typeface="Inter"/>
                <a:ea typeface="Inter"/>
              </a:rPr>
              <a:t>: The automatic downlinking of data reduces the need for constant voice communication between pilots and controllers to confirm information like headings and altitudes.</a:t>
            </a:r>
            <a:endParaRPr lang="en-NZ" sz="1000" b="0" strike="noStrike" spc="-1">
              <a:latin typeface="Arial"/>
            </a:endParaRPr>
          </a:p>
          <a:p>
            <a:pPr>
              <a:lnSpc>
                <a:spcPct val="100000"/>
              </a:lnSpc>
            </a:pPr>
            <a:r>
              <a:rPr lang="en-US" sz="1000" b="0" strike="noStrike" spc="-1">
                <a:solidFill>
                  <a:srgbClr val="CBD5E1"/>
                </a:solidFill>
                <a:latin typeface="Inter"/>
                <a:ea typeface="Inter"/>
              </a:rPr>
              <a:t>- </a:t>
            </a:r>
            <a:r>
              <a:rPr lang="en-US" sz="1000" b="1" strike="noStrike" spc="-1">
                <a:solidFill>
                  <a:srgbClr val="CBD5E1"/>
                </a:solidFill>
                <a:latin typeface="Inter"/>
                <a:ea typeface="Inter"/>
              </a:rPr>
              <a:t>Enhanced Safety Nets</a:t>
            </a:r>
            <a:r>
              <a:rPr lang="en-US" sz="1000" b="0" strike="noStrike" spc="-1">
                <a:solidFill>
                  <a:srgbClr val="CBD5E1"/>
                </a:solidFill>
                <a:latin typeface="Inter"/>
                <a:ea typeface="Inter"/>
              </a:rPr>
              <a:t>: The high integrity and detailed data improve the performance of safety alert systems (like Short Term Conflict Alert), reducing false alarms and improving the ability to detect potential conflicts. </a:t>
            </a:r>
            <a:endParaRPr lang="en-NZ" sz="1000" b="0" strike="noStrike" spc="-1">
              <a:latin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7" name="Google Shape;222;p21" descr="image.png"/>
          <p:cNvPicPr/>
          <p:nvPr/>
        </p:nvPicPr>
        <p:blipFill>
          <a:blip r:embed="rId3"/>
          <a:stretch/>
        </p:blipFill>
        <p:spPr>
          <a:xfrm>
            <a:off x="9000" y="-276120"/>
            <a:ext cx="12191400" cy="6857280"/>
          </a:xfrm>
          <a:prstGeom prst="rect">
            <a:avLst/>
          </a:prstGeom>
          <a:ln w="0">
            <a:noFill/>
          </a:ln>
        </p:spPr>
      </p:pic>
      <p:pic>
        <p:nvPicPr>
          <p:cNvPr id="208" name="Google Shape;223;p21" descr="image.png"/>
          <p:cNvPicPr/>
          <p:nvPr/>
        </p:nvPicPr>
        <p:blipFill>
          <a:blip r:embed="rId4"/>
          <a:stretch/>
        </p:blipFill>
        <p:spPr>
          <a:xfrm>
            <a:off x="6334200" y="1581120"/>
            <a:ext cx="5276160" cy="2418480"/>
          </a:xfrm>
          <a:prstGeom prst="rect">
            <a:avLst/>
          </a:prstGeom>
          <a:ln w="0">
            <a:noFill/>
          </a:ln>
        </p:spPr>
      </p:pic>
      <p:pic>
        <p:nvPicPr>
          <p:cNvPr id="209" name="Google Shape;224;p21" descr="image.png"/>
          <p:cNvPicPr/>
          <p:nvPr/>
        </p:nvPicPr>
        <p:blipFill>
          <a:blip r:embed="rId5"/>
          <a:stretch/>
        </p:blipFill>
        <p:spPr>
          <a:xfrm>
            <a:off x="9360" y="9360"/>
            <a:ext cx="12172320" cy="266040"/>
          </a:xfrm>
          <a:prstGeom prst="rect">
            <a:avLst/>
          </a:prstGeom>
          <a:ln w="0">
            <a:noFill/>
          </a:ln>
        </p:spPr>
      </p:pic>
      <p:pic>
        <p:nvPicPr>
          <p:cNvPr id="210" name="Google Shape;225;p21" descr="image.png"/>
          <p:cNvPicPr/>
          <p:nvPr/>
        </p:nvPicPr>
        <p:blipFill>
          <a:blip r:embed="rId5"/>
          <a:stretch/>
        </p:blipFill>
        <p:spPr>
          <a:xfrm>
            <a:off x="9360" y="6581880"/>
            <a:ext cx="12172320" cy="266040"/>
          </a:xfrm>
          <a:prstGeom prst="rect">
            <a:avLst/>
          </a:prstGeom>
          <a:ln w="0">
            <a:noFill/>
          </a:ln>
        </p:spPr>
      </p:pic>
      <p:sp>
        <p:nvSpPr>
          <p:cNvPr id="211" name="Google Shape;226;p21"/>
          <p:cNvSpPr/>
          <p:nvPr/>
        </p:nvSpPr>
        <p:spPr>
          <a:xfrm>
            <a:off x="581040" y="1971720"/>
            <a:ext cx="5276160" cy="615960"/>
          </a:xfrm>
          <a:prstGeom prst="rect">
            <a:avLst/>
          </a:prstGeom>
          <a:noFill/>
          <a:ln w="0">
            <a:noFill/>
          </a:ln>
        </p:spPr>
        <p:style>
          <a:lnRef idx="0">
            <a:scrgbClr r="0" g="0" b="0"/>
          </a:lnRef>
          <a:fillRef idx="0">
            <a:scrgbClr r="0" g="0" b="0"/>
          </a:fillRef>
          <a:effectRef idx="0">
            <a:scrgbClr r="0" g="0" b="0"/>
          </a:effectRef>
          <a:fontRef idx="minor"/>
        </p:style>
        <p:txBody>
          <a:bodyPr lIns="0" tIns="0" rIns="0" bIns="0">
            <a:spAutoFit/>
          </a:bodyPr>
          <a:lstStyle/>
          <a:p>
            <a:pPr>
              <a:lnSpc>
                <a:spcPct val="150000"/>
              </a:lnSpc>
              <a:tabLst>
                <a:tab pos="0" algn="l"/>
              </a:tabLst>
            </a:pPr>
            <a:r>
              <a:rPr lang="en-US" sz="1350" b="0" strike="noStrike" spc="-1">
                <a:solidFill>
                  <a:srgbClr val="CBD5E1"/>
                </a:solidFill>
                <a:latin typeface="Inter"/>
                <a:ea typeface="Inter"/>
              </a:rPr>
              <a:t>Traditional SSR requires Line-of-Sight (LOS). It fails in critical domains:</a:t>
            </a:r>
            <a:endParaRPr lang="en-NZ" sz="1350" b="0" strike="noStrike" spc="-1">
              <a:latin typeface="Arial"/>
            </a:endParaRPr>
          </a:p>
        </p:txBody>
      </p:sp>
      <p:sp>
        <p:nvSpPr>
          <p:cNvPr id="212" name="Google Shape;227;p21"/>
          <p:cNvSpPr/>
          <p:nvPr/>
        </p:nvSpPr>
        <p:spPr>
          <a:xfrm>
            <a:off x="6581880" y="2247840"/>
            <a:ext cx="4780800" cy="615960"/>
          </a:xfrm>
          <a:prstGeom prst="rect">
            <a:avLst/>
          </a:prstGeom>
          <a:noFill/>
          <a:ln w="0">
            <a:noFill/>
          </a:ln>
        </p:spPr>
        <p:style>
          <a:lnRef idx="0">
            <a:scrgbClr r="0" g="0" b="0"/>
          </a:lnRef>
          <a:fillRef idx="0">
            <a:scrgbClr r="0" g="0" b="0"/>
          </a:fillRef>
          <a:effectRef idx="0">
            <a:scrgbClr r="0" g="0" b="0"/>
          </a:effectRef>
          <a:fontRef idx="minor"/>
        </p:style>
        <p:txBody>
          <a:bodyPr lIns="0" tIns="0" rIns="0" bIns="0">
            <a:spAutoFit/>
          </a:bodyPr>
          <a:lstStyle/>
          <a:p>
            <a:pPr>
              <a:lnSpc>
                <a:spcPct val="150000"/>
              </a:lnSpc>
              <a:tabLst>
                <a:tab pos="0" algn="l"/>
              </a:tabLst>
            </a:pPr>
            <a:r>
              <a:rPr lang="en-US" sz="1350" b="0" strike="noStrike" spc="-1">
                <a:solidFill>
                  <a:srgbClr val="CBD5E1"/>
                </a:solidFill>
                <a:latin typeface="Inter"/>
                <a:ea typeface="Inter"/>
              </a:rPr>
              <a:t>By decoupling surveillance from ground stations and using GNSS:</a:t>
            </a:r>
            <a:endParaRPr lang="en-NZ" sz="1350" b="0" strike="noStrike" spc="-1">
              <a:latin typeface="Arial"/>
            </a:endParaRPr>
          </a:p>
        </p:txBody>
      </p:sp>
      <p:sp>
        <p:nvSpPr>
          <p:cNvPr id="213" name="Google Shape;228;p21"/>
          <p:cNvSpPr/>
          <p:nvPr/>
        </p:nvSpPr>
        <p:spPr>
          <a:xfrm>
            <a:off x="6581880" y="2952720"/>
            <a:ext cx="4780800" cy="730080"/>
          </a:xfrm>
          <a:prstGeom prst="rect">
            <a:avLst/>
          </a:prstGeom>
          <a:noFill/>
          <a:ln w="0">
            <a:noFill/>
          </a:ln>
        </p:spPr>
        <p:style>
          <a:lnRef idx="0">
            <a:scrgbClr r="0" g="0" b="0"/>
          </a:lnRef>
          <a:fillRef idx="0">
            <a:scrgbClr r="0" g="0" b="0"/>
          </a:fillRef>
          <a:effectRef idx="0">
            <a:scrgbClr r="0" g="0" b="0"/>
          </a:effectRef>
          <a:fontRef idx="minor"/>
        </p:style>
        <p:txBody>
          <a:bodyPr lIns="0" tIns="0" rIns="0" bIns="0">
            <a:spAutoFit/>
          </a:bodyPr>
          <a:lstStyle/>
          <a:p>
            <a:pPr>
              <a:lnSpc>
                <a:spcPct val="100000"/>
              </a:lnSpc>
              <a:tabLst>
                <a:tab pos="0" algn="l"/>
              </a:tabLst>
            </a:pPr>
            <a:r>
              <a:rPr lang="en-US" sz="1200" b="0" strike="noStrike" spc="-1">
                <a:solidFill>
                  <a:srgbClr val="E2E8F0"/>
                </a:solidFill>
                <a:latin typeface="JetBrains Mono"/>
                <a:ea typeface="JetBrains Mono"/>
              </a:rPr>
              <a:t>&gt; Update Rate: ~0.5 Hz (2x/sec)</a:t>
            </a:r>
            <a:br/>
            <a:r>
              <a:rPr lang="en-US" sz="1200" b="0" strike="noStrike" spc="-1">
                <a:solidFill>
                  <a:srgbClr val="E2E8F0"/>
                </a:solidFill>
                <a:latin typeface="JetBrains Mono"/>
                <a:ea typeface="JetBrains Mono"/>
              </a:rPr>
              <a:t> &gt; Accuracy: &lt; 0.05 NM</a:t>
            </a:r>
            <a:br/>
            <a:r>
              <a:rPr lang="en-US" sz="1200" b="0" strike="noStrike" spc="-1">
                <a:solidFill>
                  <a:srgbClr val="E2E8F0"/>
                </a:solidFill>
                <a:latin typeface="JetBrains Mono"/>
                <a:ea typeface="JetBrains Mono"/>
              </a:rPr>
              <a:t> &gt; Cost: 1/10th of Radar</a:t>
            </a:r>
            <a:br/>
            <a:r>
              <a:rPr lang="en-US" sz="1200" b="0" strike="noStrike" spc="-1">
                <a:solidFill>
                  <a:srgbClr val="E2E8F0"/>
                </a:solidFill>
                <a:latin typeface="JetBrains Mono"/>
                <a:ea typeface="JetBrains Mono"/>
              </a:rPr>
              <a:t> &gt; Coverage: Global</a:t>
            </a:r>
            <a:endParaRPr lang="en-NZ" sz="1200" b="0" strike="noStrike" spc="-1">
              <a:latin typeface="Arial"/>
            </a:endParaRPr>
          </a:p>
        </p:txBody>
      </p:sp>
      <p:sp>
        <p:nvSpPr>
          <p:cNvPr id="214" name="Google Shape;229;p21"/>
          <p:cNvSpPr/>
          <p:nvPr/>
        </p:nvSpPr>
        <p:spPr>
          <a:xfrm>
            <a:off x="819000" y="2676600"/>
            <a:ext cx="5037840" cy="307800"/>
          </a:xfrm>
          <a:prstGeom prst="rect">
            <a:avLst/>
          </a:prstGeom>
          <a:noFill/>
          <a:ln w="0">
            <a:noFill/>
          </a:ln>
        </p:spPr>
        <p:style>
          <a:lnRef idx="0">
            <a:scrgbClr r="0" g="0" b="0"/>
          </a:lnRef>
          <a:fillRef idx="0">
            <a:scrgbClr r="0" g="0" b="0"/>
          </a:fillRef>
          <a:effectRef idx="0">
            <a:scrgbClr r="0" g="0" b="0"/>
          </a:effectRef>
          <a:fontRef idx="minor"/>
        </p:style>
        <p:txBody>
          <a:bodyPr lIns="0" tIns="0" rIns="0" bIns="0">
            <a:spAutoFit/>
          </a:bodyPr>
          <a:lstStyle/>
          <a:p>
            <a:pPr>
              <a:lnSpc>
                <a:spcPct val="150000"/>
              </a:lnSpc>
              <a:tabLst>
                <a:tab pos="0" algn="l"/>
              </a:tabLst>
            </a:pPr>
            <a:r>
              <a:rPr lang="en-US" sz="1350" b="1" strike="noStrike" spc="-1">
                <a:solidFill>
                  <a:srgbClr val="CBD5E1"/>
                </a:solidFill>
                <a:latin typeface="Inter"/>
                <a:ea typeface="Inter"/>
              </a:rPr>
              <a:t>Oceanic:</a:t>
            </a:r>
            <a:r>
              <a:rPr lang="en-US" sz="1350" b="0" strike="noStrike" spc="-1">
                <a:solidFill>
                  <a:srgbClr val="CBD5E1"/>
                </a:solidFill>
                <a:latin typeface="Inter"/>
                <a:ea typeface="Inter"/>
              </a:rPr>
              <a:t> HF voice reports were the only method.</a:t>
            </a:r>
            <a:endParaRPr lang="en-NZ" sz="1350" b="0" strike="noStrike" spc="-1">
              <a:latin typeface="Arial"/>
            </a:endParaRPr>
          </a:p>
        </p:txBody>
      </p:sp>
      <p:sp>
        <p:nvSpPr>
          <p:cNvPr id="215" name="Google Shape;230;p21"/>
          <p:cNvSpPr/>
          <p:nvPr/>
        </p:nvSpPr>
        <p:spPr>
          <a:xfrm>
            <a:off x="819000" y="3076560"/>
            <a:ext cx="5037840" cy="307800"/>
          </a:xfrm>
          <a:prstGeom prst="rect">
            <a:avLst/>
          </a:prstGeom>
          <a:noFill/>
          <a:ln w="0">
            <a:noFill/>
          </a:ln>
        </p:spPr>
        <p:style>
          <a:lnRef idx="0">
            <a:scrgbClr r="0" g="0" b="0"/>
          </a:lnRef>
          <a:fillRef idx="0">
            <a:scrgbClr r="0" g="0" b="0"/>
          </a:fillRef>
          <a:effectRef idx="0">
            <a:scrgbClr r="0" g="0" b="0"/>
          </a:effectRef>
          <a:fontRef idx="minor"/>
        </p:style>
        <p:txBody>
          <a:bodyPr lIns="0" tIns="0" rIns="0" bIns="0">
            <a:spAutoFit/>
          </a:bodyPr>
          <a:lstStyle/>
          <a:p>
            <a:pPr>
              <a:lnSpc>
                <a:spcPct val="150000"/>
              </a:lnSpc>
              <a:tabLst>
                <a:tab pos="0" algn="l"/>
              </a:tabLst>
            </a:pPr>
            <a:r>
              <a:rPr lang="en-US" sz="1350" b="1" strike="noStrike" spc="-1">
                <a:solidFill>
                  <a:srgbClr val="CBD5E1"/>
                </a:solidFill>
                <a:latin typeface="Inter"/>
                <a:ea typeface="Inter"/>
              </a:rPr>
              <a:t>Remote Terrain:</a:t>
            </a:r>
            <a:r>
              <a:rPr lang="en-US" sz="1350" b="0" strike="noStrike" spc="-1">
                <a:solidFill>
                  <a:srgbClr val="CBD5E1"/>
                </a:solidFill>
                <a:latin typeface="Inter"/>
                <a:ea typeface="Inter"/>
              </a:rPr>
              <a:t> Mountains block radar pulses.</a:t>
            </a:r>
            <a:endParaRPr lang="en-NZ" sz="1350" b="0" strike="noStrike" spc="-1">
              <a:latin typeface="Arial"/>
            </a:endParaRPr>
          </a:p>
        </p:txBody>
      </p:sp>
      <p:sp>
        <p:nvSpPr>
          <p:cNvPr id="216" name="Google Shape;231;p21"/>
          <p:cNvSpPr/>
          <p:nvPr/>
        </p:nvSpPr>
        <p:spPr>
          <a:xfrm>
            <a:off x="819000" y="3476520"/>
            <a:ext cx="5037840" cy="616320"/>
          </a:xfrm>
          <a:prstGeom prst="rect">
            <a:avLst/>
          </a:prstGeom>
          <a:noFill/>
          <a:ln w="0">
            <a:noFill/>
          </a:ln>
        </p:spPr>
        <p:style>
          <a:lnRef idx="0">
            <a:scrgbClr r="0" g="0" b="0"/>
          </a:lnRef>
          <a:fillRef idx="0">
            <a:scrgbClr r="0" g="0" b="0"/>
          </a:fillRef>
          <a:effectRef idx="0">
            <a:scrgbClr r="0" g="0" b="0"/>
          </a:effectRef>
          <a:fontRef idx="minor"/>
        </p:style>
        <p:txBody>
          <a:bodyPr lIns="0" tIns="0" rIns="0" bIns="0">
            <a:spAutoFit/>
          </a:bodyPr>
          <a:lstStyle/>
          <a:p>
            <a:pPr>
              <a:lnSpc>
                <a:spcPct val="150000"/>
              </a:lnSpc>
              <a:tabLst>
                <a:tab pos="0" algn="l"/>
              </a:tabLst>
            </a:pPr>
            <a:r>
              <a:rPr lang="en-US" sz="1350" b="1" strike="noStrike" spc="-1">
                <a:solidFill>
                  <a:srgbClr val="CBD5E1"/>
                </a:solidFill>
                <a:latin typeface="Inter"/>
                <a:ea typeface="Inter"/>
              </a:rPr>
              <a:t>Update Rate:</a:t>
            </a:r>
            <a:r>
              <a:rPr lang="en-US" sz="1350" b="0" strike="noStrike" spc="-1">
                <a:solidFill>
                  <a:srgbClr val="CBD5E1"/>
                </a:solidFill>
                <a:latin typeface="Inter"/>
                <a:ea typeface="Inter"/>
              </a:rPr>
              <a:t> Mechanical rotation (5-12s) is too slow for modern tactical separation.</a:t>
            </a:r>
            <a:endParaRPr lang="en-NZ" sz="1350" b="0" strike="noStrike" spc="-1">
              <a:latin typeface="Arial"/>
            </a:endParaRPr>
          </a:p>
        </p:txBody>
      </p:sp>
      <p:sp>
        <p:nvSpPr>
          <p:cNvPr id="217" name="Google Shape;232;p21"/>
          <p:cNvSpPr/>
          <p:nvPr/>
        </p:nvSpPr>
        <p:spPr>
          <a:xfrm>
            <a:off x="581040" y="2676600"/>
            <a:ext cx="104040" cy="307800"/>
          </a:xfrm>
          <a:prstGeom prst="rect">
            <a:avLst/>
          </a:prstGeom>
          <a:noFill/>
          <a:ln w="0">
            <a:noFill/>
          </a:ln>
        </p:spPr>
        <p:style>
          <a:lnRef idx="0">
            <a:scrgbClr r="0" g="0" b="0"/>
          </a:lnRef>
          <a:fillRef idx="0">
            <a:scrgbClr r="0" g="0" b="0"/>
          </a:fillRef>
          <a:effectRef idx="0">
            <a:scrgbClr r="0" g="0" b="0"/>
          </a:effectRef>
          <a:fontRef idx="minor"/>
        </p:style>
        <p:txBody>
          <a:bodyPr lIns="0" tIns="0" rIns="0" bIns="0">
            <a:spAutoFit/>
          </a:bodyPr>
          <a:lstStyle/>
          <a:p>
            <a:pPr>
              <a:lnSpc>
                <a:spcPct val="150000"/>
              </a:lnSpc>
              <a:tabLst>
                <a:tab pos="0" algn="l"/>
              </a:tabLst>
            </a:pPr>
            <a:r>
              <a:rPr lang="en-US" sz="1350" b="1" strike="noStrike" spc="-1">
                <a:solidFill>
                  <a:srgbClr val="38BDF8"/>
                </a:solidFill>
                <a:latin typeface="JetBrains Mono"/>
                <a:ea typeface="JetBrains Mono"/>
              </a:rPr>
              <a:t>&gt;</a:t>
            </a:r>
            <a:endParaRPr lang="en-NZ" sz="1350" b="0" strike="noStrike" spc="-1">
              <a:latin typeface="Arial"/>
            </a:endParaRPr>
          </a:p>
        </p:txBody>
      </p:sp>
      <p:sp>
        <p:nvSpPr>
          <p:cNvPr id="218" name="Google Shape;233;p21"/>
          <p:cNvSpPr/>
          <p:nvPr/>
        </p:nvSpPr>
        <p:spPr>
          <a:xfrm>
            <a:off x="581040" y="3076560"/>
            <a:ext cx="104040" cy="307800"/>
          </a:xfrm>
          <a:prstGeom prst="rect">
            <a:avLst/>
          </a:prstGeom>
          <a:noFill/>
          <a:ln w="0">
            <a:noFill/>
          </a:ln>
        </p:spPr>
        <p:style>
          <a:lnRef idx="0">
            <a:scrgbClr r="0" g="0" b="0"/>
          </a:lnRef>
          <a:fillRef idx="0">
            <a:scrgbClr r="0" g="0" b="0"/>
          </a:fillRef>
          <a:effectRef idx="0">
            <a:scrgbClr r="0" g="0" b="0"/>
          </a:effectRef>
          <a:fontRef idx="minor"/>
        </p:style>
        <p:txBody>
          <a:bodyPr lIns="0" tIns="0" rIns="0" bIns="0">
            <a:spAutoFit/>
          </a:bodyPr>
          <a:lstStyle/>
          <a:p>
            <a:pPr>
              <a:lnSpc>
                <a:spcPct val="150000"/>
              </a:lnSpc>
              <a:tabLst>
                <a:tab pos="0" algn="l"/>
              </a:tabLst>
            </a:pPr>
            <a:r>
              <a:rPr lang="en-US" sz="1350" b="1" strike="noStrike" spc="-1">
                <a:solidFill>
                  <a:srgbClr val="38BDF8"/>
                </a:solidFill>
                <a:latin typeface="JetBrains Mono"/>
                <a:ea typeface="JetBrains Mono"/>
              </a:rPr>
              <a:t>&gt;</a:t>
            </a:r>
            <a:endParaRPr lang="en-NZ" sz="1350" b="0" strike="noStrike" spc="-1">
              <a:latin typeface="Arial"/>
            </a:endParaRPr>
          </a:p>
        </p:txBody>
      </p:sp>
      <p:sp>
        <p:nvSpPr>
          <p:cNvPr id="219" name="Google Shape;234;p21"/>
          <p:cNvSpPr/>
          <p:nvPr/>
        </p:nvSpPr>
        <p:spPr>
          <a:xfrm>
            <a:off x="581040" y="3476520"/>
            <a:ext cx="104040" cy="307800"/>
          </a:xfrm>
          <a:prstGeom prst="rect">
            <a:avLst/>
          </a:prstGeom>
          <a:noFill/>
          <a:ln w="0">
            <a:noFill/>
          </a:ln>
        </p:spPr>
        <p:style>
          <a:lnRef idx="0">
            <a:scrgbClr r="0" g="0" b="0"/>
          </a:lnRef>
          <a:fillRef idx="0">
            <a:scrgbClr r="0" g="0" b="0"/>
          </a:fillRef>
          <a:effectRef idx="0">
            <a:scrgbClr r="0" g="0" b="0"/>
          </a:effectRef>
          <a:fontRef idx="minor"/>
        </p:style>
        <p:txBody>
          <a:bodyPr lIns="0" tIns="0" rIns="0" bIns="0">
            <a:spAutoFit/>
          </a:bodyPr>
          <a:lstStyle/>
          <a:p>
            <a:pPr>
              <a:lnSpc>
                <a:spcPct val="150000"/>
              </a:lnSpc>
              <a:tabLst>
                <a:tab pos="0" algn="l"/>
              </a:tabLst>
            </a:pPr>
            <a:r>
              <a:rPr lang="en-US" sz="1350" b="1" strike="noStrike" spc="-1">
                <a:solidFill>
                  <a:srgbClr val="38BDF8"/>
                </a:solidFill>
                <a:latin typeface="JetBrains Mono"/>
                <a:ea typeface="JetBrains Mono"/>
              </a:rPr>
              <a:t>&gt;</a:t>
            </a:r>
            <a:endParaRPr lang="en-NZ" sz="1350" b="0" strike="noStrike" spc="-1">
              <a:latin typeface="Arial"/>
            </a:endParaRPr>
          </a:p>
        </p:txBody>
      </p:sp>
      <p:sp>
        <p:nvSpPr>
          <p:cNvPr id="220" name="Google Shape;235;p21"/>
          <p:cNvSpPr/>
          <p:nvPr/>
        </p:nvSpPr>
        <p:spPr>
          <a:xfrm>
            <a:off x="581040" y="708120"/>
            <a:ext cx="11580840" cy="4118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spAutoFit/>
          </a:bodyPr>
          <a:lstStyle/>
          <a:p>
            <a:pPr>
              <a:lnSpc>
                <a:spcPct val="100000"/>
              </a:lnSpc>
              <a:tabLst>
                <a:tab pos="0" algn="l"/>
              </a:tabLst>
            </a:pPr>
            <a:r>
              <a:rPr lang="en-US" sz="2700" b="1" strike="noStrike" spc="-1">
                <a:solidFill>
                  <a:srgbClr val="38BDF8"/>
                </a:solidFill>
                <a:latin typeface="JetBrains Mono"/>
                <a:ea typeface="JetBrains Mono"/>
              </a:rPr>
              <a:t>Operational Limitations of Radar</a:t>
            </a:r>
            <a:endParaRPr lang="en-NZ" sz="2700" b="0" strike="noStrike" spc="-1">
              <a:latin typeface="Arial"/>
            </a:endParaRPr>
          </a:p>
        </p:txBody>
      </p:sp>
      <p:sp>
        <p:nvSpPr>
          <p:cNvPr id="221" name="Google Shape;236;p21"/>
          <p:cNvSpPr/>
          <p:nvPr/>
        </p:nvSpPr>
        <p:spPr>
          <a:xfrm>
            <a:off x="581040" y="1276200"/>
            <a:ext cx="11029320" cy="18360"/>
          </a:xfrm>
          <a:prstGeom prst="rect">
            <a:avLst/>
          </a:prstGeom>
          <a:solidFill>
            <a:srgbClr val="1E293B"/>
          </a:solidFill>
          <a:ln w="0">
            <a:noFill/>
          </a:ln>
        </p:spPr>
        <p:style>
          <a:lnRef idx="0">
            <a:scrgbClr r="0" g="0" b="0"/>
          </a:lnRef>
          <a:fillRef idx="0">
            <a:scrgbClr r="0" g="0" b="0"/>
          </a:fillRef>
          <a:effectRef idx="0">
            <a:scrgbClr r="0" g="0" b="0"/>
          </a:effectRef>
          <a:fontRef idx="minor"/>
        </p:style>
        <p:txBody>
          <a:bodyPr/>
          <a:lstStyle/>
          <a:p>
            <a:endParaRPr lang="en-US"/>
          </a:p>
        </p:txBody>
      </p:sp>
      <p:sp>
        <p:nvSpPr>
          <p:cNvPr id="222" name="Google Shape;237;p21"/>
          <p:cNvSpPr/>
          <p:nvPr/>
        </p:nvSpPr>
        <p:spPr>
          <a:xfrm>
            <a:off x="581040" y="1581120"/>
            <a:ext cx="5540040" cy="214200"/>
          </a:xfrm>
          <a:prstGeom prst="rect">
            <a:avLst/>
          </a:prstGeom>
          <a:noFill/>
          <a:ln w="0">
            <a:noFill/>
          </a:ln>
        </p:spPr>
        <p:style>
          <a:lnRef idx="0">
            <a:scrgbClr r="0" g="0" b="0"/>
          </a:lnRef>
          <a:fillRef idx="0">
            <a:scrgbClr r="0" g="0" b="0"/>
          </a:fillRef>
          <a:effectRef idx="0">
            <a:scrgbClr r="0" g="0" b="0"/>
          </a:effectRef>
          <a:fontRef idx="minor"/>
        </p:style>
        <p:txBody>
          <a:bodyPr lIns="0" tIns="0" rIns="0" bIns="0">
            <a:spAutoFit/>
          </a:bodyPr>
          <a:lstStyle/>
          <a:p>
            <a:pPr>
              <a:lnSpc>
                <a:spcPct val="100000"/>
              </a:lnSpc>
              <a:tabLst>
                <a:tab pos="0" algn="l"/>
              </a:tabLst>
            </a:pPr>
            <a:r>
              <a:rPr lang="en-US" sz="1410" b="1" strike="noStrike" spc="-1">
                <a:solidFill>
                  <a:srgbClr val="E2E8F0"/>
                </a:solidFill>
                <a:latin typeface="Inter"/>
                <a:ea typeface="Inter"/>
              </a:rPr>
              <a:t>The "Blind Spots"</a:t>
            </a:r>
            <a:endParaRPr lang="en-NZ" sz="1410" b="0" strike="noStrike" spc="-1">
              <a:latin typeface="Arial"/>
            </a:endParaRPr>
          </a:p>
        </p:txBody>
      </p:sp>
      <p:sp>
        <p:nvSpPr>
          <p:cNvPr id="223" name="Google Shape;238;p21"/>
          <p:cNvSpPr/>
          <p:nvPr/>
        </p:nvSpPr>
        <p:spPr>
          <a:xfrm>
            <a:off x="6581880" y="1828800"/>
            <a:ext cx="5019840" cy="228240"/>
          </a:xfrm>
          <a:prstGeom prst="rect">
            <a:avLst/>
          </a:prstGeom>
          <a:noFill/>
          <a:ln w="0">
            <a:noFill/>
          </a:ln>
        </p:spPr>
        <p:style>
          <a:lnRef idx="0">
            <a:scrgbClr r="0" g="0" b="0"/>
          </a:lnRef>
          <a:fillRef idx="0">
            <a:scrgbClr r="0" g="0" b="0"/>
          </a:fillRef>
          <a:effectRef idx="0">
            <a:scrgbClr r="0" g="0" b="0"/>
          </a:effectRef>
          <a:fontRef idx="minor"/>
        </p:style>
        <p:txBody>
          <a:bodyPr lIns="0" tIns="0" rIns="0" bIns="0">
            <a:spAutoFit/>
          </a:bodyPr>
          <a:lstStyle/>
          <a:p>
            <a:pPr>
              <a:lnSpc>
                <a:spcPct val="100000"/>
              </a:lnSpc>
              <a:tabLst>
                <a:tab pos="0" algn="l"/>
              </a:tabLst>
            </a:pPr>
            <a:r>
              <a:rPr lang="en-US" sz="1500" b="1" strike="noStrike" spc="-1">
                <a:solidFill>
                  <a:srgbClr val="38BDF8"/>
                </a:solidFill>
                <a:latin typeface="JetBrains Mono"/>
                <a:ea typeface="JetBrains Mono"/>
              </a:rPr>
              <a:t>Enter ADS-B</a:t>
            </a:r>
            <a:endParaRPr lang="en-NZ" sz="1500" b="0" strike="noStrike" spc="-1">
              <a:latin typeface="Arial"/>
            </a:endParaRPr>
          </a:p>
        </p:txBody>
      </p:sp>
      <p:sp>
        <p:nvSpPr>
          <p:cNvPr id="224" name="Google Shape;231;p21"/>
          <p:cNvSpPr/>
          <p:nvPr/>
        </p:nvSpPr>
        <p:spPr>
          <a:xfrm>
            <a:off x="819000" y="4186440"/>
            <a:ext cx="5066640" cy="314280"/>
          </a:xfrm>
          <a:prstGeom prst="rect">
            <a:avLst/>
          </a:prstGeom>
          <a:noFill/>
          <a:ln w="0">
            <a:noFill/>
          </a:ln>
        </p:spPr>
        <p:style>
          <a:lnRef idx="0">
            <a:scrgbClr r="0" g="0" b="0"/>
          </a:lnRef>
          <a:fillRef idx="0">
            <a:scrgbClr r="0" g="0" b="0"/>
          </a:fillRef>
          <a:effectRef idx="0">
            <a:scrgbClr r="0" g="0" b="0"/>
          </a:effectRef>
          <a:fontRef idx="minor"/>
        </p:style>
        <p:txBody>
          <a:bodyPr lIns="0" tIns="0" rIns="0" bIns="0">
            <a:spAutoFit/>
          </a:bodyPr>
          <a:lstStyle/>
          <a:p>
            <a:pPr>
              <a:lnSpc>
                <a:spcPts val="2475"/>
              </a:lnSpc>
              <a:spcAft>
                <a:spcPts val="1125"/>
              </a:spcAft>
            </a:pPr>
            <a:r>
              <a:rPr lang="en-US" sz="1400" b="1" strike="noStrike" spc="-1">
                <a:solidFill>
                  <a:srgbClr val="FFFFFF"/>
                </a:solidFill>
                <a:latin typeface="Arial"/>
                <a:ea typeface="Arial"/>
              </a:rPr>
              <a:t>Range</a:t>
            </a:r>
            <a:r>
              <a:rPr lang="en-US" sz="1400" b="0" strike="noStrike" spc="-1">
                <a:solidFill>
                  <a:srgbClr val="FFFFFF"/>
                </a:solidFill>
                <a:latin typeface="Arial"/>
                <a:ea typeface="Arial"/>
              </a:rPr>
              <a:t>: 60–80 NM typical</a:t>
            </a:r>
            <a:endParaRPr lang="en-NZ" sz="1400" b="0" strike="noStrike" spc="-1">
              <a:latin typeface="Arial"/>
            </a:endParaRPr>
          </a:p>
        </p:txBody>
      </p:sp>
      <p:sp>
        <p:nvSpPr>
          <p:cNvPr id="225" name="Google Shape;234;p21"/>
          <p:cNvSpPr/>
          <p:nvPr/>
        </p:nvSpPr>
        <p:spPr>
          <a:xfrm>
            <a:off x="556560" y="4224240"/>
            <a:ext cx="104760" cy="308160"/>
          </a:xfrm>
          <a:prstGeom prst="rect">
            <a:avLst/>
          </a:prstGeom>
          <a:noFill/>
          <a:ln w="0">
            <a:noFill/>
          </a:ln>
        </p:spPr>
        <p:style>
          <a:lnRef idx="0">
            <a:scrgbClr r="0" g="0" b="0"/>
          </a:lnRef>
          <a:fillRef idx="0">
            <a:scrgbClr r="0" g="0" b="0"/>
          </a:fillRef>
          <a:effectRef idx="0">
            <a:scrgbClr r="0" g="0" b="0"/>
          </a:effectRef>
          <a:fontRef idx="minor"/>
        </p:style>
        <p:txBody>
          <a:bodyPr lIns="0" tIns="0" rIns="0" bIns="0">
            <a:spAutoFit/>
          </a:bodyPr>
          <a:lstStyle/>
          <a:p>
            <a:pPr>
              <a:lnSpc>
                <a:spcPct val="150000"/>
              </a:lnSpc>
              <a:tabLst>
                <a:tab pos="0" algn="l"/>
              </a:tabLst>
            </a:pPr>
            <a:r>
              <a:rPr lang="en-US" sz="1350" b="1" strike="noStrike" spc="-1">
                <a:solidFill>
                  <a:srgbClr val="38BDF8"/>
                </a:solidFill>
                <a:latin typeface="JetBrains Mono"/>
                <a:ea typeface="JetBrains Mono"/>
              </a:rPr>
              <a:t>&gt;</a:t>
            </a:r>
            <a:endParaRPr lang="en-NZ" sz="1350" b="0" strike="noStrike" spc="-1">
              <a:latin typeface="Arial"/>
            </a:endParaRPr>
          </a:p>
        </p:txBody>
      </p:sp>
      <p:sp>
        <p:nvSpPr>
          <p:cNvPr id="226" name="Google Shape;229;p21"/>
          <p:cNvSpPr/>
          <p:nvPr/>
        </p:nvSpPr>
        <p:spPr>
          <a:xfrm>
            <a:off x="790560" y="4579560"/>
            <a:ext cx="5037840" cy="639360"/>
          </a:xfrm>
          <a:prstGeom prst="rect">
            <a:avLst/>
          </a:prstGeom>
          <a:noFill/>
          <a:ln w="0">
            <a:noFill/>
          </a:ln>
        </p:spPr>
        <p:style>
          <a:lnRef idx="0">
            <a:scrgbClr r="0" g="0" b="0"/>
          </a:lnRef>
          <a:fillRef idx="0">
            <a:scrgbClr r="0" g="0" b="0"/>
          </a:fillRef>
          <a:effectRef idx="0">
            <a:scrgbClr r="0" g="0" b="0"/>
          </a:effectRef>
          <a:fontRef idx="minor"/>
        </p:style>
        <p:txBody>
          <a:bodyPr lIns="0" tIns="0" rIns="0" bIns="0">
            <a:spAutoFit/>
          </a:bodyPr>
          <a:lstStyle/>
          <a:p>
            <a:pPr>
              <a:lnSpc>
                <a:spcPct val="150000"/>
              </a:lnSpc>
            </a:pPr>
            <a:r>
              <a:rPr lang="en-US" sz="1350" b="1" strike="noStrike" spc="-1">
                <a:solidFill>
                  <a:srgbClr val="CBD5E1"/>
                </a:solidFill>
                <a:latin typeface="Inter"/>
                <a:ea typeface="Inter"/>
              </a:rPr>
              <a:t>Limitation:  </a:t>
            </a:r>
            <a:r>
              <a:rPr lang="en-US" sz="1400" b="0" strike="noStrike" spc="-1">
                <a:solidFill>
                  <a:srgbClr val="FFFFFF"/>
                </a:solidFill>
                <a:latin typeface="Arial"/>
                <a:ea typeface="Arial"/>
              </a:rPr>
              <a:t>Cannot identify aircraft</a:t>
            </a:r>
            <a:endParaRPr lang="en-NZ" sz="1400" b="0" strike="noStrike" spc="-1">
              <a:latin typeface="Arial"/>
            </a:endParaRPr>
          </a:p>
          <a:p>
            <a:pPr>
              <a:lnSpc>
                <a:spcPct val="150000"/>
              </a:lnSpc>
              <a:tabLst>
                <a:tab pos="0" algn="l"/>
              </a:tabLst>
            </a:pPr>
            <a:endParaRPr lang="en-NZ" sz="1400" b="0" strike="noStrike" spc="-1">
              <a:latin typeface="Arial"/>
            </a:endParaRPr>
          </a:p>
        </p:txBody>
      </p:sp>
      <p:sp>
        <p:nvSpPr>
          <p:cNvPr id="227" name="Google Shape;230;p21"/>
          <p:cNvSpPr/>
          <p:nvPr/>
        </p:nvSpPr>
        <p:spPr>
          <a:xfrm>
            <a:off x="790560" y="4979520"/>
            <a:ext cx="5037840" cy="639360"/>
          </a:xfrm>
          <a:prstGeom prst="rect">
            <a:avLst/>
          </a:prstGeom>
          <a:noFill/>
          <a:ln w="0">
            <a:noFill/>
          </a:ln>
        </p:spPr>
        <p:style>
          <a:lnRef idx="0">
            <a:scrgbClr r="0" g="0" b="0"/>
          </a:lnRef>
          <a:fillRef idx="0">
            <a:scrgbClr r="0" g="0" b="0"/>
          </a:fillRef>
          <a:effectRef idx="0">
            <a:scrgbClr r="0" g="0" b="0"/>
          </a:effectRef>
          <a:fontRef idx="minor"/>
        </p:style>
        <p:txBody>
          <a:bodyPr lIns="0" tIns="0" rIns="0" bIns="0">
            <a:spAutoFit/>
          </a:bodyPr>
          <a:lstStyle/>
          <a:p>
            <a:pPr>
              <a:lnSpc>
                <a:spcPct val="150000"/>
              </a:lnSpc>
            </a:pPr>
            <a:r>
              <a:rPr lang="en-US" sz="1350" b="1" strike="noStrike" spc="-1">
                <a:solidFill>
                  <a:srgbClr val="CBD5E1"/>
                </a:solidFill>
                <a:latin typeface="Inter"/>
                <a:ea typeface="Inter"/>
              </a:rPr>
              <a:t>Limitation: </a:t>
            </a:r>
            <a:r>
              <a:rPr lang="en-US" sz="1400" b="0" strike="noStrike" spc="-1">
                <a:solidFill>
                  <a:srgbClr val="FFFFFF"/>
                </a:solidFill>
                <a:latin typeface="Arial"/>
                <a:ea typeface="Arial"/>
              </a:rPr>
              <a:t>No altitude data</a:t>
            </a:r>
            <a:endParaRPr lang="en-NZ" sz="1400" b="0" strike="noStrike" spc="-1">
              <a:latin typeface="Arial"/>
            </a:endParaRPr>
          </a:p>
          <a:p>
            <a:pPr>
              <a:lnSpc>
                <a:spcPct val="150000"/>
              </a:lnSpc>
              <a:tabLst>
                <a:tab pos="0" algn="l"/>
              </a:tabLst>
            </a:pPr>
            <a:endParaRPr lang="en-NZ" sz="1400" b="0" strike="noStrike" spc="-1">
              <a:latin typeface="Arial"/>
            </a:endParaRPr>
          </a:p>
        </p:txBody>
      </p:sp>
      <p:sp>
        <p:nvSpPr>
          <p:cNvPr id="228" name="Google Shape;231;p21"/>
          <p:cNvSpPr/>
          <p:nvPr/>
        </p:nvSpPr>
        <p:spPr>
          <a:xfrm>
            <a:off x="790560" y="5379840"/>
            <a:ext cx="5037840" cy="319680"/>
          </a:xfrm>
          <a:prstGeom prst="rect">
            <a:avLst/>
          </a:prstGeom>
          <a:noFill/>
          <a:ln w="0">
            <a:noFill/>
          </a:ln>
        </p:spPr>
        <p:style>
          <a:lnRef idx="0">
            <a:scrgbClr r="0" g="0" b="0"/>
          </a:lnRef>
          <a:fillRef idx="0">
            <a:scrgbClr r="0" g="0" b="0"/>
          </a:fillRef>
          <a:effectRef idx="0">
            <a:scrgbClr r="0" g="0" b="0"/>
          </a:effectRef>
          <a:fontRef idx="minor"/>
        </p:style>
        <p:txBody>
          <a:bodyPr lIns="0" tIns="0" rIns="0" bIns="0">
            <a:spAutoFit/>
          </a:bodyPr>
          <a:lstStyle/>
          <a:p>
            <a:pPr>
              <a:lnSpc>
                <a:spcPct val="150000"/>
              </a:lnSpc>
            </a:pPr>
            <a:r>
              <a:rPr lang="en-US" sz="1350" b="1" strike="noStrike" spc="-1">
                <a:solidFill>
                  <a:srgbClr val="CBD5E1"/>
                </a:solidFill>
                <a:latin typeface="Inter"/>
                <a:ea typeface="Inter"/>
              </a:rPr>
              <a:t>Limitation: </a:t>
            </a:r>
            <a:r>
              <a:rPr lang="en-US" sz="1400" b="0" strike="noStrike" spc="-1">
                <a:solidFill>
                  <a:srgbClr val="FFFFFF"/>
                </a:solidFill>
                <a:latin typeface="Arial"/>
                <a:ea typeface="Arial"/>
              </a:rPr>
              <a:t>Echo strength depends on aircraft size/material</a:t>
            </a:r>
            <a:endParaRPr lang="en-NZ" sz="1400" b="0" strike="noStrike" spc="-1">
              <a:latin typeface="Arial"/>
            </a:endParaRPr>
          </a:p>
        </p:txBody>
      </p:sp>
      <p:sp>
        <p:nvSpPr>
          <p:cNvPr id="229" name="Google Shape;232;p21"/>
          <p:cNvSpPr/>
          <p:nvPr/>
        </p:nvSpPr>
        <p:spPr>
          <a:xfrm>
            <a:off x="552600" y="4579560"/>
            <a:ext cx="104040" cy="307800"/>
          </a:xfrm>
          <a:prstGeom prst="rect">
            <a:avLst/>
          </a:prstGeom>
          <a:noFill/>
          <a:ln w="0">
            <a:noFill/>
          </a:ln>
        </p:spPr>
        <p:style>
          <a:lnRef idx="0">
            <a:scrgbClr r="0" g="0" b="0"/>
          </a:lnRef>
          <a:fillRef idx="0">
            <a:scrgbClr r="0" g="0" b="0"/>
          </a:fillRef>
          <a:effectRef idx="0">
            <a:scrgbClr r="0" g="0" b="0"/>
          </a:effectRef>
          <a:fontRef idx="minor"/>
        </p:style>
        <p:txBody>
          <a:bodyPr lIns="0" tIns="0" rIns="0" bIns="0">
            <a:spAutoFit/>
          </a:bodyPr>
          <a:lstStyle/>
          <a:p>
            <a:pPr>
              <a:lnSpc>
                <a:spcPct val="150000"/>
              </a:lnSpc>
              <a:tabLst>
                <a:tab pos="0" algn="l"/>
              </a:tabLst>
            </a:pPr>
            <a:r>
              <a:rPr lang="en-US" sz="1350" b="1" strike="noStrike" spc="-1">
                <a:solidFill>
                  <a:srgbClr val="38BDF8"/>
                </a:solidFill>
                <a:latin typeface="JetBrains Mono"/>
                <a:ea typeface="JetBrains Mono"/>
              </a:rPr>
              <a:t>&gt;</a:t>
            </a:r>
            <a:endParaRPr lang="en-NZ" sz="1350" b="0" strike="noStrike" spc="-1">
              <a:latin typeface="Arial"/>
            </a:endParaRPr>
          </a:p>
        </p:txBody>
      </p:sp>
      <p:sp>
        <p:nvSpPr>
          <p:cNvPr id="230" name="Google Shape;233;p21"/>
          <p:cNvSpPr/>
          <p:nvPr/>
        </p:nvSpPr>
        <p:spPr>
          <a:xfrm>
            <a:off x="552600" y="4979520"/>
            <a:ext cx="104040" cy="307800"/>
          </a:xfrm>
          <a:prstGeom prst="rect">
            <a:avLst/>
          </a:prstGeom>
          <a:noFill/>
          <a:ln w="0">
            <a:noFill/>
          </a:ln>
        </p:spPr>
        <p:style>
          <a:lnRef idx="0">
            <a:scrgbClr r="0" g="0" b="0"/>
          </a:lnRef>
          <a:fillRef idx="0">
            <a:scrgbClr r="0" g="0" b="0"/>
          </a:fillRef>
          <a:effectRef idx="0">
            <a:scrgbClr r="0" g="0" b="0"/>
          </a:effectRef>
          <a:fontRef idx="minor"/>
        </p:style>
        <p:txBody>
          <a:bodyPr lIns="0" tIns="0" rIns="0" bIns="0">
            <a:spAutoFit/>
          </a:bodyPr>
          <a:lstStyle/>
          <a:p>
            <a:pPr>
              <a:lnSpc>
                <a:spcPct val="150000"/>
              </a:lnSpc>
              <a:tabLst>
                <a:tab pos="0" algn="l"/>
              </a:tabLst>
            </a:pPr>
            <a:r>
              <a:rPr lang="en-US" sz="1350" b="1" strike="noStrike" spc="-1">
                <a:solidFill>
                  <a:srgbClr val="38BDF8"/>
                </a:solidFill>
                <a:latin typeface="JetBrains Mono"/>
                <a:ea typeface="JetBrains Mono"/>
              </a:rPr>
              <a:t>&gt;</a:t>
            </a:r>
            <a:endParaRPr lang="en-NZ" sz="1350" b="0" strike="noStrike" spc="-1">
              <a:latin typeface="Arial"/>
            </a:endParaRPr>
          </a:p>
        </p:txBody>
      </p:sp>
      <p:sp>
        <p:nvSpPr>
          <p:cNvPr id="231" name="Google Shape;234;p21"/>
          <p:cNvSpPr/>
          <p:nvPr/>
        </p:nvSpPr>
        <p:spPr>
          <a:xfrm>
            <a:off x="552600" y="5379840"/>
            <a:ext cx="104040" cy="307800"/>
          </a:xfrm>
          <a:prstGeom prst="rect">
            <a:avLst/>
          </a:prstGeom>
          <a:noFill/>
          <a:ln w="0">
            <a:noFill/>
          </a:ln>
        </p:spPr>
        <p:style>
          <a:lnRef idx="0">
            <a:scrgbClr r="0" g="0" b="0"/>
          </a:lnRef>
          <a:fillRef idx="0">
            <a:scrgbClr r="0" g="0" b="0"/>
          </a:fillRef>
          <a:effectRef idx="0">
            <a:scrgbClr r="0" g="0" b="0"/>
          </a:effectRef>
          <a:fontRef idx="minor"/>
        </p:style>
        <p:txBody>
          <a:bodyPr lIns="0" tIns="0" rIns="0" bIns="0">
            <a:spAutoFit/>
          </a:bodyPr>
          <a:lstStyle/>
          <a:p>
            <a:pPr>
              <a:lnSpc>
                <a:spcPct val="150000"/>
              </a:lnSpc>
              <a:tabLst>
                <a:tab pos="0" algn="l"/>
              </a:tabLst>
            </a:pPr>
            <a:r>
              <a:rPr lang="en-US" sz="1350" b="1" strike="noStrike" spc="-1">
                <a:solidFill>
                  <a:srgbClr val="38BDF8"/>
                </a:solidFill>
                <a:latin typeface="JetBrains Mono"/>
                <a:ea typeface="JetBrains Mono"/>
              </a:rPr>
              <a:t>&gt;</a:t>
            </a:r>
            <a:endParaRPr lang="en-NZ" sz="1350" b="0" strike="noStrike" spc="-1">
              <a:latin typeface="Arial"/>
            </a:endParaRPr>
          </a:p>
        </p:txBody>
      </p:sp>
      <p:sp>
        <p:nvSpPr>
          <p:cNvPr id="232" name="Google Shape;231;p21"/>
          <p:cNvSpPr/>
          <p:nvPr/>
        </p:nvSpPr>
        <p:spPr>
          <a:xfrm>
            <a:off x="799560" y="5799960"/>
            <a:ext cx="5066640" cy="771480"/>
          </a:xfrm>
          <a:prstGeom prst="rect">
            <a:avLst/>
          </a:prstGeom>
          <a:noFill/>
          <a:ln w="0">
            <a:noFill/>
          </a:ln>
        </p:spPr>
        <p:style>
          <a:lnRef idx="0">
            <a:scrgbClr r="0" g="0" b="0"/>
          </a:lnRef>
          <a:fillRef idx="0">
            <a:scrgbClr r="0" g="0" b="0"/>
          </a:fillRef>
          <a:effectRef idx="0">
            <a:scrgbClr r="0" g="0" b="0"/>
          </a:effectRef>
          <a:fontRef idx="minor"/>
        </p:style>
        <p:txBody>
          <a:bodyPr lIns="0" tIns="0" rIns="0" bIns="0">
            <a:spAutoFit/>
          </a:bodyPr>
          <a:lstStyle/>
          <a:p>
            <a:pPr>
              <a:lnSpc>
                <a:spcPts val="2475"/>
              </a:lnSpc>
              <a:spcAft>
                <a:spcPts val="1125"/>
              </a:spcAft>
            </a:pPr>
            <a:r>
              <a:rPr lang="en-US" sz="1400" b="1" strike="noStrike" spc="-1">
                <a:solidFill>
                  <a:srgbClr val="FFFFFF"/>
                </a:solidFill>
                <a:latin typeface="Arial"/>
                <a:ea typeface="Arial"/>
              </a:rPr>
              <a:t>Limitation: </a:t>
            </a:r>
            <a:r>
              <a:rPr lang="en-US" sz="1400" b="0" strike="noStrike" spc="-1">
                <a:solidFill>
                  <a:srgbClr val="FFFFFF"/>
                </a:solidFill>
                <a:latin typeface="Arial"/>
                <a:ea typeface="Arial"/>
              </a:rPr>
              <a:t>Expensive infrastructure</a:t>
            </a:r>
            <a:endParaRPr lang="en-NZ" sz="1400" b="0" strike="noStrike" spc="-1">
              <a:latin typeface="Arial"/>
            </a:endParaRPr>
          </a:p>
          <a:p>
            <a:pPr>
              <a:lnSpc>
                <a:spcPts val="2475"/>
              </a:lnSpc>
              <a:spcAft>
                <a:spcPts val="1125"/>
              </a:spcAft>
            </a:pPr>
            <a:endParaRPr lang="en-NZ" sz="1400" b="0" strike="noStrike" spc="-1">
              <a:latin typeface="Arial"/>
            </a:endParaRPr>
          </a:p>
        </p:txBody>
      </p:sp>
      <p:sp>
        <p:nvSpPr>
          <p:cNvPr id="233" name="Google Shape;234;p21"/>
          <p:cNvSpPr/>
          <p:nvPr/>
        </p:nvSpPr>
        <p:spPr>
          <a:xfrm>
            <a:off x="536760" y="5837760"/>
            <a:ext cx="104760" cy="308160"/>
          </a:xfrm>
          <a:prstGeom prst="rect">
            <a:avLst/>
          </a:prstGeom>
          <a:noFill/>
          <a:ln w="0">
            <a:noFill/>
          </a:ln>
        </p:spPr>
        <p:style>
          <a:lnRef idx="0">
            <a:scrgbClr r="0" g="0" b="0"/>
          </a:lnRef>
          <a:fillRef idx="0">
            <a:scrgbClr r="0" g="0" b="0"/>
          </a:fillRef>
          <a:effectRef idx="0">
            <a:scrgbClr r="0" g="0" b="0"/>
          </a:effectRef>
          <a:fontRef idx="minor"/>
        </p:style>
        <p:txBody>
          <a:bodyPr lIns="0" tIns="0" rIns="0" bIns="0">
            <a:spAutoFit/>
          </a:bodyPr>
          <a:lstStyle/>
          <a:p>
            <a:pPr>
              <a:lnSpc>
                <a:spcPct val="150000"/>
              </a:lnSpc>
              <a:tabLst>
                <a:tab pos="0" algn="l"/>
              </a:tabLst>
            </a:pPr>
            <a:r>
              <a:rPr lang="en-US" sz="1350" b="1" strike="noStrike" spc="-1">
                <a:solidFill>
                  <a:srgbClr val="38BDF8"/>
                </a:solidFill>
                <a:latin typeface="JetBrains Mono"/>
                <a:ea typeface="JetBrains Mono"/>
              </a:rPr>
              <a:t>&gt;</a:t>
            </a:r>
            <a:endParaRPr lang="en-NZ" sz="1350" b="0" strike="noStrike" spc="-1">
              <a:latin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4" name="Google Shape;243;p22" descr="image.png"/>
          <p:cNvPicPr/>
          <p:nvPr/>
        </p:nvPicPr>
        <p:blipFill>
          <a:blip r:embed="rId3"/>
          <a:stretch/>
        </p:blipFill>
        <p:spPr>
          <a:xfrm>
            <a:off x="0" y="0"/>
            <a:ext cx="12191400" cy="6857280"/>
          </a:xfrm>
          <a:prstGeom prst="rect">
            <a:avLst/>
          </a:prstGeom>
          <a:ln w="0">
            <a:noFill/>
          </a:ln>
        </p:spPr>
      </p:pic>
      <p:pic>
        <p:nvPicPr>
          <p:cNvPr id="235" name="Google Shape;244;p22" descr="image.png"/>
          <p:cNvPicPr/>
          <p:nvPr/>
        </p:nvPicPr>
        <p:blipFill>
          <a:blip r:embed="rId4"/>
          <a:stretch/>
        </p:blipFill>
        <p:spPr>
          <a:xfrm>
            <a:off x="9360" y="9360"/>
            <a:ext cx="12172320" cy="266040"/>
          </a:xfrm>
          <a:prstGeom prst="rect">
            <a:avLst/>
          </a:prstGeom>
          <a:ln w="0">
            <a:noFill/>
          </a:ln>
        </p:spPr>
      </p:pic>
      <p:pic>
        <p:nvPicPr>
          <p:cNvPr id="236" name="Google Shape;245;p22" descr="image.png"/>
          <p:cNvPicPr/>
          <p:nvPr/>
        </p:nvPicPr>
        <p:blipFill>
          <a:blip r:embed="rId4"/>
          <a:stretch/>
        </p:blipFill>
        <p:spPr>
          <a:xfrm>
            <a:off x="9360" y="6581880"/>
            <a:ext cx="12172320" cy="266040"/>
          </a:xfrm>
          <a:prstGeom prst="rect">
            <a:avLst/>
          </a:prstGeom>
          <a:ln w="0">
            <a:noFill/>
          </a:ln>
        </p:spPr>
      </p:pic>
      <p:sp>
        <p:nvSpPr>
          <p:cNvPr id="237" name="Google Shape;246;p22"/>
          <p:cNvSpPr/>
          <p:nvPr/>
        </p:nvSpPr>
        <p:spPr>
          <a:xfrm>
            <a:off x="305280" y="2685960"/>
            <a:ext cx="11580840" cy="914400"/>
          </a:xfrm>
          <a:prstGeom prst="rect">
            <a:avLst/>
          </a:prstGeom>
          <a:noFill/>
          <a:ln w="0">
            <a:noFill/>
          </a:ln>
        </p:spPr>
        <p:style>
          <a:lnRef idx="0">
            <a:scrgbClr r="0" g="0" b="0"/>
          </a:lnRef>
          <a:fillRef idx="0">
            <a:scrgbClr r="0" g="0" b="0"/>
          </a:fillRef>
          <a:effectRef idx="0">
            <a:scrgbClr r="0" g="0" b="0"/>
          </a:effectRef>
          <a:fontRef idx="minor"/>
        </p:style>
        <p:txBody>
          <a:bodyPr lIns="0" tIns="0" rIns="0" bIns="0">
            <a:spAutoFit/>
          </a:bodyPr>
          <a:lstStyle/>
          <a:p>
            <a:pPr algn="ctr">
              <a:lnSpc>
                <a:spcPct val="100000"/>
              </a:lnSpc>
              <a:tabLst>
                <a:tab pos="0" algn="l"/>
              </a:tabLst>
            </a:pPr>
            <a:r>
              <a:rPr lang="en-US" sz="6000" b="1" strike="noStrike" spc="-1">
                <a:solidFill>
                  <a:srgbClr val="38BDF8"/>
                </a:solidFill>
                <a:latin typeface="Inter"/>
                <a:ea typeface="Inter"/>
              </a:rPr>
              <a:t>SECTION 2</a:t>
            </a:r>
            <a:endParaRPr lang="en-NZ" sz="6000" b="0" strike="noStrike" spc="-1">
              <a:latin typeface="Arial"/>
            </a:endParaRPr>
          </a:p>
        </p:txBody>
      </p:sp>
      <p:sp>
        <p:nvSpPr>
          <p:cNvPr id="238" name="Google Shape;247;p22"/>
          <p:cNvSpPr/>
          <p:nvPr/>
        </p:nvSpPr>
        <p:spPr>
          <a:xfrm>
            <a:off x="305280" y="3895560"/>
            <a:ext cx="11580840" cy="456840"/>
          </a:xfrm>
          <a:prstGeom prst="rect">
            <a:avLst/>
          </a:prstGeom>
          <a:noFill/>
          <a:ln w="0">
            <a:noFill/>
          </a:ln>
        </p:spPr>
        <p:style>
          <a:lnRef idx="0">
            <a:scrgbClr r="0" g="0" b="0"/>
          </a:lnRef>
          <a:fillRef idx="0">
            <a:scrgbClr r="0" g="0" b="0"/>
          </a:fillRef>
          <a:effectRef idx="0">
            <a:scrgbClr r="0" g="0" b="0"/>
          </a:effectRef>
          <a:fontRef idx="minor"/>
        </p:style>
        <p:txBody>
          <a:bodyPr lIns="0" tIns="0" rIns="0" bIns="0">
            <a:spAutoFit/>
          </a:bodyPr>
          <a:lstStyle/>
          <a:p>
            <a:pPr algn="ctr">
              <a:lnSpc>
                <a:spcPct val="100000"/>
              </a:lnSpc>
              <a:tabLst>
                <a:tab pos="0" algn="l"/>
              </a:tabLst>
            </a:pPr>
            <a:r>
              <a:rPr lang="en-US" sz="3000" b="1" strike="noStrike" spc="-1">
                <a:solidFill>
                  <a:srgbClr val="CBD5E1"/>
                </a:solidFill>
                <a:latin typeface="Inter"/>
                <a:ea typeface="Inter"/>
              </a:rPr>
              <a:t>ADS-B ARCHITECTURE</a:t>
            </a:r>
            <a:endParaRPr lang="en-NZ" sz="3000" b="0" strike="noStrike" spc="-1">
              <a:latin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9" name="Google Shape;205;p20_1" descr="image.png"/>
          <p:cNvPicPr/>
          <p:nvPr/>
        </p:nvPicPr>
        <p:blipFill>
          <a:blip r:embed="rId3"/>
          <a:stretch/>
        </p:blipFill>
        <p:spPr>
          <a:xfrm>
            <a:off x="0" y="0"/>
            <a:ext cx="12191400" cy="6857280"/>
          </a:xfrm>
          <a:prstGeom prst="rect">
            <a:avLst/>
          </a:prstGeom>
          <a:ln w="0">
            <a:noFill/>
          </a:ln>
        </p:spPr>
      </p:pic>
      <p:pic>
        <p:nvPicPr>
          <p:cNvPr id="240" name="Google Shape;206;p20_2" descr="image.png"/>
          <p:cNvPicPr/>
          <p:nvPr/>
        </p:nvPicPr>
        <p:blipFill>
          <a:blip r:embed="rId4"/>
          <a:stretch/>
        </p:blipFill>
        <p:spPr>
          <a:xfrm>
            <a:off x="581040" y="1833480"/>
            <a:ext cx="5276160" cy="4285440"/>
          </a:xfrm>
          <a:prstGeom prst="rect">
            <a:avLst/>
          </a:prstGeom>
          <a:ln w="0">
            <a:noFill/>
          </a:ln>
        </p:spPr>
      </p:pic>
      <p:pic>
        <p:nvPicPr>
          <p:cNvPr id="241" name="Google Shape;207;p20_2" descr="image.png"/>
          <p:cNvPicPr/>
          <p:nvPr/>
        </p:nvPicPr>
        <p:blipFill>
          <a:blip r:embed="rId5"/>
          <a:stretch/>
        </p:blipFill>
        <p:spPr>
          <a:xfrm>
            <a:off x="9360" y="9360"/>
            <a:ext cx="12172320" cy="266040"/>
          </a:xfrm>
          <a:prstGeom prst="rect">
            <a:avLst/>
          </a:prstGeom>
          <a:ln w="0">
            <a:noFill/>
          </a:ln>
        </p:spPr>
      </p:pic>
      <p:pic>
        <p:nvPicPr>
          <p:cNvPr id="242" name="Google Shape;208;p20_2" descr="image.png"/>
          <p:cNvPicPr/>
          <p:nvPr/>
        </p:nvPicPr>
        <p:blipFill>
          <a:blip r:embed="rId5"/>
          <a:stretch/>
        </p:blipFill>
        <p:spPr>
          <a:xfrm>
            <a:off x="9360" y="6581880"/>
            <a:ext cx="12172320" cy="266040"/>
          </a:xfrm>
          <a:prstGeom prst="rect">
            <a:avLst/>
          </a:prstGeom>
          <a:ln w="0">
            <a:noFill/>
          </a:ln>
        </p:spPr>
      </p:pic>
      <p:pic>
        <p:nvPicPr>
          <p:cNvPr id="243" name="Google Shape;209;p20_2" descr="image.png"/>
          <p:cNvPicPr/>
          <p:nvPr/>
        </p:nvPicPr>
        <p:blipFill>
          <a:blip r:embed="rId6"/>
          <a:stretch/>
        </p:blipFill>
        <p:spPr>
          <a:xfrm>
            <a:off x="590400" y="1843200"/>
            <a:ext cx="5257080" cy="4266360"/>
          </a:xfrm>
          <a:prstGeom prst="rect">
            <a:avLst/>
          </a:prstGeom>
          <a:ln w="0">
            <a:noFill/>
          </a:ln>
        </p:spPr>
      </p:pic>
      <p:sp>
        <p:nvSpPr>
          <p:cNvPr id="244" name="Google Shape;210;p20_2"/>
          <p:cNvSpPr/>
          <p:nvPr/>
        </p:nvSpPr>
        <p:spPr>
          <a:xfrm>
            <a:off x="6572160" y="2676600"/>
            <a:ext cx="5037840" cy="690120"/>
          </a:xfrm>
          <a:prstGeom prst="rect">
            <a:avLst/>
          </a:prstGeom>
          <a:noFill/>
          <a:ln w="0">
            <a:noFill/>
          </a:ln>
        </p:spPr>
        <p:style>
          <a:lnRef idx="0">
            <a:scrgbClr r="0" g="0" b="0"/>
          </a:lnRef>
          <a:fillRef idx="0">
            <a:scrgbClr r="0" g="0" b="0"/>
          </a:fillRef>
          <a:effectRef idx="0">
            <a:scrgbClr r="0" g="0" b="0"/>
          </a:effectRef>
          <a:fontRef idx="minor"/>
        </p:style>
        <p:txBody>
          <a:bodyPr lIns="0" tIns="0" rIns="0" bIns="0">
            <a:spAutoFit/>
          </a:bodyPr>
          <a:lstStyle/>
          <a:p>
            <a:pPr>
              <a:lnSpc>
                <a:spcPct val="112000"/>
              </a:lnSpc>
              <a:tabLst>
                <a:tab pos="0" algn="l"/>
              </a:tabLst>
            </a:pPr>
            <a:r>
              <a:rPr lang="en-US" sz="1350" b="1" strike="noStrike" spc="-1">
                <a:solidFill>
                  <a:srgbClr val="CBD5E1"/>
                </a:solidFill>
                <a:latin typeface="Inter"/>
                <a:ea typeface="Inter"/>
              </a:rPr>
              <a:t>Primary Surveillance Radar (PSR)</a:t>
            </a:r>
            <a:br/>
            <a:r>
              <a:rPr lang="en-US" sz="1350" b="0" i="1" strike="noStrike" spc="-1">
                <a:solidFill>
                  <a:srgbClr val="CBD5E1"/>
                </a:solidFill>
                <a:latin typeface="Inter"/>
                <a:ea typeface="Inter"/>
              </a:rPr>
              <a:t>Non-Cooperative.</a:t>
            </a:r>
            <a:r>
              <a:rPr lang="en-US" sz="1350" b="0" strike="noStrike" spc="-1">
                <a:solidFill>
                  <a:srgbClr val="CBD5E1"/>
                </a:solidFill>
                <a:latin typeface="Inter"/>
                <a:ea typeface="Inter"/>
              </a:rPr>
              <a:t> The direct descendant of Chain Home. The "Safety Net."</a:t>
            </a:r>
            <a:endParaRPr lang="en-NZ" sz="1350" b="0" strike="noStrike" spc="-1">
              <a:latin typeface="Arial"/>
            </a:endParaRPr>
          </a:p>
        </p:txBody>
      </p:sp>
      <p:sp>
        <p:nvSpPr>
          <p:cNvPr id="245" name="Google Shape;211;p20_1"/>
          <p:cNvSpPr/>
          <p:nvPr/>
        </p:nvSpPr>
        <p:spPr>
          <a:xfrm>
            <a:off x="6572160" y="3591000"/>
            <a:ext cx="5037840" cy="690120"/>
          </a:xfrm>
          <a:prstGeom prst="rect">
            <a:avLst/>
          </a:prstGeom>
          <a:noFill/>
          <a:ln w="0">
            <a:noFill/>
          </a:ln>
        </p:spPr>
        <p:style>
          <a:lnRef idx="0">
            <a:scrgbClr r="0" g="0" b="0"/>
          </a:lnRef>
          <a:fillRef idx="0">
            <a:scrgbClr r="0" g="0" b="0"/>
          </a:fillRef>
          <a:effectRef idx="0">
            <a:scrgbClr r="0" g="0" b="0"/>
          </a:effectRef>
          <a:fontRef idx="minor"/>
        </p:style>
        <p:txBody>
          <a:bodyPr lIns="0" tIns="0" rIns="0" bIns="0">
            <a:spAutoFit/>
          </a:bodyPr>
          <a:lstStyle/>
          <a:p>
            <a:pPr>
              <a:lnSpc>
                <a:spcPct val="112000"/>
              </a:lnSpc>
              <a:tabLst>
                <a:tab pos="0" algn="l"/>
              </a:tabLst>
            </a:pPr>
            <a:r>
              <a:rPr lang="en-US" sz="1350" b="1" strike="noStrike" spc="-1">
                <a:solidFill>
                  <a:srgbClr val="CBD5E1"/>
                </a:solidFill>
                <a:latin typeface="Inter"/>
                <a:ea typeface="Inter"/>
              </a:rPr>
              <a:t>Secondary Surveillance Radar (SSR)</a:t>
            </a:r>
            <a:br/>
            <a:r>
              <a:rPr lang="en-US" sz="1350" b="0" i="1" strike="noStrike" spc="-1">
                <a:solidFill>
                  <a:srgbClr val="CBD5E1"/>
                </a:solidFill>
                <a:latin typeface="Inter"/>
                <a:ea typeface="Inter"/>
              </a:rPr>
              <a:t>Cooperative.</a:t>
            </a:r>
            <a:r>
              <a:rPr lang="en-US" sz="1350" b="0" strike="noStrike" spc="-1">
                <a:solidFill>
                  <a:srgbClr val="CBD5E1"/>
                </a:solidFill>
                <a:latin typeface="Inter"/>
                <a:ea typeface="Inter"/>
              </a:rPr>
              <a:t> The evolution of IFF. Interrogator sends 1030MHz, Transponder replies 1090MHz.</a:t>
            </a:r>
            <a:endParaRPr lang="en-NZ" sz="1350" b="0" strike="noStrike" spc="-1">
              <a:latin typeface="Arial"/>
            </a:endParaRPr>
          </a:p>
        </p:txBody>
      </p:sp>
      <p:sp>
        <p:nvSpPr>
          <p:cNvPr id="246" name="Google Shape;212;p20_1"/>
          <p:cNvSpPr/>
          <p:nvPr/>
        </p:nvSpPr>
        <p:spPr>
          <a:xfrm>
            <a:off x="6572160" y="4505400"/>
            <a:ext cx="5037840" cy="690120"/>
          </a:xfrm>
          <a:prstGeom prst="rect">
            <a:avLst/>
          </a:prstGeom>
          <a:noFill/>
          <a:ln w="0">
            <a:noFill/>
          </a:ln>
        </p:spPr>
        <p:style>
          <a:lnRef idx="0">
            <a:scrgbClr r="0" g="0" b="0"/>
          </a:lnRef>
          <a:fillRef idx="0">
            <a:scrgbClr r="0" g="0" b="0"/>
          </a:fillRef>
          <a:effectRef idx="0">
            <a:scrgbClr r="0" g="0" b="0"/>
          </a:effectRef>
          <a:fontRef idx="minor"/>
        </p:style>
        <p:txBody>
          <a:bodyPr lIns="0" tIns="0" rIns="0" bIns="0">
            <a:spAutoFit/>
          </a:bodyPr>
          <a:lstStyle/>
          <a:p>
            <a:pPr>
              <a:lnSpc>
                <a:spcPct val="112000"/>
              </a:lnSpc>
              <a:tabLst>
                <a:tab pos="0" algn="l"/>
              </a:tabLst>
            </a:pPr>
            <a:r>
              <a:rPr lang="en-US" sz="1350" b="1" strike="noStrike" spc="-1">
                <a:solidFill>
                  <a:srgbClr val="CBD5E1"/>
                </a:solidFill>
                <a:latin typeface="Inter"/>
                <a:ea typeface="Inter"/>
              </a:rPr>
              <a:t>ADS-B</a:t>
            </a:r>
            <a:br/>
            <a:r>
              <a:rPr lang="en-US" sz="1350" b="0" i="1" strike="noStrike" spc="-1">
                <a:solidFill>
                  <a:srgbClr val="CBD5E1"/>
                </a:solidFill>
                <a:latin typeface="Inter"/>
                <a:ea typeface="Inter"/>
              </a:rPr>
              <a:t>Broadcast.</a:t>
            </a:r>
            <a:r>
              <a:rPr lang="en-US" sz="1350" b="0" strike="noStrike" spc="-1">
                <a:solidFill>
                  <a:srgbClr val="CBD5E1"/>
                </a:solidFill>
                <a:latin typeface="Inter"/>
                <a:ea typeface="Inter"/>
              </a:rPr>
              <a:t> The aircraft determines its own position via GPS and broadcasts it.</a:t>
            </a:r>
            <a:endParaRPr lang="en-NZ" sz="1350" b="0" strike="noStrike" spc="-1">
              <a:latin typeface="Arial"/>
            </a:endParaRPr>
          </a:p>
        </p:txBody>
      </p:sp>
      <p:sp>
        <p:nvSpPr>
          <p:cNvPr id="247" name="Google Shape;213;p20_2"/>
          <p:cNvSpPr/>
          <p:nvPr/>
        </p:nvSpPr>
        <p:spPr>
          <a:xfrm>
            <a:off x="6334200" y="2676600"/>
            <a:ext cx="104040" cy="307800"/>
          </a:xfrm>
          <a:prstGeom prst="rect">
            <a:avLst/>
          </a:prstGeom>
          <a:noFill/>
          <a:ln w="0">
            <a:noFill/>
          </a:ln>
        </p:spPr>
        <p:style>
          <a:lnRef idx="0">
            <a:scrgbClr r="0" g="0" b="0"/>
          </a:lnRef>
          <a:fillRef idx="0">
            <a:scrgbClr r="0" g="0" b="0"/>
          </a:fillRef>
          <a:effectRef idx="0">
            <a:scrgbClr r="0" g="0" b="0"/>
          </a:effectRef>
          <a:fontRef idx="minor"/>
        </p:style>
        <p:txBody>
          <a:bodyPr lIns="0" tIns="0" rIns="0" bIns="0">
            <a:spAutoFit/>
          </a:bodyPr>
          <a:lstStyle/>
          <a:p>
            <a:pPr>
              <a:lnSpc>
                <a:spcPct val="150000"/>
              </a:lnSpc>
              <a:tabLst>
                <a:tab pos="0" algn="l"/>
              </a:tabLst>
            </a:pPr>
            <a:r>
              <a:rPr lang="en-US" sz="1350" b="1" strike="noStrike" spc="-1">
                <a:solidFill>
                  <a:srgbClr val="38BDF8"/>
                </a:solidFill>
                <a:latin typeface="JetBrains Mono"/>
                <a:ea typeface="JetBrains Mono"/>
              </a:rPr>
              <a:t>&gt;</a:t>
            </a:r>
            <a:endParaRPr lang="en-NZ" sz="1350" b="0" strike="noStrike" spc="-1">
              <a:latin typeface="Arial"/>
            </a:endParaRPr>
          </a:p>
        </p:txBody>
      </p:sp>
      <p:sp>
        <p:nvSpPr>
          <p:cNvPr id="248" name="Google Shape;214;p20_1"/>
          <p:cNvSpPr/>
          <p:nvPr/>
        </p:nvSpPr>
        <p:spPr>
          <a:xfrm>
            <a:off x="6334200" y="3591000"/>
            <a:ext cx="104040" cy="307800"/>
          </a:xfrm>
          <a:prstGeom prst="rect">
            <a:avLst/>
          </a:prstGeom>
          <a:noFill/>
          <a:ln w="0">
            <a:noFill/>
          </a:ln>
        </p:spPr>
        <p:style>
          <a:lnRef idx="0">
            <a:scrgbClr r="0" g="0" b="0"/>
          </a:lnRef>
          <a:fillRef idx="0">
            <a:scrgbClr r="0" g="0" b="0"/>
          </a:fillRef>
          <a:effectRef idx="0">
            <a:scrgbClr r="0" g="0" b="0"/>
          </a:effectRef>
          <a:fontRef idx="minor"/>
        </p:style>
        <p:txBody>
          <a:bodyPr lIns="0" tIns="0" rIns="0" bIns="0">
            <a:spAutoFit/>
          </a:bodyPr>
          <a:lstStyle/>
          <a:p>
            <a:pPr>
              <a:lnSpc>
                <a:spcPct val="150000"/>
              </a:lnSpc>
              <a:tabLst>
                <a:tab pos="0" algn="l"/>
              </a:tabLst>
            </a:pPr>
            <a:r>
              <a:rPr lang="en-US" sz="1350" b="1" strike="noStrike" spc="-1">
                <a:solidFill>
                  <a:srgbClr val="38BDF8"/>
                </a:solidFill>
                <a:latin typeface="JetBrains Mono"/>
                <a:ea typeface="JetBrains Mono"/>
              </a:rPr>
              <a:t>&gt;</a:t>
            </a:r>
            <a:endParaRPr lang="en-NZ" sz="1350" b="0" strike="noStrike" spc="-1">
              <a:latin typeface="Arial"/>
            </a:endParaRPr>
          </a:p>
        </p:txBody>
      </p:sp>
      <p:sp>
        <p:nvSpPr>
          <p:cNvPr id="249" name="Google Shape;215;p20_1"/>
          <p:cNvSpPr/>
          <p:nvPr/>
        </p:nvSpPr>
        <p:spPr>
          <a:xfrm>
            <a:off x="6334200" y="4505400"/>
            <a:ext cx="104040" cy="307800"/>
          </a:xfrm>
          <a:prstGeom prst="rect">
            <a:avLst/>
          </a:prstGeom>
          <a:noFill/>
          <a:ln w="0">
            <a:noFill/>
          </a:ln>
        </p:spPr>
        <p:style>
          <a:lnRef idx="0">
            <a:scrgbClr r="0" g="0" b="0"/>
          </a:lnRef>
          <a:fillRef idx="0">
            <a:scrgbClr r="0" g="0" b="0"/>
          </a:fillRef>
          <a:effectRef idx="0">
            <a:scrgbClr r="0" g="0" b="0"/>
          </a:effectRef>
          <a:fontRef idx="minor"/>
        </p:style>
        <p:txBody>
          <a:bodyPr lIns="0" tIns="0" rIns="0" bIns="0">
            <a:spAutoFit/>
          </a:bodyPr>
          <a:lstStyle/>
          <a:p>
            <a:pPr>
              <a:lnSpc>
                <a:spcPct val="150000"/>
              </a:lnSpc>
              <a:tabLst>
                <a:tab pos="0" algn="l"/>
              </a:tabLst>
            </a:pPr>
            <a:r>
              <a:rPr lang="en-US" sz="1350" b="1" strike="noStrike" spc="-1">
                <a:solidFill>
                  <a:srgbClr val="38BDF8"/>
                </a:solidFill>
                <a:latin typeface="JetBrains Mono"/>
                <a:ea typeface="JetBrains Mono"/>
              </a:rPr>
              <a:t>&gt;</a:t>
            </a:r>
            <a:endParaRPr lang="en-NZ" sz="1350" b="0" strike="noStrike" spc="-1">
              <a:latin typeface="Arial"/>
            </a:endParaRPr>
          </a:p>
        </p:txBody>
      </p:sp>
      <p:sp>
        <p:nvSpPr>
          <p:cNvPr id="250" name="Google Shape;216;p20_2"/>
          <p:cNvSpPr/>
          <p:nvPr/>
        </p:nvSpPr>
        <p:spPr>
          <a:xfrm>
            <a:off x="581040" y="708120"/>
            <a:ext cx="11580840" cy="4118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spAutoFit/>
          </a:bodyPr>
          <a:lstStyle/>
          <a:p>
            <a:pPr>
              <a:lnSpc>
                <a:spcPct val="100000"/>
              </a:lnSpc>
              <a:tabLst>
                <a:tab pos="0" algn="l"/>
              </a:tabLst>
            </a:pPr>
            <a:r>
              <a:rPr lang="en-US" sz="2700" b="1" strike="noStrike" spc="-1">
                <a:solidFill>
                  <a:srgbClr val="38BDF8"/>
                </a:solidFill>
                <a:latin typeface="JetBrains Mono"/>
                <a:ea typeface="JetBrains Mono"/>
              </a:rPr>
              <a:t>The Modern Triad</a:t>
            </a:r>
            <a:endParaRPr lang="en-NZ" sz="2700" b="0" strike="noStrike" spc="-1">
              <a:latin typeface="Arial"/>
            </a:endParaRPr>
          </a:p>
        </p:txBody>
      </p:sp>
      <p:sp>
        <p:nvSpPr>
          <p:cNvPr id="251" name="Google Shape;217;p20_2"/>
          <p:cNvSpPr/>
          <p:nvPr/>
        </p:nvSpPr>
        <p:spPr>
          <a:xfrm>
            <a:off x="581040" y="1276200"/>
            <a:ext cx="11029320" cy="18360"/>
          </a:xfrm>
          <a:prstGeom prst="rect">
            <a:avLst/>
          </a:prstGeom>
          <a:solidFill>
            <a:srgbClr val="1E293B"/>
          </a:solidFill>
          <a:ln w="0">
            <a:noFill/>
          </a:ln>
        </p:spPr>
        <p:style>
          <a:lnRef idx="0">
            <a:scrgbClr r="0" g="0" b="0"/>
          </a:lnRef>
          <a:fillRef idx="0">
            <a:scrgbClr r="0" g="0" b="0"/>
          </a:fillRef>
          <a:effectRef idx="0">
            <a:scrgbClr r="0" g="0" b="0"/>
          </a:effectRef>
          <a:fontRef idx="minor"/>
        </p:style>
        <p:txBody>
          <a:bodyPr/>
          <a:lstStyle/>
          <a:p>
            <a:endParaRPr 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2" name="Google Shape;252;p23" descr="image.png"/>
          <p:cNvPicPr/>
          <p:nvPr/>
        </p:nvPicPr>
        <p:blipFill>
          <a:blip r:embed="rId3"/>
          <a:stretch/>
        </p:blipFill>
        <p:spPr>
          <a:xfrm>
            <a:off x="0" y="0"/>
            <a:ext cx="12191400" cy="6857280"/>
          </a:xfrm>
          <a:prstGeom prst="rect">
            <a:avLst/>
          </a:prstGeom>
          <a:ln w="0">
            <a:noFill/>
          </a:ln>
        </p:spPr>
      </p:pic>
      <p:pic>
        <p:nvPicPr>
          <p:cNvPr id="253" name="Google Shape;253;p23" descr="image.png"/>
          <p:cNvPicPr/>
          <p:nvPr/>
        </p:nvPicPr>
        <p:blipFill>
          <a:blip r:embed="rId4"/>
          <a:stretch/>
        </p:blipFill>
        <p:spPr>
          <a:xfrm>
            <a:off x="6334200" y="3176640"/>
            <a:ext cx="5276160" cy="1599480"/>
          </a:xfrm>
          <a:prstGeom prst="rect">
            <a:avLst/>
          </a:prstGeom>
          <a:ln w="0">
            <a:noFill/>
          </a:ln>
        </p:spPr>
      </p:pic>
      <p:pic>
        <p:nvPicPr>
          <p:cNvPr id="254" name="Google Shape;254;p23" descr="image.png"/>
          <p:cNvPicPr/>
          <p:nvPr/>
        </p:nvPicPr>
        <p:blipFill>
          <a:blip r:embed="rId5"/>
          <a:stretch/>
        </p:blipFill>
        <p:spPr>
          <a:xfrm>
            <a:off x="9360" y="9360"/>
            <a:ext cx="12172320" cy="266040"/>
          </a:xfrm>
          <a:prstGeom prst="rect">
            <a:avLst/>
          </a:prstGeom>
          <a:ln w="0">
            <a:noFill/>
          </a:ln>
        </p:spPr>
      </p:pic>
      <p:pic>
        <p:nvPicPr>
          <p:cNvPr id="255" name="Google Shape;255;p23" descr="image.png"/>
          <p:cNvPicPr/>
          <p:nvPr/>
        </p:nvPicPr>
        <p:blipFill>
          <a:blip r:embed="rId5"/>
          <a:stretch/>
        </p:blipFill>
        <p:spPr>
          <a:xfrm>
            <a:off x="9360" y="6581880"/>
            <a:ext cx="12172320" cy="266040"/>
          </a:xfrm>
          <a:prstGeom prst="rect">
            <a:avLst/>
          </a:prstGeom>
          <a:ln w="0">
            <a:noFill/>
          </a:ln>
        </p:spPr>
      </p:pic>
      <p:sp>
        <p:nvSpPr>
          <p:cNvPr id="256" name="Google Shape;256;p23"/>
          <p:cNvSpPr/>
          <p:nvPr/>
        </p:nvSpPr>
        <p:spPr>
          <a:xfrm>
            <a:off x="581040" y="3009960"/>
            <a:ext cx="5276160" cy="307800"/>
          </a:xfrm>
          <a:prstGeom prst="rect">
            <a:avLst/>
          </a:prstGeom>
          <a:noFill/>
          <a:ln w="0">
            <a:noFill/>
          </a:ln>
        </p:spPr>
        <p:style>
          <a:lnRef idx="0">
            <a:scrgbClr r="0" g="0" b="0"/>
          </a:lnRef>
          <a:fillRef idx="0">
            <a:scrgbClr r="0" g="0" b="0"/>
          </a:fillRef>
          <a:effectRef idx="0">
            <a:scrgbClr r="0" g="0" b="0"/>
          </a:effectRef>
          <a:fontRef idx="minor"/>
        </p:style>
        <p:txBody>
          <a:bodyPr lIns="0" tIns="0" rIns="0" bIns="0">
            <a:spAutoFit/>
          </a:bodyPr>
          <a:lstStyle/>
          <a:p>
            <a:pPr>
              <a:lnSpc>
                <a:spcPct val="150000"/>
              </a:lnSpc>
              <a:tabLst>
                <a:tab pos="0" algn="l"/>
              </a:tabLst>
            </a:pPr>
            <a:r>
              <a:rPr lang="en-US" sz="1350" b="0" strike="noStrike" spc="-1">
                <a:solidFill>
                  <a:srgbClr val="CBD5E1"/>
                </a:solidFill>
                <a:latin typeface="Inter"/>
                <a:ea typeface="Inter"/>
              </a:rPr>
              <a:t>To prevent frequency congestion, the system is split:</a:t>
            </a:r>
            <a:endParaRPr lang="en-NZ" sz="1350" b="0" strike="noStrike" spc="-1">
              <a:latin typeface="Arial"/>
            </a:endParaRPr>
          </a:p>
        </p:txBody>
      </p:sp>
      <p:sp>
        <p:nvSpPr>
          <p:cNvPr id="257" name="Google Shape;257;p23"/>
          <p:cNvSpPr/>
          <p:nvPr/>
        </p:nvSpPr>
        <p:spPr>
          <a:xfrm>
            <a:off x="581040" y="3629160"/>
            <a:ext cx="2913840" cy="364680"/>
          </a:xfrm>
          <a:prstGeom prst="rect">
            <a:avLst/>
          </a:prstGeom>
          <a:noFill/>
          <a:ln w="0">
            <a:noFill/>
          </a:ln>
        </p:spPr>
        <p:style>
          <a:lnRef idx="0">
            <a:scrgbClr r="0" g="0" b="0"/>
          </a:lnRef>
          <a:fillRef idx="0">
            <a:scrgbClr r="0" g="0" b="0"/>
          </a:fillRef>
          <a:effectRef idx="0">
            <a:scrgbClr r="0" g="0" b="0"/>
          </a:effectRef>
          <a:fontRef idx="minor"/>
        </p:style>
        <p:txBody>
          <a:bodyPr lIns="0" tIns="0" rIns="0" bIns="0">
            <a:spAutoFit/>
          </a:bodyPr>
          <a:lstStyle/>
          <a:p>
            <a:pPr>
              <a:lnSpc>
                <a:spcPct val="100000"/>
              </a:lnSpc>
              <a:tabLst>
                <a:tab pos="0" algn="l"/>
              </a:tabLst>
            </a:pPr>
            <a:r>
              <a:rPr lang="en-US" sz="1200" b="1" strike="noStrike" spc="-1">
                <a:solidFill>
                  <a:srgbClr val="E2E8F0"/>
                </a:solidFill>
                <a:latin typeface="Inter"/>
                <a:ea typeface="Inter"/>
              </a:rPr>
              <a:t>1090 MHz Extended Squitter (1090ES)</a:t>
            </a:r>
            <a:endParaRPr lang="en-NZ" sz="1200" b="0" strike="noStrike" spc="-1">
              <a:latin typeface="Arial"/>
            </a:endParaRPr>
          </a:p>
        </p:txBody>
      </p:sp>
      <p:sp>
        <p:nvSpPr>
          <p:cNvPr id="258" name="Google Shape;258;p23"/>
          <p:cNvSpPr/>
          <p:nvPr/>
        </p:nvSpPr>
        <p:spPr>
          <a:xfrm>
            <a:off x="581040" y="3952800"/>
            <a:ext cx="5276160" cy="479160"/>
          </a:xfrm>
          <a:prstGeom prst="rect">
            <a:avLst/>
          </a:prstGeom>
          <a:noFill/>
          <a:ln w="0">
            <a:noFill/>
          </a:ln>
        </p:spPr>
        <p:style>
          <a:lnRef idx="0">
            <a:scrgbClr r="0" g="0" b="0"/>
          </a:lnRef>
          <a:fillRef idx="0">
            <a:scrgbClr r="0" g="0" b="0"/>
          </a:fillRef>
          <a:effectRef idx="0">
            <a:scrgbClr r="0" g="0" b="0"/>
          </a:effectRef>
          <a:fontRef idx="minor"/>
        </p:style>
        <p:txBody>
          <a:bodyPr lIns="0" tIns="0" rIns="0" bIns="0">
            <a:spAutoFit/>
          </a:bodyPr>
          <a:lstStyle/>
          <a:p>
            <a:pPr>
              <a:lnSpc>
                <a:spcPct val="150000"/>
              </a:lnSpc>
              <a:tabLst>
                <a:tab pos="0" algn="l"/>
              </a:tabLst>
            </a:pPr>
            <a:r>
              <a:rPr lang="en-US" sz="1050" b="0" strike="noStrike" spc="-1">
                <a:solidFill>
                  <a:srgbClr val="CBD5E1"/>
                </a:solidFill>
                <a:latin typeface="Inter"/>
                <a:ea typeface="Inter"/>
              </a:rPr>
              <a:t>Global Standard. Commercial/Military/High-Altitude. High bandwidth but crowded spectrum.</a:t>
            </a:r>
            <a:endParaRPr lang="en-NZ" sz="1050" b="0" strike="noStrike" spc="-1">
              <a:latin typeface="Arial"/>
            </a:endParaRPr>
          </a:p>
        </p:txBody>
      </p:sp>
      <p:sp>
        <p:nvSpPr>
          <p:cNvPr id="259" name="Google Shape;259;p23"/>
          <p:cNvSpPr/>
          <p:nvPr/>
        </p:nvSpPr>
        <p:spPr>
          <a:xfrm>
            <a:off x="581040" y="4676760"/>
            <a:ext cx="3485520" cy="364680"/>
          </a:xfrm>
          <a:prstGeom prst="rect">
            <a:avLst/>
          </a:prstGeom>
          <a:noFill/>
          <a:ln w="0">
            <a:noFill/>
          </a:ln>
        </p:spPr>
        <p:style>
          <a:lnRef idx="0">
            <a:scrgbClr r="0" g="0" b="0"/>
          </a:lnRef>
          <a:fillRef idx="0">
            <a:scrgbClr r="0" g="0" b="0"/>
          </a:fillRef>
          <a:effectRef idx="0">
            <a:scrgbClr r="0" g="0" b="0"/>
          </a:effectRef>
          <a:fontRef idx="minor"/>
        </p:style>
        <p:txBody>
          <a:bodyPr lIns="0" tIns="0" rIns="0" bIns="0">
            <a:spAutoFit/>
          </a:bodyPr>
          <a:lstStyle/>
          <a:p>
            <a:pPr>
              <a:lnSpc>
                <a:spcPct val="100000"/>
              </a:lnSpc>
              <a:tabLst>
                <a:tab pos="0" algn="l"/>
              </a:tabLst>
            </a:pPr>
            <a:r>
              <a:rPr lang="en-US" sz="1200" b="1" strike="noStrike" spc="-1">
                <a:solidFill>
                  <a:srgbClr val="E2E8F0"/>
                </a:solidFill>
                <a:latin typeface="Inter"/>
                <a:ea typeface="Inter"/>
              </a:rPr>
              <a:t>978 MHz UAT (Universal Access Transceiver)</a:t>
            </a:r>
            <a:endParaRPr lang="en-NZ" sz="1200" b="0" strike="noStrike" spc="-1">
              <a:latin typeface="Arial"/>
            </a:endParaRPr>
          </a:p>
        </p:txBody>
      </p:sp>
      <p:sp>
        <p:nvSpPr>
          <p:cNvPr id="260" name="Google Shape;260;p23"/>
          <p:cNvSpPr/>
          <p:nvPr/>
        </p:nvSpPr>
        <p:spPr>
          <a:xfrm>
            <a:off x="581040" y="5000760"/>
            <a:ext cx="5276160" cy="239400"/>
          </a:xfrm>
          <a:prstGeom prst="rect">
            <a:avLst/>
          </a:prstGeom>
          <a:noFill/>
          <a:ln w="0">
            <a:noFill/>
          </a:ln>
        </p:spPr>
        <p:style>
          <a:lnRef idx="0">
            <a:scrgbClr r="0" g="0" b="0"/>
          </a:lnRef>
          <a:fillRef idx="0">
            <a:scrgbClr r="0" g="0" b="0"/>
          </a:fillRef>
          <a:effectRef idx="0">
            <a:scrgbClr r="0" g="0" b="0"/>
          </a:effectRef>
          <a:fontRef idx="minor"/>
        </p:style>
        <p:txBody>
          <a:bodyPr lIns="0" tIns="0" rIns="0" bIns="0">
            <a:spAutoFit/>
          </a:bodyPr>
          <a:lstStyle/>
          <a:p>
            <a:pPr>
              <a:lnSpc>
                <a:spcPct val="150000"/>
              </a:lnSpc>
              <a:tabLst>
                <a:tab pos="0" algn="l"/>
              </a:tabLst>
            </a:pPr>
            <a:r>
              <a:rPr lang="en-US" sz="1050" b="0" strike="noStrike" spc="-1">
                <a:solidFill>
                  <a:srgbClr val="CBD5E1"/>
                </a:solidFill>
                <a:latin typeface="Inter"/>
                <a:ea typeface="Inter"/>
              </a:rPr>
              <a:t>US Only. General Aviation &lt; 18,000 ft. Supports FIS-B (Weather) bandwidth.</a:t>
            </a:r>
            <a:endParaRPr lang="en-NZ" sz="1050" b="0" strike="noStrike" spc="-1">
              <a:latin typeface="Arial"/>
            </a:endParaRPr>
          </a:p>
        </p:txBody>
      </p:sp>
      <p:sp>
        <p:nvSpPr>
          <p:cNvPr id="261" name="Google Shape;261;p23"/>
          <p:cNvSpPr/>
          <p:nvPr/>
        </p:nvSpPr>
        <p:spPr>
          <a:xfrm>
            <a:off x="6581880" y="3843360"/>
            <a:ext cx="4780800" cy="615960"/>
          </a:xfrm>
          <a:prstGeom prst="rect">
            <a:avLst/>
          </a:prstGeom>
          <a:noFill/>
          <a:ln w="0">
            <a:noFill/>
          </a:ln>
        </p:spPr>
        <p:style>
          <a:lnRef idx="0">
            <a:scrgbClr r="0" g="0" b="0"/>
          </a:lnRef>
          <a:fillRef idx="0">
            <a:scrgbClr r="0" g="0" b="0"/>
          </a:fillRef>
          <a:effectRef idx="0">
            <a:scrgbClr r="0" g="0" b="0"/>
          </a:effectRef>
          <a:fontRef idx="minor"/>
        </p:style>
        <p:txBody>
          <a:bodyPr lIns="0" tIns="0" rIns="0" bIns="0">
            <a:spAutoFit/>
          </a:bodyPr>
          <a:lstStyle/>
          <a:p>
            <a:pPr>
              <a:lnSpc>
                <a:spcPct val="150000"/>
              </a:lnSpc>
              <a:tabLst>
                <a:tab pos="0" algn="l"/>
              </a:tabLst>
            </a:pPr>
            <a:r>
              <a:rPr lang="en-US" sz="1350" b="0" strike="noStrike" spc="-1">
                <a:solidFill>
                  <a:srgbClr val="CBD5E1"/>
                </a:solidFill>
                <a:latin typeface="Inter"/>
                <a:ea typeface="Inter"/>
              </a:rPr>
              <a:t>ADS-B is </a:t>
            </a:r>
            <a:r>
              <a:rPr lang="en-US" sz="1350" b="1" strike="noStrike" spc="-1">
                <a:solidFill>
                  <a:srgbClr val="CBD5E1"/>
                </a:solidFill>
                <a:latin typeface="Inter"/>
                <a:ea typeface="Inter"/>
              </a:rPr>
              <a:t>Automatic</a:t>
            </a:r>
            <a:r>
              <a:rPr lang="en-US" sz="1350" b="0" strike="noStrike" spc="-1">
                <a:solidFill>
                  <a:srgbClr val="CBD5E1"/>
                </a:solidFill>
                <a:latin typeface="Inter"/>
                <a:ea typeface="Inter"/>
              </a:rPr>
              <a:t> (No Pilot Input) and </a:t>
            </a:r>
            <a:r>
              <a:rPr lang="en-US" sz="1350" b="1" strike="noStrike" spc="-1">
                <a:solidFill>
                  <a:srgbClr val="CBD5E1"/>
                </a:solidFill>
                <a:latin typeface="Inter"/>
                <a:ea typeface="Inter"/>
              </a:rPr>
              <a:t>Dependent</a:t>
            </a:r>
            <a:r>
              <a:rPr lang="en-US" sz="1350" b="0" strike="noStrike" spc="-1">
                <a:solidFill>
                  <a:srgbClr val="CBD5E1"/>
                </a:solidFill>
                <a:latin typeface="Inter"/>
                <a:ea typeface="Inter"/>
              </a:rPr>
              <a:t> (Relies on GPS).</a:t>
            </a:r>
            <a:endParaRPr lang="en-NZ" sz="1350" b="0" strike="noStrike" spc="-1">
              <a:latin typeface="Arial"/>
            </a:endParaRPr>
          </a:p>
        </p:txBody>
      </p:sp>
      <p:sp>
        <p:nvSpPr>
          <p:cNvPr id="262" name="Google Shape;262;p23"/>
          <p:cNvSpPr/>
          <p:nvPr/>
        </p:nvSpPr>
        <p:spPr>
          <a:xfrm>
            <a:off x="581040" y="708120"/>
            <a:ext cx="11580840" cy="4118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spAutoFit/>
          </a:bodyPr>
          <a:lstStyle/>
          <a:p>
            <a:pPr>
              <a:lnSpc>
                <a:spcPct val="100000"/>
              </a:lnSpc>
              <a:tabLst>
                <a:tab pos="0" algn="l"/>
              </a:tabLst>
            </a:pPr>
            <a:r>
              <a:rPr lang="en-US" sz="2700" b="1" strike="noStrike" spc="-1">
                <a:solidFill>
                  <a:srgbClr val="38BDF8"/>
                </a:solidFill>
                <a:latin typeface="JetBrains Mono"/>
                <a:ea typeface="JetBrains Mono"/>
              </a:rPr>
              <a:t>ADS-B Technical Architecture</a:t>
            </a:r>
            <a:endParaRPr lang="en-NZ" sz="2700" b="0" strike="noStrike" spc="-1">
              <a:latin typeface="Arial"/>
            </a:endParaRPr>
          </a:p>
        </p:txBody>
      </p:sp>
      <p:sp>
        <p:nvSpPr>
          <p:cNvPr id="263" name="Google Shape;263;p23"/>
          <p:cNvSpPr/>
          <p:nvPr/>
        </p:nvSpPr>
        <p:spPr>
          <a:xfrm>
            <a:off x="581040" y="1276200"/>
            <a:ext cx="11029320" cy="18360"/>
          </a:xfrm>
          <a:prstGeom prst="rect">
            <a:avLst/>
          </a:prstGeom>
          <a:solidFill>
            <a:srgbClr val="1E293B"/>
          </a:solidFill>
          <a:ln w="0">
            <a:noFill/>
          </a:ln>
        </p:spPr>
        <p:style>
          <a:lnRef idx="0">
            <a:scrgbClr r="0" g="0" b="0"/>
          </a:lnRef>
          <a:fillRef idx="0">
            <a:scrgbClr r="0" g="0" b="0"/>
          </a:fillRef>
          <a:effectRef idx="0">
            <a:scrgbClr r="0" g="0" b="0"/>
          </a:effectRef>
          <a:fontRef idx="minor"/>
        </p:style>
        <p:txBody>
          <a:bodyPr/>
          <a:lstStyle/>
          <a:p>
            <a:endParaRPr lang="en-US"/>
          </a:p>
        </p:txBody>
      </p:sp>
      <p:sp>
        <p:nvSpPr>
          <p:cNvPr id="264" name="Google Shape;264;p23"/>
          <p:cNvSpPr/>
          <p:nvPr/>
        </p:nvSpPr>
        <p:spPr>
          <a:xfrm>
            <a:off x="581040" y="2619360"/>
            <a:ext cx="5540040" cy="214200"/>
          </a:xfrm>
          <a:prstGeom prst="rect">
            <a:avLst/>
          </a:prstGeom>
          <a:noFill/>
          <a:ln w="0">
            <a:noFill/>
          </a:ln>
        </p:spPr>
        <p:style>
          <a:lnRef idx="0">
            <a:scrgbClr r="0" g="0" b="0"/>
          </a:lnRef>
          <a:fillRef idx="0">
            <a:scrgbClr r="0" g="0" b="0"/>
          </a:fillRef>
          <a:effectRef idx="0">
            <a:scrgbClr r="0" g="0" b="0"/>
          </a:effectRef>
          <a:fontRef idx="minor"/>
        </p:style>
        <p:txBody>
          <a:bodyPr lIns="0" tIns="0" rIns="0" bIns="0">
            <a:spAutoFit/>
          </a:bodyPr>
          <a:lstStyle/>
          <a:p>
            <a:pPr>
              <a:lnSpc>
                <a:spcPct val="100000"/>
              </a:lnSpc>
              <a:tabLst>
                <a:tab pos="0" algn="l"/>
              </a:tabLst>
            </a:pPr>
            <a:r>
              <a:rPr lang="en-US" sz="1410" b="1" strike="noStrike" spc="-1">
                <a:solidFill>
                  <a:srgbClr val="E2E8F0"/>
                </a:solidFill>
                <a:latin typeface="Inter"/>
                <a:ea typeface="Inter"/>
              </a:rPr>
              <a:t>Dual-Link Strategy</a:t>
            </a:r>
            <a:endParaRPr lang="en-NZ" sz="1410" b="0" strike="noStrike" spc="-1">
              <a:latin typeface="Arial"/>
            </a:endParaRPr>
          </a:p>
        </p:txBody>
      </p:sp>
      <p:sp>
        <p:nvSpPr>
          <p:cNvPr id="265" name="Google Shape;265;p23"/>
          <p:cNvSpPr/>
          <p:nvPr/>
        </p:nvSpPr>
        <p:spPr>
          <a:xfrm>
            <a:off x="6581880" y="3424320"/>
            <a:ext cx="5019840" cy="228240"/>
          </a:xfrm>
          <a:prstGeom prst="rect">
            <a:avLst/>
          </a:prstGeom>
          <a:noFill/>
          <a:ln w="0">
            <a:noFill/>
          </a:ln>
        </p:spPr>
        <p:style>
          <a:lnRef idx="0">
            <a:scrgbClr r="0" g="0" b="0"/>
          </a:lnRef>
          <a:fillRef idx="0">
            <a:scrgbClr r="0" g="0" b="0"/>
          </a:fillRef>
          <a:effectRef idx="0">
            <a:scrgbClr r="0" g="0" b="0"/>
          </a:effectRef>
          <a:fontRef idx="minor"/>
        </p:style>
        <p:txBody>
          <a:bodyPr lIns="0" tIns="0" rIns="0" bIns="0">
            <a:spAutoFit/>
          </a:bodyPr>
          <a:lstStyle/>
          <a:p>
            <a:pPr>
              <a:lnSpc>
                <a:spcPct val="100000"/>
              </a:lnSpc>
              <a:tabLst>
                <a:tab pos="0" algn="l"/>
              </a:tabLst>
            </a:pPr>
            <a:r>
              <a:rPr lang="en-US" sz="1500" b="1" strike="noStrike" spc="-1">
                <a:solidFill>
                  <a:srgbClr val="38BDF8"/>
                </a:solidFill>
                <a:latin typeface="JetBrains Mono"/>
                <a:ea typeface="JetBrains Mono"/>
              </a:rPr>
              <a:t>Key Concept</a:t>
            </a:r>
            <a:endParaRPr lang="en-NZ" sz="1500" b="0" strike="noStrike" spc="-1">
              <a:latin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 name="Google Shape;270;p24" descr="image.png"/>
          <p:cNvPicPr/>
          <p:nvPr/>
        </p:nvPicPr>
        <p:blipFill>
          <a:blip r:embed="rId3"/>
          <a:stretch/>
        </p:blipFill>
        <p:spPr>
          <a:xfrm>
            <a:off x="0" y="0"/>
            <a:ext cx="12191400" cy="6857280"/>
          </a:xfrm>
          <a:prstGeom prst="rect">
            <a:avLst/>
          </a:prstGeom>
          <a:ln w="0">
            <a:noFill/>
          </a:ln>
        </p:spPr>
      </p:pic>
      <p:pic>
        <p:nvPicPr>
          <p:cNvPr id="267" name="Google Shape;271;p24" descr="image.png"/>
          <p:cNvPicPr/>
          <p:nvPr/>
        </p:nvPicPr>
        <p:blipFill>
          <a:blip r:embed="rId4"/>
          <a:stretch/>
        </p:blipFill>
        <p:spPr>
          <a:xfrm>
            <a:off x="581040" y="1833480"/>
            <a:ext cx="5276160" cy="4285440"/>
          </a:xfrm>
          <a:prstGeom prst="rect">
            <a:avLst/>
          </a:prstGeom>
          <a:ln w="0">
            <a:noFill/>
          </a:ln>
        </p:spPr>
      </p:pic>
      <p:pic>
        <p:nvPicPr>
          <p:cNvPr id="268" name="Google Shape;272;p24" descr="image.png"/>
          <p:cNvPicPr/>
          <p:nvPr/>
        </p:nvPicPr>
        <p:blipFill>
          <a:blip r:embed="rId5"/>
          <a:stretch/>
        </p:blipFill>
        <p:spPr>
          <a:xfrm>
            <a:off x="9360" y="9360"/>
            <a:ext cx="12172320" cy="266040"/>
          </a:xfrm>
          <a:prstGeom prst="rect">
            <a:avLst/>
          </a:prstGeom>
          <a:ln w="0">
            <a:noFill/>
          </a:ln>
        </p:spPr>
      </p:pic>
      <p:pic>
        <p:nvPicPr>
          <p:cNvPr id="269" name="Google Shape;273;p24" descr="image.png"/>
          <p:cNvPicPr/>
          <p:nvPr/>
        </p:nvPicPr>
        <p:blipFill>
          <a:blip r:embed="rId5"/>
          <a:stretch/>
        </p:blipFill>
        <p:spPr>
          <a:xfrm>
            <a:off x="9360" y="6581880"/>
            <a:ext cx="12172320" cy="266040"/>
          </a:xfrm>
          <a:prstGeom prst="rect">
            <a:avLst/>
          </a:prstGeom>
          <a:ln w="0">
            <a:noFill/>
          </a:ln>
        </p:spPr>
      </p:pic>
      <p:pic>
        <p:nvPicPr>
          <p:cNvPr id="270" name="Google Shape;274;p24" descr="image.png"/>
          <p:cNvPicPr/>
          <p:nvPr/>
        </p:nvPicPr>
        <p:blipFill>
          <a:blip r:embed="rId6"/>
          <a:stretch/>
        </p:blipFill>
        <p:spPr>
          <a:xfrm>
            <a:off x="590400" y="1843200"/>
            <a:ext cx="5257080" cy="4266360"/>
          </a:xfrm>
          <a:prstGeom prst="rect">
            <a:avLst/>
          </a:prstGeom>
          <a:ln w="0">
            <a:noFill/>
          </a:ln>
        </p:spPr>
      </p:pic>
      <p:sp>
        <p:nvSpPr>
          <p:cNvPr id="271" name="Google Shape;275;p24"/>
          <p:cNvSpPr/>
          <p:nvPr/>
        </p:nvSpPr>
        <p:spPr>
          <a:xfrm>
            <a:off x="6334200" y="3157560"/>
            <a:ext cx="5276160" cy="615960"/>
          </a:xfrm>
          <a:prstGeom prst="rect">
            <a:avLst/>
          </a:prstGeom>
          <a:noFill/>
          <a:ln w="0">
            <a:noFill/>
          </a:ln>
        </p:spPr>
        <p:style>
          <a:lnRef idx="0">
            <a:scrgbClr r="0" g="0" b="0"/>
          </a:lnRef>
          <a:fillRef idx="0">
            <a:scrgbClr r="0" g="0" b="0"/>
          </a:fillRef>
          <a:effectRef idx="0">
            <a:scrgbClr r="0" g="0" b="0"/>
          </a:effectRef>
          <a:fontRef idx="minor"/>
        </p:style>
        <p:txBody>
          <a:bodyPr lIns="0" tIns="0" rIns="0" bIns="0">
            <a:spAutoFit/>
          </a:bodyPr>
          <a:lstStyle/>
          <a:p>
            <a:pPr>
              <a:lnSpc>
                <a:spcPct val="150000"/>
              </a:lnSpc>
              <a:tabLst>
                <a:tab pos="0" algn="l"/>
              </a:tabLst>
            </a:pPr>
            <a:r>
              <a:rPr lang="en-US" sz="1350" b="0" strike="noStrike" spc="-1">
                <a:solidFill>
                  <a:srgbClr val="CBD5E1"/>
                </a:solidFill>
                <a:latin typeface="Inter"/>
                <a:ea typeface="Inter"/>
              </a:rPr>
              <a:t>Placing receivers on satellites enables global coverage, including oceans and poles.</a:t>
            </a:r>
            <a:endParaRPr lang="en-NZ" sz="1350" b="0" strike="noStrike" spc="-1">
              <a:latin typeface="Arial"/>
            </a:endParaRPr>
          </a:p>
        </p:txBody>
      </p:sp>
      <p:sp>
        <p:nvSpPr>
          <p:cNvPr id="272" name="Google Shape;276;p24"/>
          <p:cNvSpPr/>
          <p:nvPr/>
        </p:nvSpPr>
        <p:spPr>
          <a:xfrm>
            <a:off x="6572160" y="3862440"/>
            <a:ext cx="5037840" cy="615960"/>
          </a:xfrm>
          <a:prstGeom prst="rect">
            <a:avLst/>
          </a:prstGeom>
          <a:noFill/>
          <a:ln w="0">
            <a:noFill/>
          </a:ln>
        </p:spPr>
        <p:style>
          <a:lnRef idx="0">
            <a:scrgbClr r="0" g="0" b="0"/>
          </a:lnRef>
          <a:fillRef idx="0">
            <a:scrgbClr r="0" g="0" b="0"/>
          </a:fillRef>
          <a:effectRef idx="0">
            <a:scrgbClr r="0" g="0" b="0"/>
          </a:effectRef>
          <a:fontRef idx="minor"/>
        </p:style>
        <p:txBody>
          <a:bodyPr lIns="0" tIns="0" rIns="0" bIns="0">
            <a:spAutoFit/>
          </a:bodyPr>
          <a:lstStyle/>
          <a:p>
            <a:pPr>
              <a:lnSpc>
                <a:spcPct val="150000"/>
              </a:lnSpc>
              <a:tabLst>
                <a:tab pos="0" algn="l"/>
              </a:tabLst>
            </a:pPr>
            <a:r>
              <a:rPr lang="en-US" sz="1350" b="1" strike="noStrike" spc="-1">
                <a:solidFill>
                  <a:srgbClr val="CBD5E1"/>
                </a:solidFill>
                <a:latin typeface="Inter"/>
                <a:ea typeface="Inter"/>
              </a:rPr>
              <a:t>The Challenge:</a:t>
            </a:r>
            <a:r>
              <a:rPr lang="en-US" sz="1350" b="0" strike="noStrike" spc="-1">
                <a:solidFill>
                  <a:srgbClr val="CBD5E1"/>
                </a:solidFill>
                <a:latin typeface="Inter"/>
                <a:ea typeface="Inter"/>
              </a:rPr>
              <a:t> Detecting low-power 1090MHz signals from 780km orbit.</a:t>
            </a:r>
            <a:endParaRPr lang="en-NZ" sz="1350" b="0" strike="noStrike" spc="-1">
              <a:latin typeface="Arial"/>
            </a:endParaRPr>
          </a:p>
        </p:txBody>
      </p:sp>
      <p:sp>
        <p:nvSpPr>
          <p:cNvPr id="273" name="Google Shape;277;p24"/>
          <p:cNvSpPr/>
          <p:nvPr/>
        </p:nvSpPr>
        <p:spPr>
          <a:xfrm>
            <a:off x="6572160" y="4519440"/>
            <a:ext cx="5037840" cy="615960"/>
          </a:xfrm>
          <a:prstGeom prst="rect">
            <a:avLst/>
          </a:prstGeom>
          <a:noFill/>
          <a:ln w="0">
            <a:noFill/>
          </a:ln>
        </p:spPr>
        <p:style>
          <a:lnRef idx="0">
            <a:scrgbClr r="0" g="0" b="0"/>
          </a:lnRef>
          <a:fillRef idx="0">
            <a:scrgbClr r="0" g="0" b="0"/>
          </a:fillRef>
          <a:effectRef idx="0">
            <a:scrgbClr r="0" g="0" b="0"/>
          </a:effectRef>
          <a:fontRef idx="minor"/>
        </p:style>
        <p:txBody>
          <a:bodyPr lIns="0" tIns="0" rIns="0" bIns="0">
            <a:spAutoFit/>
          </a:bodyPr>
          <a:lstStyle/>
          <a:p>
            <a:pPr>
              <a:lnSpc>
                <a:spcPct val="150000"/>
              </a:lnSpc>
              <a:tabLst>
                <a:tab pos="0" algn="l"/>
              </a:tabLst>
            </a:pPr>
            <a:r>
              <a:rPr lang="en-US" sz="1350" b="1" strike="noStrike" spc="-1">
                <a:solidFill>
                  <a:srgbClr val="CBD5E1"/>
                </a:solidFill>
                <a:latin typeface="Inter"/>
                <a:ea typeface="Inter"/>
              </a:rPr>
              <a:t>The Value:</a:t>
            </a:r>
            <a:r>
              <a:rPr lang="en-US" sz="1350" b="0" strike="noStrike" spc="-1">
                <a:solidFill>
                  <a:srgbClr val="CBD5E1"/>
                </a:solidFill>
                <a:latin typeface="Inter"/>
                <a:ea typeface="Inter"/>
              </a:rPr>
              <a:t> Persistent tracking of high-value military assets in non-permissive environments.</a:t>
            </a:r>
            <a:endParaRPr lang="en-NZ" sz="1350" b="0" strike="noStrike" spc="-1">
              <a:latin typeface="Arial"/>
            </a:endParaRPr>
          </a:p>
        </p:txBody>
      </p:sp>
      <p:sp>
        <p:nvSpPr>
          <p:cNvPr id="274" name="Google Shape;278;p24"/>
          <p:cNvSpPr/>
          <p:nvPr/>
        </p:nvSpPr>
        <p:spPr>
          <a:xfrm>
            <a:off x="6334200" y="3862440"/>
            <a:ext cx="104040" cy="307800"/>
          </a:xfrm>
          <a:prstGeom prst="rect">
            <a:avLst/>
          </a:prstGeom>
          <a:noFill/>
          <a:ln w="0">
            <a:noFill/>
          </a:ln>
        </p:spPr>
        <p:style>
          <a:lnRef idx="0">
            <a:scrgbClr r="0" g="0" b="0"/>
          </a:lnRef>
          <a:fillRef idx="0">
            <a:scrgbClr r="0" g="0" b="0"/>
          </a:fillRef>
          <a:effectRef idx="0">
            <a:scrgbClr r="0" g="0" b="0"/>
          </a:effectRef>
          <a:fontRef idx="minor"/>
        </p:style>
        <p:txBody>
          <a:bodyPr lIns="0" tIns="0" rIns="0" bIns="0">
            <a:spAutoFit/>
          </a:bodyPr>
          <a:lstStyle/>
          <a:p>
            <a:pPr>
              <a:lnSpc>
                <a:spcPct val="150000"/>
              </a:lnSpc>
              <a:tabLst>
                <a:tab pos="0" algn="l"/>
              </a:tabLst>
            </a:pPr>
            <a:r>
              <a:rPr lang="en-US" sz="1350" b="1" strike="noStrike" spc="-1">
                <a:solidFill>
                  <a:srgbClr val="38BDF8"/>
                </a:solidFill>
                <a:latin typeface="JetBrains Mono"/>
                <a:ea typeface="JetBrains Mono"/>
              </a:rPr>
              <a:t>&gt;</a:t>
            </a:r>
            <a:endParaRPr lang="en-NZ" sz="1350" b="0" strike="noStrike" spc="-1">
              <a:latin typeface="Arial"/>
            </a:endParaRPr>
          </a:p>
        </p:txBody>
      </p:sp>
      <p:sp>
        <p:nvSpPr>
          <p:cNvPr id="275" name="Google Shape;279;p24"/>
          <p:cNvSpPr/>
          <p:nvPr/>
        </p:nvSpPr>
        <p:spPr>
          <a:xfrm>
            <a:off x="6334200" y="4519440"/>
            <a:ext cx="104040" cy="307800"/>
          </a:xfrm>
          <a:prstGeom prst="rect">
            <a:avLst/>
          </a:prstGeom>
          <a:noFill/>
          <a:ln w="0">
            <a:noFill/>
          </a:ln>
        </p:spPr>
        <p:style>
          <a:lnRef idx="0">
            <a:scrgbClr r="0" g="0" b="0"/>
          </a:lnRef>
          <a:fillRef idx="0">
            <a:scrgbClr r="0" g="0" b="0"/>
          </a:fillRef>
          <a:effectRef idx="0">
            <a:scrgbClr r="0" g="0" b="0"/>
          </a:effectRef>
          <a:fontRef idx="minor"/>
        </p:style>
        <p:txBody>
          <a:bodyPr lIns="0" tIns="0" rIns="0" bIns="0">
            <a:spAutoFit/>
          </a:bodyPr>
          <a:lstStyle/>
          <a:p>
            <a:pPr>
              <a:lnSpc>
                <a:spcPct val="150000"/>
              </a:lnSpc>
              <a:tabLst>
                <a:tab pos="0" algn="l"/>
              </a:tabLst>
            </a:pPr>
            <a:r>
              <a:rPr lang="en-US" sz="1350" b="1" strike="noStrike" spc="-1">
                <a:solidFill>
                  <a:srgbClr val="38BDF8"/>
                </a:solidFill>
                <a:latin typeface="JetBrains Mono"/>
                <a:ea typeface="JetBrains Mono"/>
              </a:rPr>
              <a:t>&gt;</a:t>
            </a:r>
            <a:endParaRPr lang="en-NZ" sz="1350" b="0" strike="noStrike" spc="-1">
              <a:latin typeface="Arial"/>
            </a:endParaRPr>
          </a:p>
        </p:txBody>
      </p:sp>
      <p:sp>
        <p:nvSpPr>
          <p:cNvPr id="276" name="Google Shape;280;p24"/>
          <p:cNvSpPr/>
          <p:nvPr/>
        </p:nvSpPr>
        <p:spPr>
          <a:xfrm>
            <a:off x="581040" y="708120"/>
            <a:ext cx="11580840" cy="4118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spAutoFit/>
          </a:bodyPr>
          <a:lstStyle/>
          <a:p>
            <a:pPr>
              <a:lnSpc>
                <a:spcPct val="100000"/>
              </a:lnSpc>
              <a:tabLst>
                <a:tab pos="0" algn="l"/>
              </a:tabLst>
            </a:pPr>
            <a:r>
              <a:rPr lang="en-US" sz="2700" b="1" strike="noStrike" spc="-1">
                <a:solidFill>
                  <a:srgbClr val="38BDF8"/>
                </a:solidFill>
                <a:latin typeface="JetBrains Mono"/>
                <a:ea typeface="JetBrains Mono"/>
              </a:rPr>
              <a:t>Space-Based Surveillance</a:t>
            </a:r>
            <a:endParaRPr lang="en-NZ" sz="2700" b="0" strike="noStrike" spc="-1">
              <a:latin typeface="Arial"/>
            </a:endParaRPr>
          </a:p>
        </p:txBody>
      </p:sp>
      <p:sp>
        <p:nvSpPr>
          <p:cNvPr id="277" name="Google Shape;281;p24"/>
          <p:cNvSpPr/>
          <p:nvPr/>
        </p:nvSpPr>
        <p:spPr>
          <a:xfrm>
            <a:off x="581040" y="1276200"/>
            <a:ext cx="11029320" cy="18360"/>
          </a:xfrm>
          <a:prstGeom prst="rect">
            <a:avLst/>
          </a:prstGeom>
          <a:solidFill>
            <a:srgbClr val="1E293B"/>
          </a:solidFill>
          <a:ln w="0">
            <a:noFill/>
          </a:ln>
        </p:spPr>
        <p:style>
          <a:lnRef idx="0">
            <a:scrgbClr r="0" g="0" b="0"/>
          </a:lnRef>
          <a:fillRef idx="0">
            <a:scrgbClr r="0" g="0" b="0"/>
          </a:fillRef>
          <a:effectRef idx="0">
            <a:scrgbClr r="0" g="0" b="0"/>
          </a:effectRef>
          <a:fontRef idx="minor"/>
        </p:style>
        <p:txBody>
          <a:bodyPr/>
          <a:lstStyle/>
          <a:p>
            <a:endParaRPr lang="en-US"/>
          </a:p>
        </p:txBody>
      </p:sp>
      <p:sp>
        <p:nvSpPr>
          <p:cNvPr id="278" name="Google Shape;282;p24"/>
          <p:cNvSpPr/>
          <p:nvPr/>
        </p:nvSpPr>
        <p:spPr>
          <a:xfrm>
            <a:off x="6334200" y="2766960"/>
            <a:ext cx="5540040" cy="214200"/>
          </a:xfrm>
          <a:prstGeom prst="rect">
            <a:avLst/>
          </a:prstGeom>
          <a:noFill/>
          <a:ln w="0">
            <a:noFill/>
          </a:ln>
        </p:spPr>
        <p:style>
          <a:lnRef idx="0">
            <a:scrgbClr r="0" g="0" b="0"/>
          </a:lnRef>
          <a:fillRef idx="0">
            <a:scrgbClr r="0" g="0" b="0"/>
          </a:fillRef>
          <a:effectRef idx="0">
            <a:scrgbClr r="0" g="0" b="0"/>
          </a:effectRef>
          <a:fontRef idx="minor"/>
        </p:style>
        <p:txBody>
          <a:bodyPr lIns="0" tIns="0" rIns="0" bIns="0">
            <a:spAutoFit/>
          </a:bodyPr>
          <a:lstStyle/>
          <a:p>
            <a:pPr>
              <a:lnSpc>
                <a:spcPct val="100000"/>
              </a:lnSpc>
              <a:tabLst>
                <a:tab pos="0" algn="l"/>
              </a:tabLst>
            </a:pPr>
            <a:r>
              <a:rPr lang="en-US" sz="1410" b="1" strike="noStrike" spc="-1">
                <a:solidFill>
                  <a:srgbClr val="E2E8F0"/>
                </a:solidFill>
                <a:latin typeface="Inter"/>
                <a:ea typeface="Inter"/>
              </a:rPr>
              <a:t>Aireon / Iridium NEXT</a:t>
            </a:r>
            <a:endParaRPr lang="en-NZ" sz="1410" b="0" strike="noStrike" spc="-1">
              <a:latin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9" name="Google Shape;287;p25" descr="image.png"/>
          <p:cNvPicPr/>
          <p:nvPr/>
        </p:nvPicPr>
        <p:blipFill>
          <a:blip r:embed="rId3"/>
          <a:stretch/>
        </p:blipFill>
        <p:spPr>
          <a:xfrm>
            <a:off x="0" y="0"/>
            <a:ext cx="12191400" cy="6857280"/>
          </a:xfrm>
          <a:prstGeom prst="rect">
            <a:avLst/>
          </a:prstGeom>
          <a:ln w="0">
            <a:noFill/>
          </a:ln>
        </p:spPr>
      </p:pic>
      <p:pic>
        <p:nvPicPr>
          <p:cNvPr id="280" name="Google Shape;288;p25" descr="image.png"/>
          <p:cNvPicPr/>
          <p:nvPr/>
        </p:nvPicPr>
        <p:blipFill>
          <a:blip r:embed="rId4"/>
          <a:stretch/>
        </p:blipFill>
        <p:spPr>
          <a:xfrm>
            <a:off x="581040" y="2500200"/>
            <a:ext cx="5276160" cy="2952000"/>
          </a:xfrm>
          <a:prstGeom prst="rect">
            <a:avLst/>
          </a:prstGeom>
          <a:ln w="0">
            <a:noFill/>
          </a:ln>
        </p:spPr>
      </p:pic>
      <p:pic>
        <p:nvPicPr>
          <p:cNvPr id="281" name="Google Shape;289;p25" descr="image.png"/>
          <p:cNvPicPr/>
          <p:nvPr/>
        </p:nvPicPr>
        <p:blipFill>
          <a:blip r:embed="rId5"/>
          <a:stretch/>
        </p:blipFill>
        <p:spPr>
          <a:xfrm>
            <a:off x="6334200" y="2771640"/>
            <a:ext cx="5276160" cy="2409120"/>
          </a:xfrm>
          <a:prstGeom prst="rect">
            <a:avLst/>
          </a:prstGeom>
          <a:ln w="0">
            <a:noFill/>
          </a:ln>
        </p:spPr>
      </p:pic>
      <p:pic>
        <p:nvPicPr>
          <p:cNvPr id="282" name="Google Shape;290;p25" descr="image.png"/>
          <p:cNvPicPr/>
          <p:nvPr/>
        </p:nvPicPr>
        <p:blipFill>
          <a:blip r:embed="rId6"/>
          <a:stretch/>
        </p:blipFill>
        <p:spPr>
          <a:xfrm>
            <a:off x="9360" y="9360"/>
            <a:ext cx="12172320" cy="266040"/>
          </a:xfrm>
          <a:prstGeom prst="rect">
            <a:avLst/>
          </a:prstGeom>
          <a:ln w="0">
            <a:noFill/>
          </a:ln>
        </p:spPr>
      </p:pic>
      <p:pic>
        <p:nvPicPr>
          <p:cNvPr id="283" name="Google Shape;291;p25" descr="image.png"/>
          <p:cNvPicPr/>
          <p:nvPr/>
        </p:nvPicPr>
        <p:blipFill>
          <a:blip r:embed="rId6"/>
          <a:stretch/>
        </p:blipFill>
        <p:spPr>
          <a:xfrm>
            <a:off x="9360" y="6581880"/>
            <a:ext cx="12172320" cy="266040"/>
          </a:xfrm>
          <a:prstGeom prst="rect">
            <a:avLst/>
          </a:prstGeom>
          <a:ln w="0">
            <a:noFill/>
          </a:ln>
        </p:spPr>
      </p:pic>
      <p:sp>
        <p:nvSpPr>
          <p:cNvPr id="284" name="Google Shape;292;p25"/>
          <p:cNvSpPr/>
          <p:nvPr/>
        </p:nvSpPr>
        <p:spPr>
          <a:xfrm>
            <a:off x="828720" y="3166920"/>
            <a:ext cx="4780800" cy="307800"/>
          </a:xfrm>
          <a:prstGeom prst="rect">
            <a:avLst/>
          </a:prstGeom>
          <a:noFill/>
          <a:ln w="0">
            <a:noFill/>
          </a:ln>
        </p:spPr>
        <p:style>
          <a:lnRef idx="0">
            <a:scrgbClr r="0" g="0" b="0"/>
          </a:lnRef>
          <a:fillRef idx="0">
            <a:scrgbClr r="0" g="0" b="0"/>
          </a:fillRef>
          <a:effectRef idx="0">
            <a:scrgbClr r="0" g="0" b="0"/>
          </a:effectRef>
          <a:fontRef idx="minor"/>
        </p:style>
        <p:txBody>
          <a:bodyPr lIns="0" tIns="0" rIns="0" bIns="0">
            <a:spAutoFit/>
          </a:bodyPr>
          <a:lstStyle/>
          <a:p>
            <a:pPr>
              <a:lnSpc>
                <a:spcPct val="150000"/>
              </a:lnSpc>
              <a:tabLst>
                <a:tab pos="0" algn="l"/>
              </a:tabLst>
            </a:pPr>
            <a:r>
              <a:rPr lang="en-US" sz="1350" b="1" strike="noStrike" spc="-1">
                <a:solidFill>
                  <a:srgbClr val="CBD5E1"/>
                </a:solidFill>
                <a:latin typeface="Inter"/>
                <a:ea typeface="Inter"/>
              </a:rPr>
              <a:t>Mandatory.</a:t>
            </a:r>
            <a:r>
              <a:rPr lang="en-US" sz="1350" b="0" strike="noStrike" spc="-1">
                <a:solidFill>
                  <a:srgbClr val="CBD5E1"/>
                </a:solidFill>
                <a:latin typeface="Inter"/>
                <a:ea typeface="Inter"/>
              </a:rPr>
              <a:t> The aircraft broadcasts its state vector.</a:t>
            </a:r>
            <a:endParaRPr lang="en-NZ" sz="1350" b="0" strike="noStrike" spc="-1">
              <a:latin typeface="Arial"/>
            </a:endParaRPr>
          </a:p>
        </p:txBody>
      </p:sp>
      <p:sp>
        <p:nvSpPr>
          <p:cNvPr id="285" name="Google Shape;293;p25"/>
          <p:cNvSpPr/>
          <p:nvPr/>
        </p:nvSpPr>
        <p:spPr>
          <a:xfrm>
            <a:off x="6581880" y="3438360"/>
            <a:ext cx="4780800" cy="307800"/>
          </a:xfrm>
          <a:prstGeom prst="rect">
            <a:avLst/>
          </a:prstGeom>
          <a:noFill/>
          <a:ln w="0">
            <a:noFill/>
          </a:ln>
        </p:spPr>
        <p:style>
          <a:lnRef idx="0">
            <a:scrgbClr r="0" g="0" b="0"/>
          </a:lnRef>
          <a:fillRef idx="0">
            <a:scrgbClr r="0" g="0" b="0"/>
          </a:fillRef>
          <a:effectRef idx="0">
            <a:scrgbClr r="0" g="0" b="0"/>
          </a:effectRef>
          <a:fontRef idx="minor"/>
        </p:style>
        <p:txBody>
          <a:bodyPr lIns="0" tIns="0" rIns="0" bIns="0">
            <a:spAutoFit/>
          </a:bodyPr>
          <a:lstStyle/>
          <a:p>
            <a:pPr>
              <a:lnSpc>
                <a:spcPct val="150000"/>
              </a:lnSpc>
              <a:tabLst>
                <a:tab pos="0" algn="l"/>
              </a:tabLst>
            </a:pPr>
            <a:r>
              <a:rPr lang="en-US" sz="1350" b="1" strike="noStrike" spc="-1">
                <a:solidFill>
                  <a:srgbClr val="CBD5E1"/>
                </a:solidFill>
                <a:latin typeface="Inter"/>
                <a:ea typeface="Inter"/>
              </a:rPr>
              <a:t>Situational Awareness.</a:t>
            </a:r>
            <a:r>
              <a:rPr lang="en-US" sz="1350" b="0" strike="noStrike" spc="-1">
                <a:solidFill>
                  <a:srgbClr val="CBD5E1"/>
                </a:solidFill>
                <a:latin typeface="Inter"/>
                <a:ea typeface="Inter"/>
              </a:rPr>
              <a:t> Cockpit receives data.</a:t>
            </a:r>
            <a:endParaRPr lang="en-NZ" sz="1350" b="0" strike="noStrike" spc="-1">
              <a:latin typeface="Arial"/>
            </a:endParaRPr>
          </a:p>
        </p:txBody>
      </p:sp>
      <p:sp>
        <p:nvSpPr>
          <p:cNvPr id="286" name="Google Shape;294;p25"/>
          <p:cNvSpPr/>
          <p:nvPr/>
        </p:nvSpPr>
        <p:spPr>
          <a:xfrm>
            <a:off x="1066680" y="3595680"/>
            <a:ext cx="4542840" cy="307800"/>
          </a:xfrm>
          <a:prstGeom prst="rect">
            <a:avLst/>
          </a:prstGeom>
          <a:noFill/>
          <a:ln w="0">
            <a:noFill/>
          </a:ln>
        </p:spPr>
        <p:style>
          <a:lnRef idx="0">
            <a:scrgbClr r="0" g="0" b="0"/>
          </a:lnRef>
          <a:fillRef idx="0">
            <a:scrgbClr r="0" g="0" b="0"/>
          </a:fillRef>
          <a:effectRef idx="0">
            <a:scrgbClr r="0" g="0" b="0"/>
          </a:effectRef>
          <a:fontRef idx="minor"/>
        </p:style>
        <p:txBody>
          <a:bodyPr lIns="0" tIns="0" rIns="0" bIns="0">
            <a:spAutoFit/>
          </a:bodyPr>
          <a:lstStyle/>
          <a:p>
            <a:pPr>
              <a:lnSpc>
                <a:spcPct val="150000"/>
              </a:lnSpc>
              <a:tabLst>
                <a:tab pos="0" algn="l"/>
              </a:tabLst>
            </a:pPr>
            <a:r>
              <a:rPr lang="en-US" sz="1350" b="0" strike="noStrike" spc="-1">
                <a:solidFill>
                  <a:srgbClr val="CBD5E1"/>
                </a:solidFill>
                <a:latin typeface="Inter"/>
                <a:ea typeface="Inter"/>
              </a:rPr>
              <a:t>Position (Lat/Lon)</a:t>
            </a:r>
            <a:endParaRPr lang="en-NZ" sz="1350" b="0" strike="noStrike" spc="-1">
              <a:latin typeface="Arial"/>
            </a:endParaRPr>
          </a:p>
        </p:txBody>
      </p:sp>
      <p:sp>
        <p:nvSpPr>
          <p:cNvPr id="287" name="Google Shape;295;p25"/>
          <p:cNvSpPr/>
          <p:nvPr/>
        </p:nvSpPr>
        <p:spPr>
          <a:xfrm>
            <a:off x="1066680" y="3995640"/>
            <a:ext cx="4542840" cy="307800"/>
          </a:xfrm>
          <a:prstGeom prst="rect">
            <a:avLst/>
          </a:prstGeom>
          <a:noFill/>
          <a:ln w="0">
            <a:noFill/>
          </a:ln>
        </p:spPr>
        <p:style>
          <a:lnRef idx="0">
            <a:scrgbClr r="0" g="0" b="0"/>
          </a:lnRef>
          <a:fillRef idx="0">
            <a:scrgbClr r="0" g="0" b="0"/>
          </a:fillRef>
          <a:effectRef idx="0">
            <a:scrgbClr r="0" g="0" b="0"/>
          </a:effectRef>
          <a:fontRef idx="minor"/>
        </p:style>
        <p:txBody>
          <a:bodyPr lIns="0" tIns="0" rIns="0" bIns="0">
            <a:spAutoFit/>
          </a:bodyPr>
          <a:lstStyle/>
          <a:p>
            <a:pPr>
              <a:lnSpc>
                <a:spcPct val="150000"/>
              </a:lnSpc>
              <a:tabLst>
                <a:tab pos="0" algn="l"/>
              </a:tabLst>
            </a:pPr>
            <a:r>
              <a:rPr lang="en-US" sz="1350" b="0" strike="noStrike" spc="-1">
                <a:solidFill>
                  <a:srgbClr val="CBD5E1"/>
                </a:solidFill>
                <a:latin typeface="Inter"/>
                <a:ea typeface="Inter"/>
              </a:rPr>
              <a:t>Velocity Vector</a:t>
            </a:r>
            <a:endParaRPr lang="en-NZ" sz="1350" b="0" strike="noStrike" spc="-1">
              <a:latin typeface="Arial"/>
            </a:endParaRPr>
          </a:p>
        </p:txBody>
      </p:sp>
      <p:sp>
        <p:nvSpPr>
          <p:cNvPr id="288" name="Google Shape;296;p25"/>
          <p:cNvSpPr/>
          <p:nvPr/>
        </p:nvSpPr>
        <p:spPr>
          <a:xfrm>
            <a:off x="1066680" y="4395960"/>
            <a:ext cx="4542840" cy="307800"/>
          </a:xfrm>
          <a:prstGeom prst="rect">
            <a:avLst/>
          </a:prstGeom>
          <a:noFill/>
          <a:ln w="0">
            <a:noFill/>
          </a:ln>
        </p:spPr>
        <p:style>
          <a:lnRef idx="0">
            <a:scrgbClr r="0" g="0" b="0"/>
          </a:lnRef>
          <a:fillRef idx="0">
            <a:scrgbClr r="0" g="0" b="0"/>
          </a:fillRef>
          <a:effectRef idx="0">
            <a:scrgbClr r="0" g="0" b="0"/>
          </a:effectRef>
          <a:fontRef idx="minor"/>
        </p:style>
        <p:txBody>
          <a:bodyPr lIns="0" tIns="0" rIns="0" bIns="0">
            <a:spAutoFit/>
          </a:bodyPr>
          <a:lstStyle/>
          <a:p>
            <a:pPr>
              <a:lnSpc>
                <a:spcPct val="150000"/>
              </a:lnSpc>
              <a:tabLst>
                <a:tab pos="0" algn="l"/>
              </a:tabLst>
            </a:pPr>
            <a:r>
              <a:rPr lang="en-US" sz="1350" b="0" strike="noStrike" spc="-1">
                <a:solidFill>
                  <a:srgbClr val="CBD5E1"/>
                </a:solidFill>
                <a:latin typeface="Inter"/>
                <a:ea typeface="Inter"/>
              </a:rPr>
              <a:t>Baro &amp; Geo Altitude</a:t>
            </a:r>
            <a:endParaRPr lang="en-NZ" sz="1350" b="0" strike="noStrike" spc="-1">
              <a:latin typeface="Arial"/>
            </a:endParaRPr>
          </a:p>
        </p:txBody>
      </p:sp>
      <p:sp>
        <p:nvSpPr>
          <p:cNvPr id="289" name="Google Shape;297;p25"/>
          <p:cNvSpPr/>
          <p:nvPr/>
        </p:nvSpPr>
        <p:spPr>
          <a:xfrm>
            <a:off x="1066680" y="4795920"/>
            <a:ext cx="4542840" cy="307800"/>
          </a:xfrm>
          <a:prstGeom prst="rect">
            <a:avLst/>
          </a:prstGeom>
          <a:noFill/>
          <a:ln w="0">
            <a:noFill/>
          </a:ln>
        </p:spPr>
        <p:style>
          <a:lnRef idx="0">
            <a:scrgbClr r="0" g="0" b="0"/>
          </a:lnRef>
          <a:fillRef idx="0">
            <a:scrgbClr r="0" g="0" b="0"/>
          </a:fillRef>
          <a:effectRef idx="0">
            <a:scrgbClr r="0" g="0" b="0"/>
          </a:effectRef>
          <a:fontRef idx="minor"/>
        </p:style>
        <p:txBody>
          <a:bodyPr lIns="0" tIns="0" rIns="0" bIns="0">
            <a:spAutoFit/>
          </a:bodyPr>
          <a:lstStyle/>
          <a:p>
            <a:pPr>
              <a:lnSpc>
                <a:spcPct val="150000"/>
              </a:lnSpc>
              <a:tabLst>
                <a:tab pos="0" algn="l"/>
              </a:tabLst>
            </a:pPr>
            <a:r>
              <a:rPr lang="en-US" sz="1350" b="0" strike="noStrike" spc="-1">
                <a:solidFill>
                  <a:srgbClr val="CBD5E1"/>
                </a:solidFill>
                <a:latin typeface="Inter"/>
                <a:ea typeface="Inter"/>
              </a:rPr>
              <a:t>Flight ID / Callsign</a:t>
            </a:r>
            <a:endParaRPr lang="en-NZ" sz="1350" b="0" strike="noStrike" spc="-1">
              <a:latin typeface="Arial"/>
            </a:endParaRPr>
          </a:p>
        </p:txBody>
      </p:sp>
      <p:sp>
        <p:nvSpPr>
          <p:cNvPr id="290" name="Google Shape;298;p25"/>
          <p:cNvSpPr/>
          <p:nvPr/>
        </p:nvSpPr>
        <p:spPr>
          <a:xfrm>
            <a:off x="6819840" y="3867120"/>
            <a:ext cx="4542840" cy="615960"/>
          </a:xfrm>
          <a:prstGeom prst="rect">
            <a:avLst/>
          </a:prstGeom>
          <a:noFill/>
          <a:ln w="0">
            <a:noFill/>
          </a:ln>
        </p:spPr>
        <p:style>
          <a:lnRef idx="0">
            <a:scrgbClr r="0" g="0" b="0"/>
          </a:lnRef>
          <a:fillRef idx="0">
            <a:scrgbClr r="0" g="0" b="0"/>
          </a:fillRef>
          <a:effectRef idx="0">
            <a:scrgbClr r="0" g="0" b="0"/>
          </a:effectRef>
          <a:fontRef idx="minor"/>
        </p:style>
        <p:txBody>
          <a:bodyPr lIns="0" tIns="0" rIns="0" bIns="0">
            <a:spAutoFit/>
          </a:bodyPr>
          <a:lstStyle/>
          <a:p>
            <a:pPr>
              <a:lnSpc>
                <a:spcPct val="150000"/>
              </a:lnSpc>
              <a:tabLst>
                <a:tab pos="0" algn="l"/>
              </a:tabLst>
            </a:pPr>
            <a:r>
              <a:rPr lang="en-US" sz="1350" b="1" strike="noStrike" spc="-1">
                <a:solidFill>
                  <a:srgbClr val="CBD5E1"/>
                </a:solidFill>
                <a:latin typeface="Inter"/>
                <a:ea typeface="Inter"/>
              </a:rPr>
              <a:t>TIS-B:</a:t>
            </a:r>
            <a:r>
              <a:rPr lang="en-US" sz="1350" b="0" strike="noStrike" spc="-1">
                <a:solidFill>
                  <a:srgbClr val="CBD5E1"/>
                </a:solidFill>
                <a:latin typeface="Inter"/>
                <a:ea typeface="Inter"/>
              </a:rPr>
              <a:t> Traffic Information (uplink of non-ADS-B targets).</a:t>
            </a:r>
            <a:endParaRPr lang="en-NZ" sz="1350" b="0" strike="noStrike" spc="-1">
              <a:latin typeface="Arial"/>
            </a:endParaRPr>
          </a:p>
        </p:txBody>
      </p:sp>
      <p:sp>
        <p:nvSpPr>
          <p:cNvPr id="291" name="Google Shape;299;p25"/>
          <p:cNvSpPr/>
          <p:nvPr/>
        </p:nvSpPr>
        <p:spPr>
          <a:xfrm>
            <a:off x="6819840" y="4524480"/>
            <a:ext cx="4542840" cy="307800"/>
          </a:xfrm>
          <a:prstGeom prst="rect">
            <a:avLst/>
          </a:prstGeom>
          <a:noFill/>
          <a:ln w="0">
            <a:noFill/>
          </a:ln>
        </p:spPr>
        <p:style>
          <a:lnRef idx="0">
            <a:scrgbClr r="0" g="0" b="0"/>
          </a:lnRef>
          <a:fillRef idx="0">
            <a:scrgbClr r="0" g="0" b="0"/>
          </a:fillRef>
          <a:effectRef idx="0">
            <a:scrgbClr r="0" g="0" b="0"/>
          </a:effectRef>
          <a:fontRef idx="minor"/>
        </p:style>
        <p:txBody>
          <a:bodyPr lIns="0" tIns="0" rIns="0" bIns="0">
            <a:spAutoFit/>
          </a:bodyPr>
          <a:lstStyle/>
          <a:p>
            <a:pPr>
              <a:lnSpc>
                <a:spcPct val="150000"/>
              </a:lnSpc>
              <a:tabLst>
                <a:tab pos="0" algn="l"/>
              </a:tabLst>
            </a:pPr>
            <a:r>
              <a:rPr lang="en-US" sz="1350" b="1" strike="noStrike" spc="-1">
                <a:solidFill>
                  <a:srgbClr val="CBD5E1"/>
                </a:solidFill>
                <a:latin typeface="Inter"/>
                <a:ea typeface="Inter"/>
              </a:rPr>
              <a:t>FIS-B:</a:t>
            </a:r>
            <a:r>
              <a:rPr lang="en-US" sz="1350" b="0" strike="noStrike" spc="-1">
                <a:solidFill>
                  <a:srgbClr val="CBD5E1"/>
                </a:solidFill>
                <a:latin typeface="Inter"/>
                <a:ea typeface="Inter"/>
              </a:rPr>
              <a:t> Flight Information (Weather) - UAT Only.</a:t>
            </a:r>
            <a:endParaRPr lang="en-NZ" sz="1350" b="0" strike="noStrike" spc="-1">
              <a:latin typeface="Arial"/>
            </a:endParaRPr>
          </a:p>
        </p:txBody>
      </p:sp>
      <p:sp>
        <p:nvSpPr>
          <p:cNvPr id="292" name="Google Shape;300;p25"/>
          <p:cNvSpPr/>
          <p:nvPr/>
        </p:nvSpPr>
        <p:spPr>
          <a:xfrm>
            <a:off x="828720" y="3595680"/>
            <a:ext cx="104040" cy="307800"/>
          </a:xfrm>
          <a:prstGeom prst="rect">
            <a:avLst/>
          </a:prstGeom>
          <a:noFill/>
          <a:ln w="0">
            <a:noFill/>
          </a:ln>
        </p:spPr>
        <p:style>
          <a:lnRef idx="0">
            <a:scrgbClr r="0" g="0" b="0"/>
          </a:lnRef>
          <a:fillRef idx="0">
            <a:scrgbClr r="0" g="0" b="0"/>
          </a:fillRef>
          <a:effectRef idx="0">
            <a:scrgbClr r="0" g="0" b="0"/>
          </a:effectRef>
          <a:fontRef idx="minor"/>
        </p:style>
        <p:txBody>
          <a:bodyPr lIns="0" tIns="0" rIns="0" bIns="0">
            <a:spAutoFit/>
          </a:bodyPr>
          <a:lstStyle/>
          <a:p>
            <a:pPr>
              <a:lnSpc>
                <a:spcPct val="150000"/>
              </a:lnSpc>
              <a:tabLst>
                <a:tab pos="0" algn="l"/>
              </a:tabLst>
            </a:pPr>
            <a:r>
              <a:rPr lang="en-US" sz="1350" b="1" strike="noStrike" spc="-1">
                <a:solidFill>
                  <a:srgbClr val="38BDF8"/>
                </a:solidFill>
                <a:latin typeface="JetBrains Mono"/>
                <a:ea typeface="JetBrains Mono"/>
              </a:rPr>
              <a:t>&gt;</a:t>
            </a:r>
            <a:endParaRPr lang="en-NZ" sz="1350" b="0" strike="noStrike" spc="-1">
              <a:latin typeface="Arial"/>
            </a:endParaRPr>
          </a:p>
        </p:txBody>
      </p:sp>
      <p:sp>
        <p:nvSpPr>
          <p:cNvPr id="293" name="Google Shape;301;p25"/>
          <p:cNvSpPr/>
          <p:nvPr/>
        </p:nvSpPr>
        <p:spPr>
          <a:xfrm>
            <a:off x="828720" y="3995640"/>
            <a:ext cx="104040" cy="307800"/>
          </a:xfrm>
          <a:prstGeom prst="rect">
            <a:avLst/>
          </a:prstGeom>
          <a:noFill/>
          <a:ln w="0">
            <a:noFill/>
          </a:ln>
        </p:spPr>
        <p:style>
          <a:lnRef idx="0">
            <a:scrgbClr r="0" g="0" b="0"/>
          </a:lnRef>
          <a:fillRef idx="0">
            <a:scrgbClr r="0" g="0" b="0"/>
          </a:fillRef>
          <a:effectRef idx="0">
            <a:scrgbClr r="0" g="0" b="0"/>
          </a:effectRef>
          <a:fontRef idx="minor"/>
        </p:style>
        <p:txBody>
          <a:bodyPr lIns="0" tIns="0" rIns="0" bIns="0">
            <a:spAutoFit/>
          </a:bodyPr>
          <a:lstStyle/>
          <a:p>
            <a:pPr>
              <a:lnSpc>
                <a:spcPct val="150000"/>
              </a:lnSpc>
              <a:tabLst>
                <a:tab pos="0" algn="l"/>
              </a:tabLst>
            </a:pPr>
            <a:r>
              <a:rPr lang="en-US" sz="1350" b="1" strike="noStrike" spc="-1">
                <a:solidFill>
                  <a:srgbClr val="38BDF8"/>
                </a:solidFill>
                <a:latin typeface="JetBrains Mono"/>
                <a:ea typeface="JetBrains Mono"/>
              </a:rPr>
              <a:t>&gt;</a:t>
            </a:r>
            <a:endParaRPr lang="en-NZ" sz="1350" b="0" strike="noStrike" spc="-1">
              <a:latin typeface="Arial"/>
            </a:endParaRPr>
          </a:p>
        </p:txBody>
      </p:sp>
      <p:sp>
        <p:nvSpPr>
          <p:cNvPr id="294" name="Google Shape;302;p25"/>
          <p:cNvSpPr/>
          <p:nvPr/>
        </p:nvSpPr>
        <p:spPr>
          <a:xfrm>
            <a:off x="828720" y="4395960"/>
            <a:ext cx="104040" cy="307800"/>
          </a:xfrm>
          <a:prstGeom prst="rect">
            <a:avLst/>
          </a:prstGeom>
          <a:noFill/>
          <a:ln w="0">
            <a:noFill/>
          </a:ln>
        </p:spPr>
        <p:style>
          <a:lnRef idx="0">
            <a:scrgbClr r="0" g="0" b="0"/>
          </a:lnRef>
          <a:fillRef idx="0">
            <a:scrgbClr r="0" g="0" b="0"/>
          </a:fillRef>
          <a:effectRef idx="0">
            <a:scrgbClr r="0" g="0" b="0"/>
          </a:effectRef>
          <a:fontRef idx="minor"/>
        </p:style>
        <p:txBody>
          <a:bodyPr lIns="0" tIns="0" rIns="0" bIns="0">
            <a:spAutoFit/>
          </a:bodyPr>
          <a:lstStyle/>
          <a:p>
            <a:pPr>
              <a:lnSpc>
                <a:spcPct val="150000"/>
              </a:lnSpc>
              <a:tabLst>
                <a:tab pos="0" algn="l"/>
              </a:tabLst>
            </a:pPr>
            <a:r>
              <a:rPr lang="en-US" sz="1350" b="1" strike="noStrike" spc="-1">
                <a:solidFill>
                  <a:srgbClr val="38BDF8"/>
                </a:solidFill>
                <a:latin typeface="JetBrains Mono"/>
                <a:ea typeface="JetBrains Mono"/>
              </a:rPr>
              <a:t>&gt;</a:t>
            </a:r>
            <a:endParaRPr lang="en-NZ" sz="1350" b="0" strike="noStrike" spc="-1">
              <a:latin typeface="Arial"/>
            </a:endParaRPr>
          </a:p>
        </p:txBody>
      </p:sp>
      <p:sp>
        <p:nvSpPr>
          <p:cNvPr id="295" name="Google Shape;303;p25"/>
          <p:cNvSpPr/>
          <p:nvPr/>
        </p:nvSpPr>
        <p:spPr>
          <a:xfrm>
            <a:off x="828720" y="4795920"/>
            <a:ext cx="104040" cy="307800"/>
          </a:xfrm>
          <a:prstGeom prst="rect">
            <a:avLst/>
          </a:prstGeom>
          <a:noFill/>
          <a:ln w="0">
            <a:noFill/>
          </a:ln>
        </p:spPr>
        <p:style>
          <a:lnRef idx="0">
            <a:scrgbClr r="0" g="0" b="0"/>
          </a:lnRef>
          <a:fillRef idx="0">
            <a:scrgbClr r="0" g="0" b="0"/>
          </a:fillRef>
          <a:effectRef idx="0">
            <a:scrgbClr r="0" g="0" b="0"/>
          </a:effectRef>
          <a:fontRef idx="minor"/>
        </p:style>
        <p:txBody>
          <a:bodyPr lIns="0" tIns="0" rIns="0" bIns="0">
            <a:spAutoFit/>
          </a:bodyPr>
          <a:lstStyle/>
          <a:p>
            <a:pPr>
              <a:lnSpc>
                <a:spcPct val="150000"/>
              </a:lnSpc>
              <a:tabLst>
                <a:tab pos="0" algn="l"/>
              </a:tabLst>
            </a:pPr>
            <a:r>
              <a:rPr lang="en-US" sz="1350" b="1" strike="noStrike" spc="-1">
                <a:solidFill>
                  <a:srgbClr val="38BDF8"/>
                </a:solidFill>
                <a:latin typeface="JetBrains Mono"/>
                <a:ea typeface="JetBrains Mono"/>
              </a:rPr>
              <a:t>&gt;</a:t>
            </a:r>
            <a:endParaRPr lang="en-NZ" sz="1350" b="0" strike="noStrike" spc="-1">
              <a:latin typeface="Arial"/>
            </a:endParaRPr>
          </a:p>
        </p:txBody>
      </p:sp>
      <p:sp>
        <p:nvSpPr>
          <p:cNvPr id="296" name="Google Shape;304;p25"/>
          <p:cNvSpPr/>
          <p:nvPr/>
        </p:nvSpPr>
        <p:spPr>
          <a:xfrm>
            <a:off x="6581880" y="3867120"/>
            <a:ext cx="104040" cy="307800"/>
          </a:xfrm>
          <a:prstGeom prst="rect">
            <a:avLst/>
          </a:prstGeom>
          <a:noFill/>
          <a:ln w="0">
            <a:noFill/>
          </a:ln>
        </p:spPr>
        <p:style>
          <a:lnRef idx="0">
            <a:scrgbClr r="0" g="0" b="0"/>
          </a:lnRef>
          <a:fillRef idx="0">
            <a:scrgbClr r="0" g="0" b="0"/>
          </a:fillRef>
          <a:effectRef idx="0">
            <a:scrgbClr r="0" g="0" b="0"/>
          </a:effectRef>
          <a:fontRef idx="minor"/>
        </p:style>
        <p:txBody>
          <a:bodyPr lIns="0" tIns="0" rIns="0" bIns="0">
            <a:spAutoFit/>
          </a:bodyPr>
          <a:lstStyle/>
          <a:p>
            <a:pPr>
              <a:lnSpc>
                <a:spcPct val="150000"/>
              </a:lnSpc>
              <a:tabLst>
                <a:tab pos="0" algn="l"/>
              </a:tabLst>
            </a:pPr>
            <a:r>
              <a:rPr lang="en-US" sz="1350" b="1" strike="noStrike" spc="-1">
                <a:solidFill>
                  <a:srgbClr val="38BDF8"/>
                </a:solidFill>
                <a:latin typeface="JetBrains Mono"/>
                <a:ea typeface="JetBrains Mono"/>
              </a:rPr>
              <a:t>&gt;</a:t>
            </a:r>
            <a:endParaRPr lang="en-NZ" sz="1350" b="0" strike="noStrike" spc="-1">
              <a:latin typeface="Arial"/>
            </a:endParaRPr>
          </a:p>
        </p:txBody>
      </p:sp>
      <p:sp>
        <p:nvSpPr>
          <p:cNvPr id="297" name="Google Shape;305;p25"/>
          <p:cNvSpPr/>
          <p:nvPr/>
        </p:nvSpPr>
        <p:spPr>
          <a:xfrm>
            <a:off x="6581880" y="4524480"/>
            <a:ext cx="104040" cy="307800"/>
          </a:xfrm>
          <a:prstGeom prst="rect">
            <a:avLst/>
          </a:prstGeom>
          <a:noFill/>
          <a:ln w="0">
            <a:noFill/>
          </a:ln>
        </p:spPr>
        <p:style>
          <a:lnRef idx="0">
            <a:scrgbClr r="0" g="0" b="0"/>
          </a:lnRef>
          <a:fillRef idx="0">
            <a:scrgbClr r="0" g="0" b="0"/>
          </a:fillRef>
          <a:effectRef idx="0">
            <a:scrgbClr r="0" g="0" b="0"/>
          </a:effectRef>
          <a:fontRef idx="minor"/>
        </p:style>
        <p:txBody>
          <a:bodyPr lIns="0" tIns="0" rIns="0" bIns="0">
            <a:spAutoFit/>
          </a:bodyPr>
          <a:lstStyle/>
          <a:p>
            <a:pPr>
              <a:lnSpc>
                <a:spcPct val="150000"/>
              </a:lnSpc>
              <a:tabLst>
                <a:tab pos="0" algn="l"/>
              </a:tabLst>
            </a:pPr>
            <a:r>
              <a:rPr lang="en-US" sz="1350" b="1" strike="noStrike" spc="-1">
                <a:solidFill>
                  <a:srgbClr val="38BDF8"/>
                </a:solidFill>
                <a:latin typeface="JetBrains Mono"/>
                <a:ea typeface="JetBrains Mono"/>
              </a:rPr>
              <a:t>&gt;</a:t>
            </a:r>
            <a:endParaRPr lang="en-NZ" sz="1350" b="0" strike="noStrike" spc="-1">
              <a:latin typeface="Arial"/>
            </a:endParaRPr>
          </a:p>
        </p:txBody>
      </p:sp>
      <p:sp>
        <p:nvSpPr>
          <p:cNvPr id="298" name="Google Shape;306;p25"/>
          <p:cNvSpPr/>
          <p:nvPr/>
        </p:nvSpPr>
        <p:spPr>
          <a:xfrm>
            <a:off x="581040" y="708120"/>
            <a:ext cx="11580840" cy="4118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spAutoFit/>
          </a:bodyPr>
          <a:lstStyle/>
          <a:p>
            <a:pPr>
              <a:lnSpc>
                <a:spcPct val="100000"/>
              </a:lnSpc>
              <a:tabLst>
                <a:tab pos="0" algn="l"/>
              </a:tabLst>
            </a:pPr>
            <a:r>
              <a:rPr lang="en-US" sz="2700" b="1" strike="noStrike" spc="-1">
                <a:solidFill>
                  <a:srgbClr val="38BDF8"/>
                </a:solidFill>
                <a:latin typeface="JetBrains Mono"/>
                <a:ea typeface="JetBrains Mono"/>
              </a:rPr>
              <a:t>Concept of Operations: IN vs OUT</a:t>
            </a:r>
            <a:endParaRPr lang="en-NZ" sz="2700" b="0" strike="noStrike" spc="-1">
              <a:latin typeface="Arial"/>
            </a:endParaRPr>
          </a:p>
        </p:txBody>
      </p:sp>
      <p:sp>
        <p:nvSpPr>
          <p:cNvPr id="299" name="Google Shape;307;p25"/>
          <p:cNvSpPr/>
          <p:nvPr/>
        </p:nvSpPr>
        <p:spPr>
          <a:xfrm>
            <a:off x="581040" y="1276200"/>
            <a:ext cx="11029320" cy="18360"/>
          </a:xfrm>
          <a:prstGeom prst="rect">
            <a:avLst/>
          </a:prstGeom>
          <a:solidFill>
            <a:srgbClr val="1E293B"/>
          </a:solidFill>
          <a:ln w="0">
            <a:noFill/>
          </a:ln>
        </p:spPr>
        <p:style>
          <a:lnRef idx="0">
            <a:scrgbClr r="0" g="0" b="0"/>
          </a:lnRef>
          <a:fillRef idx="0">
            <a:scrgbClr r="0" g="0" b="0"/>
          </a:fillRef>
          <a:effectRef idx="0">
            <a:scrgbClr r="0" g="0" b="0"/>
          </a:effectRef>
          <a:fontRef idx="minor"/>
        </p:style>
        <p:txBody>
          <a:bodyPr/>
          <a:lstStyle/>
          <a:p>
            <a:endParaRPr lang="en-US"/>
          </a:p>
        </p:txBody>
      </p:sp>
      <p:sp>
        <p:nvSpPr>
          <p:cNvPr id="300" name="Google Shape;308;p25"/>
          <p:cNvSpPr/>
          <p:nvPr/>
        </p:nvSpPr>
        <p:spPr>
          <a:xfrm>
            <a:off x="828720" y="2747880"/>
            <a:ext cx="5019840" cy="228240"/>
          </a:xfrm>
          <a:prstGeom prst="rect">
            <a:avLst/>
          </a:prstGeom>
          <a:noFill/>
          <a:ln w="0">
            <a:noFill/>
          </a:ln>
        </p:spPr>
        <p:style>
          <a:lnRef idx="0">
            <a:scrgbClr r="0" g="0" b="0"/>
          </a:lnRef>
          <a:fillRef idx="0">
            <a:scrgbClr r="0" g="0" b="0"/>
          </a:fillRef>
          <a:effectRef idx="0">
            <a:scrgbClr r="0" g="0" b="0"/>
          </a:effectRef>
          <a:fontRef idx="minor"/>
        </p:style>
        <p:txBody>
          <a:bodyPr lIns="0" tIns="0" rIns="0" bIns="0">
            <a:spAutoFit/>
          </a:bodyPr>
          <a:lstStyle/>
          <a:p>
            <a:pPr>
              <a:lnSpc>
                <a:spcPct val="100000"/>
              </a:lnSpc>
              <a:tabLst>
                <a:tab pos="0" algn="l"/>
              </a:tabLst>
            </a:pPr>
            <a:r>
              <a:rPr lang="en-US" sz="1500" b="1" strike="noStrike" spc="-1">
                <a:solidFill>
                  <a:srgbClr val="38BDF8"/>
                </a:solidFill>
                <a:latin typeface="JetBrains Mono"/>
                <a:ea typeface="JetBrains Mono"/>
              </a:rPr>
              <a:t>ADS-B OUT (Tx)</a:t>
            </a:r>
            <a:endParaRPr lang="en-NZ" sz="1500" b="0" strike="noStrike" spc="-1">
              <a:latin typeface="Arial"/>
            </a:endParaRPr>
          </a:p>
        </p:txBody>
      </p:sp>
      <p:sp>
        <p:nvSpPr>
          <p:cNvPr id="301" name="Google Shape;309;p25"/>
          <p:cNvSpPr/>
          <p:nvPr/>
        </p:nvSpPr>
        <p:spPr>
          <a:xfrm>
            <a:off x="6581880" y="3019320"/>
            <a:ext cx="5019840" cy="228240"/>
          </a:xfrm>
          <a:prstGeom prst="rect">
            <a:avLst/>
          </a:prstGeom>
          <a:noFill/>
          <a:ln w="0">
            <a:noFill/>
          </a:ln>
        </p:spPr>
        <p:style>
          <a:lnRef idx="0">
            <a:scrgbClr r="0" g="0" b="0"/>
          </a:lnRef>
          <a:fillRef idx="0">
            <a:scrgbClr r="0" g="0" b="0"/>
          </a:fillRef>
          <a:effectRef idx="0">
            <a:scrgbClr r="0" g="0" b="0"/>
          </a:effectRef>
          <a:fontRef idx="minor"/>
        </p:style>
        <p:txBody>
          <a:bodyPr lIns="0" tIns="0" rIns="0" bIns="0">
            <a:spAutoFit/>
          </a:bodyPr>
          <a:lstStyle/>
          <a:p>
            <a:pPr>
              <a:lnSpc>
                <a:spcPct val="100000"/>
              </a:lnSpc>
              <a:tabLst>
                <a:tab pos="0" algn="l"/>
              </a:tabLst>
            </a:pPr>
            <a:r>
              <a:rPr lang="en-US" sz="1500" b="1" strike="noStrike" spc="-1">
                <a:solidFill>
                  <a:srgbClr val="38BDF8"/>
                </a:solidFill>
                <a:latin typeface="JetBrains Mono"/>
                <a:ea typeface="JetBrains Mono"/>
              </a:rPr>
              <a:t>ADS-B IN (Rx)</a:t>
            </a:r>
            <a:endParaRPr lang="en-NZ" sz="1500" b="0" strike="noStrike" spc="-1">
              <a:latin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 name="Google Shape;95;p14" descr="image.png"/>
          <p:cNvPicPr/>
          <p:nvPr/>
        </p:nvPicPr>
        <p:blipFill>
          <a:blip r:embed="rId3"/>
          <a:stretch/>
        </p:blipFill>
        <p:spPr>
          <a:xfrm>
            <a:off x="0" y="0"/>
            <a:ext cx="12191400" cy="6857280"/>
          </a:xfrm>
          <a:prstGeom prst="rect">
            <a:avLst/>
          </a:prstGeom>
          <a:ln w="0">
            <a:noFill/>
          </a:ln>
        </p:spPr>
      </p:pic>
      <p:pic>
        <p:nvPicPr>
          <p:cNvPr id="52" name="Google Shape;96;p14" descr="image.png"/>
          <p:cNvPicPr/>
          <p:nvPr/>
        </p:nvPicPr>
        <p:blipFill>
          <a:blip r:embed="rId4"/>
          <a:stretch/>
        </p:blipFill>
        <p:spPr>
          <a:xfrm>
            <a:off x="581040" y="1581120"/>
            <a:ext cx="5395320" cy="2275920"/>
          </a:xfrm>
          <a:prstGeom prst="rect">
            <a:avLst/>
          </a:prstGeom>
          <a:ln w="0">
            <a:noFill/>
          </a:ln>
        </p:spPr>
      </p:pic>
      <p:pic>
        <p:nvPicPr>
          <p:cNvPr id="53" name="Google Shape;97;p14" descr="image.png"/>
          <p:cNvPicPr/>
          <p:nvPr/>
        </p:nvPicPr>
        <p:blipFill>
          <a:blip r:embed="rId5"/>
          <a:stretch/>
        </p:blipFill>
        <p:spPr>
          <a:xfrm>
            <a:off x="6215040" y="1581120"/>
            <a:ext cx="5395320" cy="2275920"/>
          </a:xfrm>
          <a:prstGeom prst="rect">
            <a:avLst/>
          </a:prstGeom>
          <a:ln w="0">
            <a:noFill/>
          </a:ln>
        </p:spPr>
      </p:pic>
      <p:pic>
        <p:nvPicPr>
          <p:cNvPr id="54" name="Google Shape;98;p14" descr="image.png"/>
          <p:cNvPicPr/>
          <p:nvPr/>
        </p:nvPicPr>
        <p:blipFill>
          <a:blip r:embed="rId4"/>
          <a:stretch/>
        </p:blipFill>
        <p:spPr>
          <a:xfrm>
            <a:off x="581040" y="4095720"/>
            <a:ext cx="5395320" cy="2275920"/>
          </a:xfrm>
          <a:prstGeom prst="rect">
            <a:avLst/>
          </a:prstGeom>
          <a:ln w="0">
            <a:noFill/>
          </a:ln>
        </p:spPr>
      </p:pic>
      <p:pic>
        <p:nvPicPr>
          <p:cNvPr id="55" name="Google Shape;99;p14" descr="image.png"/>
          <p:cNvPicPr/>
          <p:nvPr/>
        </p:nvPicPr>
        <p:blipFill>
          <a:blip r:embed="rId5"/>
          <a:stretch/>
        </p:blipFill>
        <p:spPr>
          <a:xfrm>
            <a:off x="6215040" y="4095720"/>
            <a:ext cx="5395320" cy="2275920"/>
          </a:xfrm>
          <a:prstGeom prst="rect">
            <a:avLst/>
          </a:prstGeom>
          <a:ln w="0">
            <a:noFill/>
          </a:ln>
        </p:spPr>
      </p:pic>
      <p:pic>
        <p:nvPicPr>
          <p:cNvPr id="56" name="Google Shape;100;p14" descr="image.png"/>
          <p:cNvPicPr/>
          <p:nvPr/>
        </p:nvPicPr>
        <p:blipFill>
          <a:blip r:embed="rId6"/>
          <a:stretch/>
        </p:blipFill>
        <p:spPr>
          <a:xfrm>
            <a:off x="9360" y="9360"/>
            <a:ext cx="12172320" cy="266040"/>
          </a:xfrm>
          <a:prstGeom prst="rect">
            <a:avLst/>
          </a:prstGeom>
          <a:ln w="0">
            <a:noFill/>
          </a:ln>
        </p:spPr>
      </p:pic>
      <p:pic>
        <p:nvPicPr>
          <p:cNvPr id="57" name="Google Shape;101;p14" descr="image.png"/>
          <p:cNvPicPr/>
          <p:nvPr/>
        </p:nvPicPr>
        <p:blipFill>
          <a:blip r:embed="rId6"/>
          <a:stretch/>
        </p:blipFill>
        <p:spPr>
          <a:xfrm>
            <a:off x="9360" y="6581880"/>
            <a:ext cx="12172320" cy="266040"/>
          </a:xfrm>
          <a:prstGeom prst="rect">
            <a:avLst/>
          </a:prstGeom>
          <a:ln w="0">
            <a:noFill/>
          </a:ln>
        </p:spPr>
      </p:pic>
      <p:sp>
        <p:nvSpPr>
          <p:cNvPr id="58" name="Google Shape;102;p14"/>
          <p:cNvSpPr/>
          <p:nvPr/>
        </p:nvSpPr>
        <p:spPr>
          <a:xfrm>
            <a:off x="828720" y="2247840"/>
            <a:ext cx="4899960" cy="615960"/>
          </a:xfrm>
          <a:prstGeom prst="rect">
            <a:avLst/>
          </a:prstGeom>
          <a:noFill/>
          <a:ln w="0">
            <a:noFill/>
          </a:ln>
        </p:spPr>
        <p:style>
          <a:lnRef idx="0">
            <a:scrgbClr r="0" g="0" b="0"/>
          </a:lnRef>
          <a:fillRef idx="0">
            <a:scrgbClr r="0" g="0" b="0"/>
          </a:fillRef>
          <a:effectRef idx="0">
            <a:scrgbClr r="0" g="0" b="0"/>
          </a:effectRef>
          <a:fontRef idx="minor"/>
        </p:style>
        <p:txBody>
          <a:bodyPr lIns="0" tIns="0" rIns="0" bIns="0">
            <a:spAutoFit/>
          </a:bodyPr>
          <a:lstStyle/>
          <a:p>
            <a:pPr>
              <a:lnSpc>
                <a:spcPct val="150000"/>
              </a:lnSpc>
              <a:tabLst>
                <a:tab pos="0" algn="l"/>
              </a:tabLst>
            </a:pPr>
            <a:r>
              <a:rPr lang="en-US" sz="1350" b="0" strike="noStrike" spc="-1">
                <a:solidFill>
                  <a:srgbClr val="CBD5E1"/>
                </a:solidFill>
                <a:latin typeface="Inter"/>
                <a:ea typeface="Inter"/>
              </a:rPr>
              <a:t>Understand the physics of early Radar, the IFF problem, and the origin of "Squawking."</a:t>
            </a:r>
            <a:endParaRPr lang="en-NZ" sz="1350" b="0" strike="noStrike" spc="-1">
              <a:latin typeface="Arial"/>
            </a:endParaRPr>
          </a:p>
        </p:txBody>
      </p:sp>
      <p:sp>
        <p:nvSpPr>
          <p:cNvPr id="59" name="Google Shape;103;p14"/>
          <p:cNvSpPr/>
          <p:nvPr/>
        </p:nvSpPr>
        <p:spPr>
          <a:xfrm>
            <a:off x="6462720" y="2247840"/>
            <a:ext cx="4899960" cy="615960"/>
          </a:xfrm>
          <a:prstGeom prst="rect">
            <a:avLst/>
          </a:prstGeom>
          <a:noFill/>
          <a:ln w="0">
            <a:noFill/>
          </a:ln>
        </p:spPr>
        <p:style>
          <a:lnRef idx="0">
            <a:scrgbClr r="0" g="0" b="0"/>
          </a:lnRef>
          <a:fillRef idx="0">
            <a:scrgbClr r="0" g="0" b="0"/>
          </a:fillRef>
          <a:effectRef idx="0">
            <a:scrgbClr r="0" g="0" b="0"/>
          </a:effectRef>
          <a:fontRef idx="minor"/>
        </p:style>
        <p:txBody>
          <a:bodyPr lIns="0" tIns="0" rIns="0" bIns="0">
            <a:spAutoFit/>
          </a:bodyPr>
          <a:lstStyle/>
          <a:p>
            <a:pPr>
              <a:lnSpc>
                <a:spcPct val="150000"/>
              </a:lnSpc>
              <a:tabLst>
                <a:tab pos="0" algn="l"/>
              </a:tabLst>
            </a:pPr>
            <a:r>
              <a:rPr lang="en-US" sz="1350" b="0" strike="noStrike" spc="-1">
                <a:solidFill>
                  <a:srgbClr val="CBD5E1"/>
                </a:solidFill>
                <a:latin typeface="Inter"/>
                <a:ea typeface="Inter"/>
              </a:rPr>
              <a:t>Analyze military applications, OSINT vulnerabilities, and the "Ghost Fleet" phenomenon.</a:t>
            </a:r>
            <a:endParaRPr lang="en-NZ" sz="1350" b="0" strike="noStrike" spc="-1">
              <a:latin typeface="Arial"/>
            </a:endParaRPr>
          </a:p>
        </p:txBody>
      </p:sp>
      <p:sp>
        <p:nvSpPr>
          <p:cNvPr id="60" name="Google Shape;104;p14"/>
          <p:cNvSpPr/>
          <p:nvPr/>
        </p:nvSpPr>
        <p:spPr>
          <a:xfrm>
            <a:off x="828720" y="4762440"/>
            <a:ext cx="4899960" cy="615960"/>
          </a:xfrm>
          <a:prstGeom prst="rect">
            <a:avLst/>
          </a:prstGeom>
          <a:noFill/>
          <a:ln w="0">
            <a:noFill/>
          </a:ln>
        </p:spPr>
        <p:style>
          <a:lnRef idx="0">
            <a:scrgbClr r="0" g="0" b="0"/>
          </a:lnRef>
          <a:fillRef idx="0">
            <a:scrgbClr r="0" g="0" b="0"/>
          </a:fillRef>
          <a:effectRef idx="0">
            <a:scrgbClr r="0" g="0" b="0"/>
          </a:effectRef>
          <a:fontRef idx="minor"/>
        </p:style>
        <p:txBody>
          <a:bodyPr lIns="0" tIns="0" rIns="0" bIns="0">
            <a:spAutoFit/>
          </a:bodyPr>
          <a:lstStyle/>
          <a:p>
            <a:pPr>
              <a:lnSpc>
                <a:spcPct val="150000"/>
              </a:lnSpc>
              <a:tabLst>
                <a:tab pos="0" algn="l"/>
              </a:tabLst>
            </a:pPr>
            <a:r>
              <a:rPr lang="en-US" sz="1350" b="0" strike="noStrike" spc="-1">
                <a:solidFill>
                  <a:srgbClr val="CBD5E1"/>
                </a:solidFill>
                <a:latin typeface="Inter"/>
                <a:ea typeface="Inter"/>
              </a:rPr>
              <a:t>Detecting non-cooperative targets in Air vs. Maritime domains using sensor fusion.</a:t>
            </a:r>
            <a:endParaRPr lang="en-NZ" sz="1350" b="0" strike="noStrike" spc="-1">
              <a:latin typeface="Arial"/>
            </a:endParaRPr>
          </a:p>
        </p:txBody>
      </p:sp>
      <p:sp>
        <p:nvSpPr>
          <p:cNvPr id="61" name="Google Shape;105;p14"/>
          <p:cNvSpPr/>
          <p:nvPr/>
        </p:nvSpPr>
        <p:spPr>
          <a:xfrm>
            <a:off x="6462720" y="4762440"/>
            <a:ext cx="4899960" cy="615960"/>
          </a:xfrm>
          <a:prstGeom prst="rect">
            <a:avLst/>
          </a:prstGeom>
          <a:noFill/>
          <a:ln w="0">
            <a:noFill/>
          </a:ln>
        </p:spPr>
        <p:style>
          <a:lnRef idx="0">
            <a:scrgbClr r="0" g="0" b="0"/>
          </a:lnRef>
          <a:fillRef idx="0">
            <a:scrgbClr r="0" g="0" b="0"/>
          </a:fillRef>
          <a:effectRef idx="0">
            <a:scrgbClr r="0" g="0" b="0"/>
          </a:effectRef>
          <a:fontRef idx="minor"/>
        </p:style>
        <p:txBody>
          <a:bodyPr lIns="0" tIns="0" rIns="0" bIns="0">
            <a:spAutoFit/>
          </a:bodyPr>
          <a:lstStyle/>
          <a:p>
            <a:pPr>
              <a:lnSpc>
                <a:spcPct val="150000"/>
              </a:lnSpc>
              <a:tabLst>
                <a:tab pos="0" algn="l"/>
              </a:tabLst>
            </a:pPr>
            <a:r>
              <a:rPr lang="en-US" sz="1350" b="0" strike="noStrike" spc="-1">
                <a:solidFill>
                  <a:srgbClr val="CBD5E1"/>
                </a:solidFill>
                <a:latin typeface="Inter"/>
                <a:ea typeface="Inter"/>
              </a:rPr>
              <a:t>Demonstrate the strategic value of fusing Air (ADS-B) and Sea (AIS) data.</a:t>
            </a:r>
            <a:endParaRPr lang="en-NZ" sz="1350" b="0" strike="noStrike" spc="-1">
              <a:latin typeface="Arial"/>
            </a:endParaRPr>
          </a:p>
        </p:txBody>
      </p:sp>
      <p:sp>
        <p:nvSpPr>
          <p:cNvPr id="62" name="Google Shape;106;p14"/>
          <p:cNvSpPr/>
          <p:nvPr/>
        </p:nvSpPr>
        <p:spPr>
          <a:xfrm>
            <a:off x="581040" y="708120"/>
            <a:ext cx="11580840" cy="4118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spAutoFit/>
          </a:bodyPr>
          <a:lstStyle/>
          <a:p>
            <a:pPr>
              <a:lnSpc>
                <a:spcPct val="100000"/>
              </a:lnSpc>
              <a:tabLst>
                <a:tab pos="0" algn="l"/>
              </a:tabLst>
            </a:pPr>
            <a:r>
              <a:rPr lang="en-US" sz="2700" b="1" strike="noStrike" spc="-1">
                <a:solidFill>
                  <a:srgbClr val="38BDF8"/>
                </a:solidFill>
                <a:latin typeface="JetBrains Mono"/>
                <a:ea typeface="JetBrains Mono"/>
              </a:rPr>
              <a:t>Mission Objectives</a:t>
            </a:r>
            <a:endParaRPr lang="en-NZ" sz="2700" b="0" strike="noStrike" spc="-1">
              <a:latin typeface="Arial"/>
            </a:endParaRPr>
          </a:p>
        </p:txBody>
      </p:sp>
      <p:sp>
        <p:nvSpPr>
          <p:cNvPr id="63" name="Google Shape;107;p14"/>
          <p:cNvSpPr/>
          <p:nvPr/>
        </p:nvSpPr>
        <p:spPr>
          <a:xfrm>
            <a:off x="581040" y="1276200"/>
            <a:ext cx="11029320" cy="18360"/>
          </a:xfrm>
          <a:prstGeom prst="rect">
            <a:avLst/>
          </a:prstGeom>
          <a:solidFill>
            <a:srgbClr val="1E293B"/>
          </a:solidFill>
          <a:ln w="0">
            <a:noFill/>
          </a:ln>
        </p:spPr>
        <p:style>
          <a:lnRef idx="0">
            <a:scrgbClr r="0" g="0" b="0"/>
          </a:lnRef>
          <a:fillRef idx="0">
            <a:scrgbClr r="0" g="0" b="0"/>
          </a:fillRef>
          <a:effectRef idx="0">
            <a:scrgbClr r="0" g="0" b="0"/>
          </a:effectRef>
          <a:fontRef idx="minor"/>
        </p:style>
        <p:txBody>
          <a:bodyPr/>
          <a:lstStyle/>
          <a:p>
            <a:endParaRPr lang="en-US"/>
          </a:p>
        </p:txBody>
      </p:sp>
      <p:sp>
        <p:nvSpPr>
          <p:cNvPr id="64" name="Google Shape;108;p14"/>
          <p:cNvSpPr/>
          <p:nvPr/>
        </p:nvSpPr>
        <p:spPr>
          <a:xfrm>
            <a:off x="828720" y="1828800"/>
            <a:ext cx="5144760" cy="228240"/>
          </a:xfrm>
          <a:prstGeom prst="rect">
            <a:avLst/>
          </a:prstGeom>
          <a:noFill/>
          <a:ln w="0">
            <a:noFill/>
          </a:ln>
        </p:spPr>
        <p:style>
          <a:lnRef idx="0">
            <a:scrgbClr r="0" g="0" b="0"/>
          </a:lnRef>
          <a:fillRef idx="0">
            <a:scrgbClr r="0" g="0" b="0"/>
          </a:fillRef>
          <a:effectRef idx="0">
            <a:scrgbClr r="0" g="0" b="0"/>
          </a:effectRef>
          <a:fontRef idx="minor"/>
        </p:style>
        <p:txBody>
          <a:bodyPr lIns="0" tIns="0" rIns="0" bIns="0">
            <a:spAutoFit/>
          </a:bodyPr>
          <a:lstStyle/>
          <a:p>
            <a:pPr>
              <a:lnSpc>
                <a:spcPct val="100000"/>
              </a:lnSpc>
              <a:tabLst>
                <a:tab pos="0" algn="l"/>
              </a:tabLst>
            </a:pPr>
            <a:r>
              <a:rPr lang="en-US" sz="1500" b="1" strike="noStrike" spc="-1">
                <a:solidFill>
                  <a:srgbClr val="38BDF8"/>
                </a:solidFill>
                <a:latin typeface="JetBrains Mono"/>
                <a:ea typeface="JetBrains Mono"/>
              </a:rPr>
              <a:t>01 // History</a:t>
            </a:r>
            <a:endParaRPr lang="en-NZ" sz="1500" b="0" strike="noStrike" spc="-1">
              <a:latin typeface="Arial"/>
            </a:endParaRPr>
          </a:p>
        </p:txBody>
      </p:sp>
      <p:sp>
        <p:nvSpPr>
          <p:cNvPr id="65" name="Google Shape;109;p14"/>
          <p:cNvSpPr/>
          <p:nvPr/>
        </p:nvSpPr>
        <p:spPr>
          <a:xfrm>
            <a:off x="6462720" y="1828800"/>
            <a:ext cx="5144760" cy="228240"/>
          </a:xfrm>
          <a:prstGeom prst="rect">
            <a:avLst/>
          </a:prstGeom>
          <a:noFill/>
          <a:ln w="0">
            <a:noFill/>
          </a:ln>
        </p:spPr>
        <p:style>
          <a:lnRef idx="0">
            <a:scrgbClr r="0" g="0" b="0"/>
          </a:lnRef>
          <a:fillRef idx="0">
            <a:scrgbClr r="0" g="0" b="0"/>
          </a:fillRef>
          <a:effectRef idx="0">
            <a:scrgbClr r="0" g="0" b="0"/>
          </a:effectRef>
          <a:fontRef idx="minor"/>
        </p:style>
        <p:txBody>
          <a:bodyPr lIns="0" tIns="0" rIns="0" bIns="0">
            <a:spAutoFit/>
          </a:bodyPr>
          <a:lstStyle/>
          <a:p>
            <a:pPr>
              <a:lnSpc>
                <a:spcPct val="100000"/>
              </a:lnSpc>
              <a:tabLst>
                <a:tab pos="0" algn="l"/>
              </a:tabLst>
            </a:pPr>
            <a:r>
              <a:rPr lang="en-US" sz="1500" b="1" strike="noStrike" spc="-1">
                <a:solidFill>
                  <a:srgbClr val="38BDF8"/>
                </a:solidFill>
                <a:latin typeface="JetBrains Mono"/>
                <a:ea typeface="JetBrains Mono"/>
              </a:rPr>
              <a:t>02 // Intelligence</a:t>
            </a:r>
            <a:endParaRPr lang="en-NZ" sz="1500" b="0" strike="noStrike" spc="-1">
              <a:latin typeface="Arial"/>
            </a:endParaRPr>
          </a:p>
        </p:txBody>
      </p:sp>
      <p:sp>
        <p:nvSpPr>
          <p:cNvPr id="66" name="Google Shape;110;p14"/>
          <p:cNvSpPr/>
          <p:nvPr/>
        </p:nvSpPr>
        <p:spPr>
          <a:xfrm>
            <a:off x="828720" y="4343400"/>
            <a:ext cx="5144760" cy="228240"/>
          </a:xfrm>
          <a:prstGeom prst="rect">
            <a:avLst/>
          </a:prstGeom>
          <a:noFill/>
          <a:ln w="0">
            <a:noFill/>
          </a:ln>
        </p:spPr>
        <p:style>
          <a:lnRef idx="0">
            <a:scrgbClr r="0" g="0" b="0"/>
          </a:lnRef>
          <a:fillRef idx="0">
            <a:scrgbClr r="0" g="0" b="0"/>
          </a:fillRef>
          <a:effectRef idx="0">
            <a:scrgbClr r="0" g="0" b="0"/>
          </a:effectRef>
          <a:fontRef idx="minor"/>
        </p:style>
        <p:txBody>
          <a:bodyPr lIns="0" tIns="0" rIns="0" bIns="0">
            <a:spAutoFit/>
          </a:bodyPr>
          <a:lstStyle/>
          <a:p>
            <a:pPr>
              <a:lnSpc>
                <a:spcPct val="100000"/>
              </a:lnSpc>
              <a:tabLst>
                <a:tab pos="0" algn="l"/>
              </a:tabLst>
            </a:pPr>
            <a:r>
              <a:rPr lang="en-US" sz="1500" b="1" strike="noStrike" spc="-1">
                <a:solidFill>
                  <a:srgbClr val="38BDF8"/>
                </a:solidFill>
                <a:latin typeface="JetBrains Mono"/>
                <a:ea typeface="JetBrains Mono"/>
              </a:rPr>
              <a:t>03 // The Dark Layer</a:t>
            </a:r>
            <a:endParaRPr lang="en-NZ" sz="1500" b="0" strike="noStrike" spc="-1">
              <a:latin typeface="Arial"/>
            </a:endParaRPr>
          </a:p>
        </p:txBody>
      </p:sp>
      <p:sp>
        <p:nvSpPr>
          <p:cNvPr id="67" name="Google Shape;111;p14"/>
          <p:cNvSpPr/>
          <p:nvPr/>
        </p:nvSpPr>
        <p:spPr>
          <a:xfrm>
            <a:off x="6462720" y="4343400"/>
            <a:ext cx="5144760" cy="228240"/>
          </a:xfrm>
          <a:prstGeom prst="rect">
            <a:avLst/>
          </a:prstGeom>
          <a:noFill/>
          <a:ln w="0">
            <a:noFill/>
          </a:ln>
        </p:spPr>
        <p:style>
          <a:lnRef idx="0">
            <a:scrgbClr r="0" g="0" b="0"/>
          </a:lnRef>
          <a:fillRef idx="0">
            <a:scrgbClr r="0" g="0" b="0"/>
          </a:fillRef>
          <a:effectRef idx="0">
            <a:scrgbClr r="0" g="0" b="0"/>
          </a:effectRef>
          <a:fontRef idx="minor"/>
        </p:style>
        <p:txBody>
          <a:bodyPr lIns="0" tIns="0" rIns="0" bIns="0">
            <a:spAutoFit/>
          </a:bodyPr>
          <a:lstStyle/>
          <a:p>
            <a:pPr>
              <a:lnSpc>
                <a:spcPct val="100000"/>
              </a:lnSpc>
              <a:tabLst>
                <a:tab pos="0" algn="l"/>
              </a:tabLst>
            </a:pPr>
            <a:r>
              <a:rPr lang="en-US" sz="1500" b="1" strike="noStrike" spc="-1">
                <a:solidFill>
                  <a:srgbClr val="38BDF8"/>
                </a:solidFill>
                <a:latin typeface="JetBrains Mono"/>
                <a:ea typeface="JetBrains Mono"/>
              </a:rPr>
              <a:t>04 // Fusion</a:t>
            </a:r>
            <a:endParaRPr lang="en-NZ" sz="1500" b="0" strike="noStrike" spc="-1">
              <a:latin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2" name="Google Shape;314;p26" descr="image.png"/>
          <p:cNvPicPr/>
          <p:nvPr/>
        </p:nvPicPr>
        <p:blipFill>
          <a:blip r:embed="rId3"/>
          <a:stretch/>
        </p:blipFill>
        <p:spPr>
          <a:xfrm>
            <a:off x="0" y="0"/>
            <a:ext cx="12191400" cy="6857280"/>
          </a:xfrm>
          <a:prstGeom prst="rect">
            <a:avLst/>
          </a:prstGeom>
          <a:ln w="0">
            <a:noFill/>
          </a:ln>
        </p:spPr>
      </p:pic>
      <p:pic>
        <p:nvPicPr>
          <p:cNvPr id="303" name="Google Shape;315;p26" descr="image.png"/>
          <p:cNvPicPr/>
          <p:nvPr/>
        </p:nvPicPr>
        <p:blipFill>
          <a:blip r:embed="rId4"/>
          <a:stretch/>
        </p:blipFill>
        <p:spPr>
          <a:xfrm>
            <a:off x="9360" y="9360"/>
            <a:ext cx="12172320" cy="266040"/>
          </a:xfrm>
          <a:prstGeom prst="rect">
            <a:avLst/>
          </a:prstGeom>
          <a:ln w="0">
            <a:noFill/>
          </a:ln>
        </p:spPr>
      </p:pic>
      <p:pic>
        <p:nvPicPr>
          <p:cNvPr id="304" name="Google Shape;316;p26" descr="image.png"/>
          <p:cNvPicPr/>
          <p:nvPr/>
        </p:nvPicPr>
        <p:blipFill>
          <a:blip r:embed="rId4"/>
          <a:stretch/>
        </p:blipFill>
        <p:spPr>
          <a:xfrm>
            <a:off x="9360" y="6581880"/>
            <a:ext cx="12172320" cy="266040"/>
          </a:xfrm>
          <a:prstGeom prst="rect">
            <a:avLst/>
          </a:prstGeom>
          <a:ln w="0">
            <a:noFill/>
          </a:ln>
        </p:spPr>
      </p:pic>
      <p:sp>
        <p:nvSpPr>
          <p:cNvPr id="305" name="Google Shape;317;p26"/>
          <p:cNvSpPr/>
          <p:nvPr/>
        </p:nvSpPr>
        <p:spPr>
          <a:xfrm>
            <a:off x="581040" y="4219560"/>
            <a:ext cx="11029320" cy="342000"/>
          </a:xfrm>
          <a:prstGeom prst="rect">
            <a:avLst/>
          </a:prstGeom>
          <a:noFill/>
          <a:ln w="0">
            <a:noFill/>
          </a:ln>
        </p:spPr>
        <p:style>
          <a:lnRef idx="0">
            <a:scrgbClr r="0" g="0" b="0"/>
          </a:lnRef>
          <a:fillRef idx="0">
            <a:scrgbClr r="0" g="0" b="0"/>
          </a:fillRef>
          <a:effectRef idx="0">
            <a:scrgbClr r="0" g="0" b="0"/>
          </a:effectRef>
          <a:fontRef idx="minor"/>
        </p:style>
        <p:txBody>
          <a:bodyPr lIns="0" tIns="0" rIns="0" bIns="0">
            <a:spAutoFit/>
          </a:bodyPr>
          <a:lstStyle/>
          <a:p>
            <a:pPr algn="ctr">
              <a:lnSpc>
                <a:spcPct val="150000"/>
              </a:lnSpc>
              <a:tabLst>
                <a:tab pos="0" algn="l"/>
              </a:tabLst>
            </a:pPr>
            <a:r>
              <a:rPr lang="en-US" sz="1500" b="0" strike="noStrike" spc="-1">
                <a:solidFill>
                  <a:srgbClr val="64748B"/>
                </a:solidFill>
                <a:latin typeface="Inter"/>
                <a:ea typeface="Inter"/>
              </a:rPr>
              <a:t>Protocols, Packets, and Physics</a:t>
            </a:r>
            <a:endParaRPr lang="en-NZ" sz="1500" b="0" strike="noStrike" spc="-1">
              <a:latin typeface="Arial"/>
            </a:endParaRPr>
          </a:p>
        </p:txBody>
      </p:sp>
      <p:sp>
        <p:nvSpPr>
          <p:cNvPr id="306" name="Google Shape;318;p26"/>
          <p:cNvSpPr/>
          <p:nvPr/>
        </p:nvSpPr>
        <p:spPr>
          <a:xfrm>
            <a:off x="305280" y="2352600"/>
            <a:ext cx="11580840" cy="914400"/>
          </a:xfrm>
          <a:prstGeom prst="rect">
            <a:avLst/>
          </a:prstGeom>
          <a:noFill/>
          <a:ln w="0">
            <a:noFill/>
          </a:ln>
        </p:spPr>
        <p:style>
          <a:lnRef idx="0">
            <a:scrgbClr r="0" g="0" b="0"/>
          </a:lnRef>
          <a:fillRef idx="0">
            <a:scrgbClr r="0" g="0" b="0"/>
          </a:fillRef>
          <a:effectRef idx="0">
            <a:scrgbClr r="0" g="0" b="0"/>
          </a:effectRef>
          <a:fontRef idx="minor"/>
        </p:style>
        <p:txBody>
          <a:bodyPr lIns="0" tIns="0" rIns="0" bIns="0">
            <a:spAutoFit/>
          </a:bodyPr>
          <a:lstStyle/>
          <a:p>
            <a:pPr algn="ctr">
              <a:lnSpc>
                <a:spcPct val="100000"/>
              </a:lnSpc>
              <a:tabLst>
                <a:tab pos="0" algn="l"/>
              </a:tabLst>
            </a:pPr>
            <a:r>
              <a:rPr lang="en-US" sz="6000" b="1" strike="noStrike" spc="-1">
                <a:solidFill>
                  <a:srgbClr val="38BDF8"/>
                </a:solidFill>
                <a:latin typeface="Inter"/>
                <a:ea typeface="Inter"/>
              </a:rPr>
              <a:t>SECTION 3</a:t>
            </a:r>
            <a:endParaRPr lang="en-NZ" sz="6000" b="0" strike="noStrike" spc="-1">
              <a:latin typeface="Arial"/>
            </a:endParaRPr>
          </a:p>
        </p:txBody>
      </p:sp>
      <p:sp>
        <p:nvSpPr>
          <p:cNvPr id="307" name="Google Shape;319;p26"/>
          <p:cNvSpPr/>
          <p:nvPr/>
        </p:nvSpPr>
        <p:spPr>
          <a:xfrm>
            <a:off x="305280" y="3562200"/>
            <a:ext cx="11580840" cy="456840"/>
          </a:xfrm>
          <a:prstGeom prst="rect">
            <a:avLst/>
          </a:prstGeom>
          <a:noFill/>
          <a:ln w="0">
            <a:noFill/>
          </a:ln>
        </p:spPr>
        <p:style>
          <a:lnRef idx="0">
            <a:scrgbClr r="0" g="0" b="0"/>
          </a:lnRef>
          <a:fillRef idx="0">
            <a:scrgbClr r="0" g="0" b="0"/>
          </a:fillRef>
          <a:effectRef idx="0">
            <a:scrgbClr r="0" g="0" b="0"/>
          </a:effectRef>
          <a:fontRef idx="minor"/>
        </p:style>
        <p:txBody>
          <a:bodyPr lIns="0" tIns="0" rIns="0" bIns="0">
            <a:spAutoFit/>
          </a:bodyPr>
          <a:lstStyle/>
          <a:p>
            <a:pPr algn="ctr">
              <a:lnSpc>
                <a:spcPct val="100000"/>
              </a:lnSpc>
              <a:tabLst>
                <a:tab pos="0" algn="l"/>
              </a:tabLst>
            </a:pPr>
            <a:r>
              <a:rPr lang="en-US" sz="3000" b="1" strike="noStrike" spc="-1">
                <a:solidFill>
                  <a:srgbClr val="CBD5E1"/>
                </a:solidFill>
                <a:latin typeface="Inter"/>
                <a:ea typeface="Inter"/>
              </a:rPr>
              <a:t>TECHNICAL DEEP DIVE</a:t>
            </a:r>
            <a:endParaRPr lang="en-NZ" sz="3000" b="0" strike="noStrike" spc="-1">
              <a:latin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8" name="Google Shape;324;p27" descr="image.png"/>
          <p:cNvPicPr/>
          <p:nvPr/>
        </p:nvPicPr>
        <p:blipFill>
          <a:blip r:embed="rId3"/>
          <a:stretch/>
        </p:blipFill>
        <p:spPr>
          <a:xfrm>
            <a:off x="0" y="0"/>
            <a:ext cx="12191400" cy="6857280"/>
          </a:xfrm>
          <a:prstGeom prst="rect">
            <a:avLst/>
          </a:prstGeom>
          <a:ln w="0">
            <a:noFill/>
          </a:ln>
        </p:spPr>
      </p:pic>
      <p:pic>
        <p:nvPicPr>
          <p:cNvPr id="309" name="Google Shape;325;p27" descr="image.png"/>
          <p:cNvPicPr/>
          <p:nvPr/>
        </p:nvPicPr>
        <p:blipFill>
          <a:blip r:embed="rId4"/>
          <a:stretch/>
        </p:blipFill>
        <p:spPr>
          <a:xfrm>
            <a:off x="6334200" y="1833480"/>
            <a:ext cx="5276160" cy="4285440"/>
          </a:xfrm>
          <a:prstGeom prst="rect">
            <a:avLst/>
          </a:prstGeom>
          <a:ln w="0">
            <a:noFill/>
          </a:ln>
        </p:spPr>
      </p:pic>
      <p:pic>
        <p:nvPicPr>
          <p:cNvPr id="310" name="Google Shape;326;p27" descr="image.png"/>
          <p:cNvPicPr/>
          <p:nvPr/>
        </p:nvPicPr>
        <p:blipFill>
          <a:blip r:embed="rId5"/>
          <a:stretch/>
        </p:blipFill>
        <p:spPr>
          <a:xfrm>
            <a:off x="9360" y="9360"/>
            <a:ext cx="12172320" cy="266040"/>
          </a:xfrm>
          <a:prstGeom prst="rect">
            <a:avLst/>
          </a:prstGeom>
          <a:ln w="0">
            <a:noFill/>
          </a:ln>
        </p:spPr>
      </p:pic>
      <p:pic>
        <p:nvPicPr>
          <p:cNvPr id="311" name="Google Shape;327;p27" descr="image.png"/>
          <p:cNvPicPr/>
          <p:nvPr/>
        </p:nvPicPr>
        <p:blipFill>
          <a:blip r:embed="rId5"/>
          <a:stretch/>
        </p:blipFill>
        <p:spPr>
          <a:xfrm>
            <a:off x="9360" y="6581880"/>
            <a:ext cx="12172320" cy="266040"/>
          </a:xfrm>
          <a:prstGeom prst="rect">
            <a:avLst/>
          </a:prstGeom>
          <a:ln w="0">
            <a:noFill/>
          </a:ln>
        </p:spPr>
      </p:pic>
      <p:sp>
        <p:nvSpPr>
          <p:cNvPr id="312" name="Google Shape;328;p27"/>
          <p:cNvSpPr/>
          <p:nvPr/>
        </p:nvSpPr>
        <p:spPr>
          <a:xfrm>
            <a:off x="581040" y="3086280"/>
            <a:ext cx="5276160" cy="615960"/>
          </a:xfrm>
          <a:prstGeom prst="rect">
            <a:avLst/>
          </a:prstGeom>
          <a:noFill/>
          <a:ln w="0">
            <a:noFill/>
          </a:ln>
        </p:spPr>
        <p:style>
          <a:lnRef idx="0">
            <a:scrgbClr r="0" g="0" b="0"/>
          </a:lnRef>
          <a:fillRef idx="0">
            <a:scrgbClr r="0" g="0" b="0"/>
          </a:fillRef>
          <a:effectRef idx="0">
            <a:scrgbClr r="0" g="0" b="0"/>
          </a:effectRef>
          <a:fontRef idx="minor"/>
        </p:style>
        <p:txBody>
          <a:bodyPr lIns="0" tIns="0" rIns="0" bIns="0">
            <a:spAutoFit/>
          </a:bodyPr>
          <a:lstStyle/>
          <a:p>
            <a:pPr>
              <a:lnSpc>
                <a:spcPct val="150000"/>
              </a:lnSpc>
              <a:tabLst>
                <a:tab pos="0" algn="l"/>
              </a:tabLst>
            </a:pPr>
            <a:r>
              <a:rPr lang="en-US" sz="1350" b="0" strike="noStrike" spc="-1">
                <a:solidFill>
                  <a:srgbClr val="CBD5E1"/>
                </a:solidFill>
                <a:latin typeface="Inter"/>
                <a:ea typeface="Inter"/>
              </a:rPr>
              <a:t>ADS-B uses standard SSR frequencies but modifies the modulation.</a:t>
            </a:r>
            <a:endParaRPr lang="en-NZ" sz="1350" b="0" strike="noStrike" spc="-1">
              <a:latin typeface="Arial"/>
            </a:endParaRPr>
          </a:p>
        </p:txBody>
      </p:sp>
      <p:pic>
        <p:nvPicPr>
          <p:cNvPr id="313" name="Google Shape;329;p27" descr="image.png"/>
          <p:cNvPicPr/>
          <p:nvPr/>
        </p:nvPicPr>
        <p:blipFill>
          <a:blip r:embed="rId6"/>
          <a:stretch/>
        </p:blipFill>
        <p:spPr>
          <a:xfrm>
            <a:off x="6343560" y="1843200"/>
            <a:ext cx="5257080" cy="4266360"/>
          </a:xfrm>
          <a:prstGeom prst="rect">
            <a:avLst/>
          </a:prstGeom>
          <a:ln w="0">
            <a:noFill/>
          </a:ln>
        </p:spPr>
      </p:pic>
      <p:sp>
        <p:nvSpPr>
          <p:cNvPr id="314" name="Google Shape;330;p27"/>
          <p:cNvSpPr/>
          <p:nvPr/>
        </p:nvSpPr>
        <p:spPr>
          <a:xfrm>
            <a:off x="819000" y="3790800"/>
            <a:ext cx="5037840" cy="307800"/>
          </a:xfrm>
          <a:prstGeom prst="rect">
            <a:avLst/>
          </a:prstGeom>
          <a:noFill/>
          <a:ln w="0">
            <a:noFill/>
          </a:ln>
        </p:spPr>
        <p:style>
          <a:lnRef idx="0">
            <a:scrgbClr r="0" g="0" b="0"/>
          </a:lnRef>
          <a:fillRef idx="0">
            <a:scrgbClr r="0" g="0" b="0"/>
          </a:fillRef>
          <a:effectRef idx="0">
            <a:scrgbClr r="0" g="0" b="0"/>
          </a:effectRef>
          <a:fontRef idx="minor"/>
        </p:style>
        <p:txBody>
          <a:bodyPr lIns="0" tIns="0" rIns="0" bIns="0">
            <a:spAutoFit/>
          </a:bodyPr>
          <a:lstStyle/>
          <a:p>
            <a:pPr>
              <a:lnSpc>
                <a:spcPct val="150000"/>
              </a:lnSpc>
              <a:tabLst>
                <a:tab pos="0" algn="l"/>
              </a:tabLst>
            </a:pPr>
            <a:r>
              <a:rPr lang="en-US" sz="1350" b="1" strike="noStrike" spc="-1">
                <a:solidFill>
                  <a:srgbClr val="CBD5E1"/>
                </a:solidFill>
                <a:latin typeface="Inter"/>
                <a:ea typeface="Inter"/>
              </a:rPr>
              <a:t>Carrier:</a:t>
            </a:r>
            <a:r>
              <a:rPr lang="en-US" sz="1350" b="0" strike="noStrike" spc="-1">
                <a:solidFill>
                  <a:srgbClr val="CBD5E1"/>
                </a:solidFill>
                <a:latin typeface="Inter"/>
                <a:ea typeface="Inter"/>
              </a:rPr>
              <a:t> 1090 MHz ± 1 MHz</a:t>
            </a:r>
            <a:endParaRPr lang="en-NZ" sz="1350" b="0" strike="noStrike" spc="-1">
              <a:latin typeface="Arial"/>
            </a:endParaRPr>
          </a:p>
        </p:txBody>
      </p:sp>
      <p:sp>
        <p:nvSpPr>
          <p:cNvPr id="315" name="Google Shape;331;p27"/>
          <p:cNvSpPr/>
          <p:nvPr/>
        </p:nvSpPr>
        <p:spPr>
          <a:xfrm>
            <a:off x="819000" y="4191120"/>
            <a:ext cx="5037840" cy="615960"/>
          </a:xfrm>
          <a:prstGeom prst="rect">
            <a:avLst/>
          </a:prstGeom>
          <a:noFill/>
          <a:ln w="0">
            <a:noFill/>
          </a:ln>
        </p:spPr>
        <p:style>
          <a:lnRef idx="0">
            <a:scrgbClr r="0" g="0" b="0"/>
          </a:lnRef>
          <a:fillRef idx="0">
            <a:scrgbClr r="0" g="0" b="0"/>
          </a:fillRef>
          <a:effectRef idx="0">
            <a:scrgbClr r="0" g="0" b="0"/>
          </a:effectRef>
          <a:fontRef idx="minor"/>
        </p:style>
        <p:txBody>
          <a:bodyPr lIns="0" tIns="0" rIns="0" bIns="0">
            <a:spAutoFit/>
          </a:bodyPr>
          <a:lstStyle/>
          <a:p>
            <a:pPr>
              <a:lnSpc>
                <a:spcPct val="150000"/>
              </a:lnSpc>
              <a:tabLst>
                <a:tab pos="0" algn="l"/>
              </a:tabLst>
            </a:pPr>
            <a:r>
              <a:rPr lang="en-US" sz="1350" b="1" strike="noStrike" spc="-1">
                <a:solidFill>
                  <a:srgbClr val="CBD5E1"/>
                </a:solidFill>
                <a:latin typeface="Inter"/>
                <a:ea typeface="Inter"/>
              </a:rPr>
              <a:t>Modulation:</a:t>
            </a:r>
            <a:r>
              <a:rPr lang="en-US" sz="1350" b="0" strike="noStrike" spc="-1">
                <a:solidFill>
                  <a:srgbClr val="CBD5E1"/>
                </a:solidFill>
                <a:latin typeface="Inter"/>
                <a:ea typeface="Inter"/>
              </a:rPr>
              <a:t> PPM. Data encoded by pulse position within a 1µs time slot.</a:t>
            </a:r>
            <a:endParaRPr lang="en-NZ" sz="1350" b="0" strike="noStrike" spc="-1">
              <a:latin typeface="Arial"/>
            </a:endParaRPr>
          </a:p>
        </p:txBody>
      </p:sp>
      <p:sp>
        <p:nvSpPr>
          <p:cNvPr id="316" name="Google Shape;332;p27"/>
          <p:cNvSpPr/>
          <p:nvPr/>
        </p:nvSpPr>
        <p:spPr>
          <a:xfrm>
            <a:off x="819000" y="4848120"/>
            <a:ext cx="5037840" cy="307800"/>
          </a:xfrm>
          <a:prstGeom prst="rect">
            <a:avLst/>
          </a:prstGeom>
          <a:noFill/>
          <a:ln w="0">
            <a:noFill/>
          </a:ln>
        </p:spPr>
        <p:style>
          <a:lnRef idx="0">
            <a:scrgbClr r="0" g="0" b="0"/>
          </a:lnRef>
          <a:fillRef idx="0">
            <a:scrgbClr r="0" g="0" b="0"/>
          </a:fillRef>
          <a:effectRef idx="0">
            <a:scrgbClr r="0" g="0" b="0"/>
          </a:effectRef>
          <a:fontRef idx="minor"/>
        </p:style>
        <p:txBody>
          <a:bodyPr lIns="0" tIns="0" rIns="0" bIns="0">
            <a:spAutoFit/>
          </a:bodyPr>
          <a:lstStyle/>
          <a:p>
            <a:pPr>
              <a:lnSpc>
                <a:spcPct val="150000"/>
              </a:lnSpc>
              <a:tabLst>
                <a:tab pos="0" algn="l"/>
              </a:tabLst>
            </a:pPr>
            <a:r>
              <a:rPr lang="en-US" sz="1350" b="1" strike="noStrike" spc="-1">
                <a:solidFill>
                  <a:srgbClr val="CBD5E1"/>
                </a:solidFill>
                <a:latin typeface="Inter"/>
                <a:ea typeface="Inter"/>
              </a:rPr>
              <a:t>Message Length:</a:t>
            </a:r>
            <a:r>
              <a:rPr lang="en-US" sz="1350" b="0" strike="noStrike" spc="-1">
                <a:solidFill>
                  <a:srgbClr val="CBD5E1"/>
                </a:solidFill>
                <a:latin typeface="Inter"/>
                <a:ea typeface="Inter"/>
              </a:rPr>
              <a:t> 112 bits (Extended Squitter).</a:t>
            </a:r>
            <a:endParaRPr lang="en-NZ" sz="1350" b="0" strike="noStrike" spc="-1">
              <a:latin typeface="Arial"/>
            </a:endParaRPr>
          </a:p>
        </p:txBody>
      </p:sp>
      <p:sp>
        <p:nvSpPr>
          <p:cNvPr id="317" name="Google Shape;333;p27"/>
          <p:cNvSpPr/>
          <p:nvPr/>
        </p:nvSpPr>
        <p:spPr>
          <a:xfrm>
            <a:off x="581040" y="3790800"/>
            <a:ext cx="104040" cy="307800"/>
          </a:xfrm>
          <a:prstGeom prst="rect">
            <a:avLst/>
          </a:prstGeom>
          <a:noFill/>
          <a:ln w="0">
            <a:noFill/>
          </a:ln>
        </p:spPr>
        <p:style>
          <a:lnRef idx="0">
            <a:scrgbClr r="0" g="0" b="0"/>
          </a:lnRef>
          <a:fillRef idx="0">
            <a:scrgbClr r="0" g="0" b="0"/>
          </a:fillRef>
          <a:effectRef idx="0">
            <a:scrgbClr r="0" g="0" b="0"/>
          </a:effectRef>
          <a:fontRef idx="minor"/>
        </p:style>
        <p:txBody>
          <a:bodyPr lIns="0" tIns="0" rIns="0" bIns="0">
            <a:spAutoFit/>
          </a:bodyPr>
          <a:lstStyle/>
          <a:p>
            <a:pPr>
              <a:lnSpc>
                <a:spcPct val="150000"/>
              </a:lnSpc>
              <a:tabLst>
                <a:tab pos="0" algn="l"/>
              </a:tabLst>
            </a:pPr>
            <a:r>
              <a:rPr lang="en-US" sz="1350" b="1" strike="noStrike" spc="-1">
                <a:solidFill>
                  <a:srgbClr val="38BDF8"/>
                </a:solidFill>
                <a:latin typeface="JetBrains Mono"/>
                <a:ea typeface="JetBrains Mono"/>
              </a:rPr>
              <a:t>&gt;</a:t>
            </a:r>
            <a:endParaRPr lang="en-NZ" sz="1350" b="0" strike="noStrike" spc="-1">
              <a:latin typeface="Arial"/>
            </a:endParaRPr>
          </a:p>
        </p:txBody>
      </p:sp>
      <p:sp>
        <p:nvSpPr>
          <p:cNvPr id="318" name="Google Shape;334;p27"/>
          <p:cNvSpPr/>
          <p:nvPr/>
        </p:nvSpPr>
        <p:spPr>
          <a:xfrm>
            <a:off x="581040" y="4191120"/>
            <a:ext cx="104040" cy="307800"/>
          </a:xfrm>
          <a:prstGeom prst="rect">
            <a:avLst/>
          </a:prstGeom>
          <a:noFill/>
          <a:ln w="0">
            <a:noFill/>
          </a:ln>
        </p:spPr>
        <p:style>
          <a:lnRef idx="0">
            <a:scrgbClr r="0" g="0" b="0"/>
          </a:lnRef>
          <a:fillRef idx="0">
            <a:scrgbClr r="0" g="0" b="0"/>
          </a:fillRef>
          <a:effectRef idx="0">
            <a:scrgbClr r="0" g="0" b="0"/>
          </a:effectRef>
          <a:fontRef idx="minor"/>
        </p:style>
        <p:txBody>
          <a:bodyPr lIns="0" tIns="0" rIns="0" bIns="0">
            <a:spAutoFit/>
          </a:bodyPr>
          <a:lstStyle/>
          <a:p>
            <a:pPr>
              <a:lnSpc>
                <a:spcPct val="150000"/>
              </a:lnSpc>
              <a:tabLst>
                <a:tab pos="0" algn="l"/>
              </a:tabLst>
            </a:pPr>
            <a:r>
              <a:rPr lang="en-US" sz="1350" b="1" strike="noStrike" spc="-1">
                <a:solidFill>
                  <a:srgbClr val="38BDF8"/>
                </a:solidFill>
                <a:latin typeface="JetBrains Mono"/>
                <a:ea typeface="JetBrains Mono"/>
              </a:rPr>
              <a:t>&gt;</a:t>
            </a:r>
            <a:endParaRPr lang="en-NZ" sz="1350" b="0" strike="noStrike" spc="-1">
              <a:latin typeface="Arial"/>
            </a:endParaRPr>
          </a:p>
        </p:txBody>
      </p:sp>
      <p:sp>
        <p:nvSpPr>
          <p:cNvPr id="319" name="Google Shape;335;p27"/>
          <p:cNvSpPr/>
          <p:nvPr/>
        </p:nvSpPr>
        <p:spPr>
          <a:xfrm>
            <a:off x="581040" y="4848120"/>
            <a:ext cx="104040" cy="307800"/>
          </a:xfrm>
          <a:prstGeom prst="rect">
            <a:avLst/>
          </a:prstGeom>
          <a:noFill/>
          <a:ln w="0">
            <a:noFill/>
          </a:ln>
        </p:spPr>
        <p:style>
          <a:lnRef idx="0">
            <a:scrgbClr r="0" g="0" b="0"/>
          </a:lnRef>
          <a:fillRef idx="0">
            <a:scrgbClr r="0" g="0" b="0"/>
          </a:fillRef>
          <a:effectRef idx="0">
            <a:scrgbClr r="0" g="0" b="0"/>
          </a:effectRef>
          <a:fontRef idx="minor"/>
        </p:style>
        <p:txBody>
          <a:bodyPr lIns="0" tIns="0" rIns="0" bIns="0">
            <a:spAutoFit/>
          </a:bodyPr>
          <a:lstStyle/>
          <a:p>
            <a:pPr>
              <a:lnSpc>
                <a:spcPct val="150000"/>
              </a:lnSpc>
              <a:tabLst>
                <a:tab pos="0" algn="l"/>
              </a:tabLst>
            </a:pPr>
            <a:r>
              <a:rPr lang="en-US" sz="1350" b="1" strike="noStrike" spc="-1">
                <a:solidFill>
                  <a:srgbClr val="38BDF8"/>
                </a:solidFill>
                <a:latin typeface="JetBrains Mono"/>
                <a:ea typeface="JetBrains Mono"/>
              </a:rPr>
              <a:t>&gt;</a:t>
            </a:r>
            <a:endParaRPr lang="en-NZ" sz="1350" b="0" strike="noStrike" spc="-1">
              <a:latin typeface="Arial"/>
            </a:endParaRPr>
          </a:p>
        </p:txBody>
      </p:sp>
      <p:sp>
        <p:nvSpPr>
          <p:cNvPr id="320" name="Google Shape;336;p27"/>
          <p:cNvSpPr/>
          <p:nvPr/>
        </p:nvSpPr>
        <p:spPr>
          <a:xfrm>
            <a:off x="581040" y="708120"/>
            <a:ext cx="11580840" cy="4118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spAutoFit/>
          </a:bodyPr>
          <a:lstStyle/>
          <a:p>
            <a:pPr>
              <a:lnSpc>
                <a:spcPct val="100000"/>
              </a:lnSpc>
              <a:tabLst>
                <a:tab pos="0" algn="l"/>
              </a:tabLst>
            </a:pPr>
            <a:r>
              <a:rPr lang="en-US" sz="2700" b="1" strike="noStrike" spc="-1">
                <a:solidFill>
                  <a:srgbClr val="38BDF8"/>
                </a:solidFill>
                <a:latin typeface="JetBrains Mono"/>
                <a:ea typeface="JetBrains Mono"/>
              </a:rPr>
              <a:t>1090ES Physical Layer</a:t>
            </a:r>
            <a:endParaRPr lang="en-NZ" sz="2700" b="0" strike="noStrike" spc="-1">
              <a:latin typeface="Arial"/>
            </a:endParaRPr>
          </a:p>
        </p:txBody>
      </p:sp>
      <p:sp>
        <p:nvSpPr>
          <p:cNvPr id="321" name="Google Shape;337;p27"/>
          <p:cNvSpPr/>
          <p:nvPr/>
        </p:nvSpPr>
        <p:spPr>
          <a:xfrm>
            <a:off x="581040" y="1276200"/>
            <a:ext cx="11029320" cy="18360"/>
          </a:xfrm>
          <a:prstGeom prst="rect">
            <a:avLst/>
          </a:prstGeom>
          <a:solidFill>
            <a:srgbClr val="1E293B"/>
          </a:solidFill>
          <a:ln w="0">
            <a:noFill/>
          </a:ln>
        </p:spPr>
        <p:style>
          <a:lnRef idx="0">
            <a:scrgbClr r="0" g="0" b="0"/>
          </a:lnRef>
          <a:fillRef idx="0">
            <a:scrgbClr r="0" g="0" b="0"/>
          </a:fillRef>
          <a:effectRef idx="0">
            <a:scrgbClr r="0" g="0" b="0"/>
          </a:effectRef>
          <a:fontRef idx="minor"/>
        </p:style>
        <p:txBody>
          <a:bodyPr/>
          <a:lstStyle/>
          <a:p>
            <a:endParaRPr lang="en-US"/>
          </a:p>
        </p:txBody>
      </p:sp>
      <p:sp>
        <p:nvSpPr>
          <p:cNvPr id="322" name="Google Shape;338;p27"/>
          <p:cNvSpPr/>
          <p:nvPr/>
        </p:nvSpPr>
        <p:spPr>
          <a:xfrm>
            <a:off x="581040" y="2695680"/>
            <a:ext cx="5540040" cy="214200"/>
          </a:xfrm>
          <a:prstGeom prst="rect">
            <a:avLst/>
          </a:prstGeom>
          <a:noFill/>
          <a:ln w="0">
            <a:noFill/>
          </a:ln>
        </p:spPr>
        <p:style>
          <a:lnRef idx="0">
            <a:scrgbClr r="0" g="0" b="0"/>
          </a:lnRef>
          <a:fillRef idx="0">
            <a:scrgbClr r="0" g="0" b="0"/>
          </a:fillRef>
          <a:effectRef idx="0">
            <a:scrgbClr r="0" g="0" b="0"/>
          </a:effectRef>
          <a:fontRef idx="minor"/>
        </p:style>
        <p:txBody>
          <a:bodyPr lIns="0" tIns="0" rIns="0" bIns="0">
            <a:spAutoFit/>
          </a:bodyPr>
          <a:lstStyle/>
          <a:p>
            <a:pPr>
              <a:lnSpc>
                <a:spcPct val="100000"/>
              </a:lnSpc>
              <a:tabLst>
                <a:tab pos="0" algn="l"/>
              </a:tabLst>
            </a:pPr>
            <a:r>
              <a:rPr lang="en-US" sz="1410" b="1" strike="noStrike" spc="-1">
                <a:solidFill>
                  <a:srgbClr val="E2E8F0"/>
                </a:solidFill>
                <a:latin typeface="Inter"/>
                <a:ea typeface="Inter"/>
              </a:rPr>
              <a:t>Pulse Position Modulation (PPM)</a:t>
            </a:r>
            <a:endParaRPr lang="en-NZ" sz="1410" b="0" strike="noStrike" spc="-1">
              <a:latin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3" name="Google Shape;343;p28" descr="image.png"/>
          <p:cNvPicPr/>
          <p:nvPr/>
        </p:nvPicPr>
        <p:blipFill>
          <a:blip r:embed="rId3"/>
          <a:stretch/>
        </p:blipFill>
        <p:spPr>
          <a:xfrm>
            <a:off x="0" y="0"/>
            <a:ext cx="12191400" cy="6857280"/>
          </a:xfrm>
          <a:prstGeom prst="rect">
            <a:avLst/>
          </a:prstGeom>
          <a:ln w="0">
            <a:noFill/>
          </a:ln>
        </p:spPr>
      </p:pic>
      <p:pic>
        <p:nvPicPr>
          <p:cNvPr id="324" name="Google Shape;344;p28" descr="image.png"/>
          <p:cNvPicPr/>
          <p:nvPr/>
        </p:nvPicPr>
        <p:blipFill>
          <a:blip r:embed="rId4"/>
          <a:stretch/>
        </p:blipFill>
        <p:spPr>
          <a:xfrm>
            <a:off x="581040" y="3095640"/>
            <a:ext cx="532800" cy="475560"/>
          </a:xfrm>
          <a:prstGeom prst="rect">
            <a:avLst/>
          </a:prstGeom>
          <a:ln w="0">
            <a:noFill/>
          </a:ln>
        </p:spPr>
      </p:pic>
      <p:pic>
        <p:nvPicPr>
          <p:cNvPr id="325" name="Google Shape;345;p28" descr="image.png"/>
          <p:cNvPicPr/>
          <p:nvPr/>
        </p:nvPicPr>
        <p:blipFill>
          <a:blip r:embed="rId5"/>
          <a:stretch/>
        </p:blipFill>
        <p:spPr>
          <a:xfrm>
            <a:off x="1133640" y="3095640"/>
            <a:ext cx="342360" cy="475560"/>
          </a:xfrm>
          <a:prstGeom prst="rect">
            <a:avLst/>
          </a:prstGeom>
          <a:ln w="0">
            <a:noFill/>
          </a:ln>
        </p:spPr>
      </p:pic>
      <p:pic>
        <p:nvPicPr>
          <p:cNvPr id="326" name="Google Shape;346;p28" descr="image.png"/>
          <p:cNvPicPr/>
          <p:nvPr/>
        </p:nvPicPr>
        <p:blipFill>
          <a:blip r:embed="rId6"/>
          <a:stretch/>
        </p:blipFill>
        <p:spPr>
          <a:xfrm>
            <a:off x="1495440" y="3095640"/>
            <a:ext cx="2342520" cy="475560"/>
          </a:xfrm>
          <a:prstGeom prst="rect">
            <a:avLst/>
          </a:prstGeom>
          <a:ln w="0">
            <a:noFill/>
          </a:ln>
        </p:spPr>
      </p:pic>
      <p:pic>
        <p:nvPicPr>
          <p:cNvPr id="327" name="Google Shape;347;p28" descr="image.png"/>
          <p:cNvPicPr/>
          <p:nvPr/>
        </p:nvPicPr>
        <p:blipFill>
          <a:blip r:embed="rId7"/>
          <a:stretch/>
        </p:blipFill>
        <p:spPr>
          <a:xfrm>
            <a:off x="3857760" y="3095640"/>
            <a:ext cx="5390280" cy="475560"/>
          </a:xfrm>
          <a:prstGeom prst="rect">
            <a:avLst/>
          </a:prstGeom>
          <a:ln w="0">
            <a:noFill/>
          </a:ln>
        </p:spPr>
      </p:pic>
      <p:pic>
        <p:nvPicPr>
          <p:cNvPr id="328" name="Google Shape;348;p28" descr="image.png"/>
          <p:cNvPicPr/>
          <p:nvPr/>
        </p:nvPicPr>
        <p:blipFill>
          <a:blip r:embed="rId8"/>
          <a:stretch/>
        </p:blipFill>
        <p:spPr>
          <a:xfrm>
            <a:off x="9267840" y="3095640"/>
            <a:ext cx="2342520" cy="475560"/>
          </a:xfrm>
          <a:prstGeom prst="rect">
            <a:avLst/>
          </a:prstGeom>
          <a:ln w="0">
            <a:noFill/>
          </a:ln>
        </p:spPr>
      </p:pic>
      <p:pic>
        <p:nvPicPr>
          <p:cNvPr id="329" name="Google Shape;349;p28" descr="image.png"/>
          <p:cNvPicPr/>
          <p:nvPr/>
        </p:nvPicPr>
        <p:blipFill>
          <a:blip r:embed="rId9"/>
          <a:stretch/>
        </p:blipFill>
        <p:spPr>
          <a:xfrm>
            <a:off x="581040" y="4048200"/>
            <a:ext cx="3517200" cy="1599480"/>
          </a:xfrm>
          <a:prstGeom prst="rect">
            <a:avLst/>
          </a:prstGeom>
          <a:ln w="0">
            <a:noFill/>
          </a:ln>
        </p:spPr>
      </p:pic>
      <p:pic>
        <p:nvPicPr>
          <p:cNvPr id="330" name="Google Shape;350;p28" descr="image.png"/>
          <p:cNvPicPr/>
          <p:nvPr/>
        </p:nvPicPr>
        <p:blipFill>
          <a:blip r:embed="rId9"/>
          <a:stretch/>
        </p:blipFill>
        <p:spPr>
          <a:xfrm>
            <a:off x="4336920" y="4048200"/>
            <a:ext cx="3517200" cy="1599480"/>
          </a:xfrm>
          <a:prstGeom prst="rect">
            <a:avLst/>
          </a:prstGeom>
          <a:ln w="0">
            <a:noFill/>
          </a:ln>
        </p:spPr>
      </p:pic>
      <p:pic>
        <p:nvPicPr>
          <p:cNvPr id="331" name="Google Shape;351;p28" descr="image.png"/>
          <p:cNvPicPr/>
          <p:nvPr/>
        </p:nvPicPr>
        <p:blipFill>
          <a:blip r:embed="rId9"/>
          <a:stretch/>
        </p:blipFill>
        <p:spPr>
          <a:xfrm>
            <a:off x="8092800" y="4048200"/>
            <a:ext cx="3517200" cy="1599480"/>
          </a:xfrm>
          <a:prstGeom prst="rect">
            <a:avLst/>
          </a:prstGeom>
          <a:ln w="0">
            <a:noFill/>
          </a:ln>
        </p:spPr>
      </p:pic>
      <p:pic>
        <p:nvPicPr>
          <p:cNvPr id="332" name="Google Shape;352;p28" descr="image.png"/>
          <p:cNvPicPr/>
          <p:nvPr/>
        </p:nvPicPr>
        <p:blipFill>
          <a:blip r:embed="rId10"/>
          <a:stretch/>
        </p:blipFill>
        <p:spPr>
          <a:xfrm>
            <a:off x="9360" y="9360"/>
            <a:ext cx="12172320" cy="266040"/>
          </a:xfrm>
          <a:prstGeom prst="rect">
            <a:avLst/>
          </a:prstGeom>
          <a:ln w="0">
            <a:noFill/>
          </a:ln>
        </p:spPr>
      </p:pic>
      <p:pic>
        <p:nvPicPr>
          <p:cNvPr id="333" name="Google Shape;353;p28" descr="image.png"/>
          <p:cNvPicPr/>
          <p:nvPr/>
        </p:nvPicPr>
        <p:blipFill>
          <a:blip r:embed="rId10"/>
          <a:stretch/>
        </p:blipFill>
        <p:spPr>
          <a:xfrm>
            <a:off x="9360" y="6581880"/>
            <a:ext cx="12172320" cy="266040"/>
          </a:xfrm>
          <a:prstGeom prst="rect">
            <a:avLst/>
          </a:prstGeom>
          <a:ln w="0">
            <a:noFill/>
          </a:ln>
        </p:spPr>
      </p:pic>
      <p:sp>
        <p:nvSpPr>
          <p:cNvPr id="334" name="Google Shape;354;p28"/>
          <p:cNvSpPr/>
          <p:nvPr/>
        </p:nvSpPr>
        <p:spPr>
          <a:xfrm>
            <a:off x="581040" y="2476440"/>
            <a:ext cx="11029320" cy="307800"/>
          </a:xfrm>
          <a:prstGeom prst="rect">
            <a:avLst/>
          </a:prstGeom>
          <a:noFill/>
          <a:ln w="0">
            <a:noFill/>
          </a:ln>
        </p:spPr>
        <p:style>
          <a:lnRef idx="0">
            <a:scrgbClr r="0" g="0" b="0"/>
          </a:lnRef>
          <a:fillRef idx="0">
            <a:scrgbClr r="0" g="0" b="0"/>
          </a:fillRef>
          <a:effectRef idx="0">
            <a:scrgbClr r="0" g="0" b="0"/>
          </a:effectRef>
          <a:fontRef idx="minor"/>
        </p:style>
        <p:txBody>
          <a:bodyPr lIns="0" tIns="0" rIns="0" bIns="0">
            <a:spAutoFit/>
          </a:bodyPr>
          <a:lstStyle/>
          <a:p>
            <a:pPr>
              <a:lnSpc>
                <a:spcPct val="150000"/>
              </a:lnSpc>
              <a:tabLst>
                <a:tab pos="0" algn="l"/>
              </a:tabLst>
            </a:pPr>
            <a:r>
              <a:rPr lang="en-US" sz="1350" b="0" strike="noStrike" spc="-1">
                <a:solidFill>
                  <a:srgbClr val="CBD5E1"/>
                </a:solidFill>
                <a:latin typeface="Inter"/>
                <a:ea typeface="Inter"/>
              </a:rPr>
              <a:t>Breakdown of a Downlink Format 17 (DF17) Message:</a:t>
            </a:r>
            <a:endParaRPr lang="en-NZ" sz="1350" b="0" strike="noStrike" spc="-1">
              <a:latin typeface="Arial"/>
            </a:endParaRPr>
          </a:p>
        </p:txBody>
      </p:sp>
      <p:sp>
        <p:nvSpPr>
          <p:cNvPr id="335" name="Google Shape;355;p28"/>
          <p:cNvSpPr/>
          <p:nvPr/>
        </p:nvSpPr>
        <p:spPr>
          <a:xfrm>
            <a:off x="828720" y="4714920"/>
            <a:ext cx="3021840" cy="460080"/>
          </a:xfrm>
          <a:prstGeom prst="rect">
            <a:avLst/>
          </a:prstGeom>
          <a:noFill/>
          <a:ln w="0">
            <a:noFill/>
          </a:ln>
        </p:spPr>
        <p:style>
          <a:lnRef idx="0">
            <a:scrgbClr r="0" g="0" b="0"/>
          </a:lnRef>
          <a:fillRef idx="0">
            <a:scrgbClr r="0" g="0" b="0"/>
          </a:fillRef>
          <a:effectRef idx="0">
            <a:scrgbClr r="0" g="0" b="0"/>
          </a:effectRef>
          <a:fontRef idx="minor"/>
        </p:style>
        <p:txBody>
          <a:bodyPr lIns="0" tIns="0" rIns="0" bIns="0">
            <a:spAutoFit/>
          </a:bodyPr>
          <a:lstStyle/>
          <a:p>
            <a:pPr>
              <a:lnSpc>
                <a:spcPct val="112000"/>
              </a:lnSpc>
              <a:tabLst>
                <a:tab pos="0" algn="l"/>
              </a:tabLst>
            </a:pPr>
            <a:r>
              <a:rPr lang="en-US" sz="1350" b="0" strike="noStrike" spc="-1">
                <a:solidFill>
                  <a:srgbClr val="CBD5E1"/>
                </a:solidFill>
                <a:latin typeface="Inter"/>
                <a:ea typeface="Inter"/>
              </a:rPr>
              <a:t>Unique 24-bit hex code. </a:t>
            </a:r>
            <a:br/>
            <a:r>
              <a:rPr lang="en-US" sz="1350" b="0" strike="noStrike" spc="-1">
                <a:solidFill>
                  <a:srgbClr val="CBD5E1"/>
                </a:solidFill>
                <a:latin typeface="Inter"/>
                <a:ea typeface="Inter"/>
              </a:rPr>
              <a:t> Ex: AE1D34 (US Mil).</a:t>
            </a:r>
            <a:endParaRPr lang="en-NZ" sz="1350" b="0" strike="noStrike" spc="-1">
              <a:latin typeface="Arial"/>
            </a:endParaRPr>
          </a:p>
        </p:txBody>
      </p:sp>
      <p:sp>
        <p:nvSpPr>
          <p:cNvPr id="336" name="Google Shape;356;p28"/>
          <p:cNvSpPr/>
          <p:nvPr/>
        </p:nvSpPr>
        <p:spPr>
          <a:xfrm>
            <a:off x="4584600" y="4714920"/>
            <a:ext cx="3021840" cy="615960"/>
          </a:xfrm>
          <a:prstGeom prst="rect">
            <a:avLst/>
          </a:prstGeom>
          <a:noFill/>
          <a:ln w="0">
            <a:noFill/>
          </a:ln>
        </p:spPr>
        <p:style>
          <a:lnRef idx="0">
            <a:scrgbClr r="0" g="0" b="0"/>
          </a:lnRef>
          <a:fillRef idx="0">
            <a:scrgbClr r="0" g="0" b="0"/>
          </a:fillRef>
          <a:effectRef idx="0">
            <a:scrgbClr r="0" g="0" b="0"/>
          </a:effectRef>
          <a:fontRef idx="minor"/>
        </p:style>
        <p:txBody>
          <a:bodyPr lIns="0" tIns="0" rIns="0" bIns="0">
            <a:spAutoFit/>
          </a:bodyPr>
          <a:lstStyle/>
          <a:p>
            <a:pPr>
              <a:lnSpc>
                <a:spcPct val="150000"/>
              </a:lnSpc>
              <a:tabLst>
                <a:tab pos="0" algn="l"/>
              </a:tabLst>
            </a:pPr>
            <a:r>
              <a:rPr lang="en-US" sz="1350" b="0" strike="noStrike" spc="-1">
                <a:solidFill>
                  <a:srgbClr val="CBD5E1"/>
                </a:solidFill>
                <a:latin typeface="Inter"/>
                <a:ea typeface="Inter"/>
              </a:rPr>
              <a:t>Contains Position, Velocity, or ID. Defined by Type Code (1-31).</a:t>
            </a:r>
            <a:endParaRPr lang="en-NZ" sz="1350" b="0" strike="noStrike" spc="-1">
              <a:latin typeface="Arial"/>
            </a:endParaRPr>
          </a:p>
        </p:txBody>
      </p:sp>
      <p:sp>
        <p:nvSpPr>
          <p:cNvPr id="337" name="Google Shape;357;p28"/>
          <p:cNvSpPr/>
          <p:nvPr/>
        </p:nvSpPr>
        <p:spPr>
          <a:xfrm>
            <a:off x="8340480" y="4714920"/>
            <a:ext cx="3021840" cy="615960"/>
          </a:xfrm>
          <a:prstGeom prst="rect">
            <a:avLst/>
          </a:prstGeom>
          <a:noFill/>
          <a:ln w="0">
            <a:noFill/>
          </a:ln>
        </p:spPr>
        <p:style>
          <a:lnRef idx="0">
            <a:scrgbClr r="0" g="0" b="0"/>
          </a:lnRef>
          <a:fillRef idx="0">
            <a:scrgbClr r="0" g="0" b="0"/>
          </a:fillRef>
          <a:effectRef idx="0">
            <a:scrgbClr r="0" g="0" b="0"/>
          </a:effectRef>
          <a:fontRef idx="minor"/>
        </p:style>
        <p:txBody>
          <a:bodyPr lIns="0" tIns="0" rIns="0" bIns="0">
            <a:spAutoFit/>
          </a:bodyPr>
          <a:lstStyle/>
          <a:p>
            <a:pPr>
              <a:lnSpc>
                <a:spcPct val="150000"/>
              </a:lnSpc>
              <a:tabLst>
                <a:tab pos="0" algn="l"/>
              </a:tabLst>
            </a:pPr>
            <a:r>
              <a:rPr lang="en-US" sz="1350" b="0" strike="noStrike" spc="-1">
                <a:solidFill>
                  <a:srgbClr val="CBD5E1"/>
                </a:solidFill>
                <a:latin typeface="Inter"/>
                <a:ea typeface="Inter"/>
              </a:rPr>
              <a:t>CRC checksum. Critical for signal integrity in noisy RF environments.</a:t>
            </a:r>
            <a:endParaRPr lang="en-NZ" sz="1350" b="0" strike="noStrike" spc="-1">
              <a:latin typeface="Arial"/>
            </a:endParaRPr>
          </a:p>
        </p:txBody>
      </p:sp>
      <p:sp>
        <p:nvSpPr>
          <p:cNvPr id="338" name="Google Shape;358;p28"/>
          <p:cNvSpPr/>
          <p:nvPr/>
        </p:nvSpPr>
        <p:spPr>
          <a:xfrm>
            <a:off x="581040" y="708120"/>
            <a:ext cx="11580840" cy="4118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spAutoFit/>
          </a:bodyPr>
          <a:lstStyle/>
          <a:p>
            <a:pPr>
              <a:lnSpc>
                <a:spcPct val="100000"/>
              </a:lnSpc>
              <a:tabLst>
                <a:tab pos="0" algn="l"/>
              </a:tabLst>
            </a:pPr>
            <a:r>
              <a:rPr lang="en-US" sz="2700" b="1" strike="noStrike" spc="-1">
                <a:solidFill>
                  <a:srgbClr val="38BDF8"/>
                </a:solidFill>
                <a:latin typeface="JetBrains Mono"/>
                <a:ea typeface="JetBrains Mono"/>
              </a:rPr>
              <a:t>The 112-Bit Payload</a:t>
            </a:r>
            <a:endParaRPr lang="en-NZ" sz="2700" b="0" strike="noStrike" spc="-1">
              <a:latin typeface="Arial"/>
            </a:endParaRPr>
          </a:p>
        </p:txBody>
      </p:sp>
      <p:sp>
        <p:nvSpPr>
          <p:cNvPr id="339" name="Google Shape;359;p28"/>
          <p:cNvSpPr/>
          <p:nvPr/>
        </p:nvSpPr>
        <p:spPr>
          <a:xfrm>
            <a:off x="581040" y="1276200"/>
            <a:ext cx="11029320" cy="18360"/>
          </a:xfrm>
          <a:prstGeom prst="rect">
            <a:avLst/>
          </a:prstGeom>
          <a:solidFill>
            <a:srgbClr val="1E293B"/>
          </a:solidFill>
          <a:ln w="0">
            <a:noFill/>
          </a:ln>
        </p:spPr>
        <p:style>
          <a:lnRef idx="0">
            <a:scrgbClr r="0" g="0" b="0"/>
          </a:lnRef>
          <a:fillRef idx="0">
            <a:scrgbClr r="0" g="0" b="0"/>
          </a:fillRef>
          <a:effectRef idx="0">
            <a:scrgbClr r="0" g="0" b="0"/>
          </a:effectRef>
          <a:fontRef idx="minor"/>
        </p:style>
        <p:txBody>
          <a:bodyPr/>
          <a:lstStyle/>
          <a:p>
            <a:endParaRPr lang="en-US"/>
          </a:p>
        </p:txBody>
      </p:sp>
      <p:sp>
        <p:nvSpPr>
          <p:cNvPr id="340" name="Google Shape;360;p28"/>
          <p:cNvSpPr/>
          <p:nvPr/>
        </p:nvSpPr>
        <p:spPr>
          <a:xfrm>
            <a:off x="828720" y="4295880"/>
            <a:ext cx="3173040" cy="228240"/>
          </a:xfrm>
          <a:prstGeom prst="rect">
            <a:avLst/>
          </a:prstGeom>
          <a:noFill/>
          <a:ln w="0">
            <a:noFill/>
          </a:ln>
        </p:spPr>
        <p:style>
          <a:lnRef idx="0">
            <a:scrgbClr r="0" g="0" b="0"/>
          </a:lnRef>
          <a:fillRef idx="0">
            <a:scrgbClr r="0" g="0" b="0"/>
          </a:fillRef>
          <a:effectRef idx="0">
            <a:scrgbClr r="0" g="0" b="0"/>
          </a:effectRef>
          <a:fontRef idx="minor"/>
        </p:style>
        <p:txBody>
          <a:bodyPr lIns="0" tIns="0" rIns="0" bIns="0">
            <a:spAutoFit/>
          </a:bodyPr>
          <a:lstStyle/>
          <a:p>
            <a:pPr>
              <a:lnSpc>
                <a:spcPct val="100000"/>
              </a:lnSpc>
              <a:tabLst>
                <a:tab pos="0" algn="l"/>
              </a:tabLst>
            </a:pPr>
            <a:r>
              <a:rPr lang="en-US" sz="1500" b="1" strike="noStrike" spc="-1">
                <a:solidFill>
                  <a:srgbClr val="38BDF8"/>
                </a:solidFill>
                <a:latin typeface="JetBrains Mono"/>
                <a:ea typeface="JetBrains Mono"/>
              </a:rPr>
              <a:t>ICAO Address</a:t>
            </a:r>
            <a:endParaRPr lang="en-NZ" sz="1500" b="0" strike="noStrike" spc="-1">
              <a:latin typeface="Arial"/>
            </a:endParaRPr>
          </a:p>
        </p:txBody>
      </p:sp>
      <p:sp>
        <p:nvSpPr>
          <p:cNvPr id="341" name="Google Shape;361;p28"/>
          <p:cNvSpPr/>
          <p:nvPr/>
        </p:nvSpPr>
        <p:spPr>
          <a:xfrm>
            <a:off x="4584600" y="4295880"/>
            <a:ext cx="3173040" cy="228240"/>
          </a:xfrm>
          <a:prstGeom prst="rect">
            <a:avLst/>
          </a:prstGeom>
          <a:noFill/>
          <a:ln w="0">
            <a:noFill/>
          </a:ln>
        </p:spPr>
        <p:style>
          <a:lnRef idx="0">
            <a:scrgbClr r="0" g="0" b="0"/>
          </a:lnRef>
          <a:fillRef idx="0">
            <a:scrgbClr r="0" g="0" b="0"/>
          </a:fillRef>
          <a:effectRef idx="0">
            <a:scrgbClr r="0" g="0" b="0"/>
          </a:effectRef>
          <a:fontRef idx="minor"/>
        </p:style>
        <p:txBody>
          <a:bodyPr lIns="0" tIns="0" rIns="0" bIns="0">
            <a:spAutoFit/>
          </a:bodyPr>
          <a:lstStyle/>
          <a:p>
            <a:pPr>
              <a:lnSpc>
                <a:spcPct val="100000"/>
              </a:lnSpc>
              <a:tabLst>
                <a:tab pos="0" algn="l"/>
              </a:tabLst>
            </a:pPr>
            <a:r>
              <a:rPr lang="en-US" sz="1500" b="1" strike="noStrike" spc="-1">
                <a:solidFill>
                  <a:srgbClr val="38BDF8"/>
                </a:solidFill>
                <a:latin typeface="JetBrains Mono"/>
                <a:ea typeface="JetBrains Mono"/>
              </a:rPr>
              <a:t>Data Field</a:t>
            </a:r>
            <a:endParaRPr lang="en-NZ" sz="1500" b="0" strike="noStrike" spc="-1">
              <a:latin typeface="Arial"/>
            </a:endParaRPr>
          </a:p>
        </p:txBody>
      </p:sp>
      <p:sp>
        <p:nvSpPr>
          <p:cNvPr id="342" name="Google Shape;362;p28"/>
          <p:cNvSpPr/>
          <p:nvPr/>
        </p:nvSpPr>
        <p:spPr>
          <a:xfrm>
            <a:off x="8340480" y="4295880"/>
            <a:ext cx="3173040" cy="228240"/>
          </a:xfrm>
          <a:prstGeom prst="rect">
            <a:avLst/>
          </a:prstGeom>
          <a:noFill/>
          <a:ln w="0">
            <a:noFill/>
          </a:ln>
        </p:spPr>
        <p:style>
          <a:lnRef idx="0">
            <a:scrgbClr r="0" g="0" b="0"/>
          </a:lnRef>
          <a:fillRef idx="0">
            <a:scrgbClr r="0" g="0" b="0"/>
          </a:fillRef>
          <a:effectRef idx="0">
            <a:scrgbClr r="0" g="0" b="0"/>
          </a:effectRef>
          <a:fontRef idx="minor"/>
        </p:style>
        <p:txBody>
          <a:bodyPr lIns="0" tIns="0" rIns="0" bIns="0">
            <a:spAutoFit/>
          </a:bodyPr>
          <a:lstStyle/>
          <a:p>
            <a:pPr>
              <a:lnSpc>
                <a:spcPct val="100000"/>
              </a:lnSpc>
              <a:tabLst>
                <a:tab pos="0" algn="l"/>
              </a:tabLst>
            </a:pPr>
            <a:r>
              <a:rPr lang="en-US" sz="1500" b="1" strike="noStrike" spc="-1">
                <a:solidFill>
                  <a:srgbClr val="38BDF8"/>
                </a:solidFill>
                <a:latin typeface="JetBrains Mono"/>
                <a:ea typeface="JetBrains Mono"/>
              </a:rPr>
              <a:t>Parity</a:t>
            </a:r>
            <a:endParaRPr lang="en-NZ" sz="1500" b="0" strike="noStrike" spc="-1">
              <a:latin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3" name="Google Shape;367;p29" descr="image.png"/>
          <p:cNvPicPr/>
          <p:nvPr/>
        </p:nvPicPr>
        <p:blipFill>
          <a:blip r:embed="rId3"/>
          <a:stretch/>
        </p:blipFill>
        <p:spPr>
          <a:xfrm>
            <a:off x="0" y="0"/>
            <a:ext cx="12191400" cy="6857280"/>
          </a:xfrm>
          <a:prstGeom prst="rect">
            <a:avLst/>
          </a:prstGeom>
          <a:ln w="0">
            <a:noFill/>
          </a:ln>
        </p:spPr>
      </p:pic>
      <p:pic>
        <p:nvPicPr>
          <p:cNvPr id="344" name="Google Shape;368;p29" descr="image.png"/>
          <p:cNvPicPr/>
          <p:nvPr/>
        </p:nvPicPr>
        <p:blipFill>
          <a:blip r:embed="rId4"/>
          <a:stretch/>
        </p:blipFill>
        <p:spPr>
          <a:xfrm>
            <a:off x="581040" y="3743280"/>
            <a:ext cx="11029320" cy="1856520"/>
          </a:xfrm>
          <a:prstGeom prst="rect">
            <a:avLst/>
          </a:prstGeom>
          <a:ln w="0">
            <a:noFill/>
          </a:ln>
        </p:spPr>
      </p:pic>
      <p:pic>
        <p:nvPicPr>
          <p:cNvPr id="345" name="Google Shape;369;p29" descr="image.png"/>
          <p:cNvPicPr/>
          <p:nvPr/>
        </p:nvPicPr>
        <p:blipFill>
          <a:blip r:embed="rId5"/>
          <a:stretch/>
        </p:blipFill>
        <p:spPr>
          <a:xfrm>
            <a:off x="9360" y="9360"/>
            <a:ext cx="12172320" cy="266040"/>
          </a:xfrm>
          <a:prstGeom prst="rect">
            <a:avLst/>
          </a:prstGeom>
          <a:ln w="0">
            <a:noFill/>
          </a:ln>
        </p:spPr>
      </p:pic>
      <p:pic>
        <p:nvPicPr>
          <p:cNvPr id="346" name="Google Shape;370;p29" descr="image.png"/>
          <p:cNvPicPr/>
          <p:nvPr/>
        </p:nvPicPr>
        <p:blipFill>
          <a:blip r:embed="rId5"/>
          <a:stretch/>
        </p:blipFill>
        <p:spPr>
          <a:xfrm>
            <a:off x="9360" y="6581880"/>
            <a:ext cx="12172320" cy="266040"/>
          </a:xfrm>
          <a:prstGeom prst="rect">
            <a:avLst/>
          </a:prstGeom>
          <a:ln w="0">
            <a:noFill/>
          </a:ln>
        </p:spPr>
      </p:pic>
      <p:sp>
        <p:nvSpPr>
          <p:cNvPr id="347" name="Google Shape;371;p29"/>
          <p:cNvSpPr/>
          <p:nvPr/>
        </p:nvSpPr>
        <p:spPr>
          <a:xfrm>
            <a:off x="581040" y="2523960"/>
            <a:ext cx="11029320" cy="307800"/>
          </a:xfrm>
          <a:prstGeom prst="rect">
            <a:avLst/>
          </a:prstGeom>
          <a:noFill/>
          <a:ln w="0">
            <a:noFill/>
          </a:ln>
        </p:spPr>
        <p:style>
          <a:lnRef idx="0">
            <a:scrgbClr r="0" g="0" b="0"/>
          </a:lnRef>
          <a:fillRef idx="0">
            <a:scrgbClr r="0" g="0" b="0"/>
          </a:fillRef>
          <a:effectRef idx="0">
            <a:scrgbClr r="0" g="0" b="0"/>
          </a:effectRef>
          <a:fontRef idx="minor"/>
        </p:style>
        <p:txBody>
          <a:bodyPr lIns="0" tIns="0" rIns="0" bIns="0">
            <a:spAutoFit/>
          </a:bodyPr>
          <a:lstStyle/>
          <a:p>
            <a:pPr>
              <a:lnSpc>
                <a:spcPct val="150000"/>
              </a:lnSpc>
              <a:tabLst>
                <a:tab pos="0" algn="l"/>
              </a:tabLst>
            </a:pPr>
            <a:r>
              <a:rPr lang="en-US" sz="1350" b="1" strike="noStrike" spc="-1">
                <a:solidFill>
                  <a:srgbClr val="CBD5E1"/>
                </a:solidFill>
                <a:latin typeface="Inter"/>
                <a:ea typeface="Inter"/>
              </a:rPr>
              <a:t>Problem:</a:t>
            </a:r>
            <a:r>
              <a:rPr lang="en-US" sz="1350" b="0" strike="noStrike" spc="-1">
                <a:solidFill>
                  <a:srgbClr val="CBD5E1"/>
                </a:solidFill>
                <a:latin typeface="Inter"/>
                <a:ea typeface="Inter"/>
              </a:rPr>
              <a:t> 56 bits is too small for high-precision global Lat/Lon.</a:t>
            </a:r>
            <a:endParaRPr lang="en-NZ" sz="1350" b="0" strike="noStrike" spc="-1">
              <a:latin typeface="Arial"/>
            </a:endParaRPr>
          </a:p>
        </p:txBody>
      </p:sp>
      <p:sp>
        <p:nvSpPr>
          <p:cNvPr id="348" name="Google Shape;372;p29"/>
          <p:cNvSpPr/>
          <p:nvPr/>
        </p:nvSpPr>
        <p:spPr>
          <a:xfrm>
            <a:off x="581040" y="3124080"/>
            <a:ext cx="11029320" cy="307800"/>
          </a:xfrm>
          <a:prstGeom prst="rect">
            <a:avLst/>
          </a:prstGeom>
          <a:noFill/>
          <a:ln w="0">
            <a:noFill/>
          </a:ln>
        </p:spPr>
        <p:style>
          <a:lnRef idx="0">
            <a:scrgbClr r="0" g="0" b="0"/>
          </a:lnRef>
          <a:fillRef idx="0">
            <a:scrgbClr r="0" g="0" b="0"/>
          </a:fillRef>
          <a:effectRef idx="0">
            <a:scrgbClr r="0" g="0" b="0"/>
          </a:effectRef>
          <a:fontRef idx="minor"/>
        </p:style>
        <p:txBody>
          <a:bodyPr lIns="0" tIns="0" rIns="0" bIns="0">
            <a:spAutoFit/>
          </a:bodyPr>
          <a:lstStyle/>
          <a:p>
            <a:pPr>
              <a:lnSpc>
                <a:spcPct val="150000"/>
              </a:lnSpc>
              <a:tabLst>
                <a:tab pos="0" algn="l"/>
              </a:tabLst>
            </a:pPr>
            <a:r>
              <a:rPr lang="en-US" sz="1350" b="1" strike="noStrike" spc="-1">
                <a:solidFill>
                  <a:srgbClr val="CBD5E1"/>
                </a:solidFill>
                <a:latin typeface="Inter"/>
                <a:ea typeface="Inter"/>
              </a:rPr>
              <a:t>Solution:</a:t>
            </a:r>
            <a:r>
              <a:rPr lang="en-US" sz="1350" b="0" strike="noStrike" spc="-1">
                <a:solidFill>
                  <a:srgbClr val="CBD5E1"/>
                </a:solidFill>
                <a:latin typeface="Inter"/>
                <a:ea typeface="Inter"/>
              </a:rPr>
              <a:t> CPR uses "Odd" and "Even" frames.</a:t>
            </a:r>
            <a:endParaRPr lang="en-NZ" sz="1350" b="0" strike="noStrike" spc="-1">
              <a:latin typeface="Arial"/>
            </a:endParaRPr>
          </a:p>
        </p:txBody>
      </p:sp>
      <p:sp>
        <p:nvSpPr>
          <p:cNvPr id="349" name="Google Shape;373;p29"/>
          <p:cNvSpPr/>
          <p:nvPr/>
        </p:nvSpPr>
        <p:spPr>
          <a:xfrm>
            <a:off x="1066680" y="4143240"/>
            <a:ext cx="10295640" cy="307800"/>
          </a:xfrm>
          <a:prstGeom prst="rect">
            <a:avLst/>
          </a:prstGeom>
          <a:noFill/>
          <a:ln w="0">
            <a:noFill/>
          </a:ln>
        </p:spPr>
        <p:style>
          <a:lnRef idx="0">
            <a:scrgbClr r="0" g="0" b="0"/>
          </a:lnRef>
          <a:fillRef idx="0">
            <a:scrgbClr r="0" g="0" b="0"/>
          </a:fillRef>
          <a:effectRef idx="0">
            <a:scrgbClr r="0" g="0" b="0"/>
          </a:effectRef>
          <a:fontRef idx="minor"/>
        </p:style>
        <p:txBody>
          <a:bodyPr lIns="0" tIns="0" rIns="0" bIns="0">
            <a:spAutoFit/>
          </a:bodyPr>
          <a:lstStyle/>
          <a:p>
            <a:pPr>
              <a:lnSpc>
                <a:spcPct val="150000"/>
              </a:lnSpc>
              <a:tabLst>
                <a:tab pos="0" algn="l"/>
              </a:tabLst>
            </a:pPr>
            <a:r>
              <a:rPr lang="en-US" sz="1350" b="1" strike="noStrike" spc="-1">
                <a:solidFill>
                  <a:srgbClr val="CBD5E1"/>
                </a:solidFill>
                <a:latin typeface="Inter"/>
                <a:ea typeface="Inter"/>
              </a:rPr>
              <a:t>Global Ambiguity:</a:t>
            </a:r>
            <a:r>
              <a:rPr lang="en-US" sz="1350" b="0" strike="noStrike" spc="-1">
                <a:solidFill>
                  <a:srgbClr val="CBD5E1"/>
                </a:solidFill>
                <a:latin typeface="Inter"/>
                <a:ea typeface="Inter"/>
              </a:rPr>
              <a:t> A single frame has multiple valid locations on Earth.</a:t>
            </a:r>
            <a:endParaRPr lang="en-NZ" sz="1350" b="0" strike="noStrike" spc="-1">
              <a:latin typeface="Arial"/>
            </a:endParaRPr>
          </a:p>
        </p:txBody>
      </p:sp>
      <p:sp>
        <p:nvSpPr>
          <p:cNvPr id="350" name="Google Shape;374;p29"/>
          <p:cNvSpPr/>
          <p:nvPr/>
        </p:nvSpPr>
        <p:spPr>
          <a:xfrm>
            <a:off x="1066680" y="4543560"/>
            <a:ext cx="10295640" cy="307800"/>
          </a:xfrm>
          <a:prstGeom prst="rect">
            <a:avLst/>
          </a:prstGeom>
          <a:noFill/>
          <a:ln w="0">
            <a:noFill/>
          </a:ln>
        </p:spPr>
        <p:style>
          <a:lnRef idx="0">
            <a:scrgbClr r="0" g="0" b="0"/>
          </a:lnRef>
          <a:fillRef idx="0">
            <a:scrgbClr r="0" g="0" b="0"/>
          </a:fillRef>
          <a:effectRef idx="0">
            <a:scrgbClr r="0" g="0" b="0"/>
          </a:effectRef>
          <a:fontRef idx="minor"/>
        </p:style>
        <p:txBody>
          <a:bodyPr lIns="0" tIns="0" rIns="0" bIns="0">
            <a:spAutoFit/>
          </a:bodyPr>
          <a:lstStyle/>
          <a:p>
            <a:pPr>
              <a:lnSpc>
                <a:spcPct val="150000"/>
              </a:lnSpc>
              <a:tabLst>
                <a:tab pos="0" algn="l"/>
              </a:tabLst>
            </a:pPr>
            <a:r>
              <a:rPr lang="en-US" sz="1350" b="1" strike="noStrike" spc="-1">
                <a:solidFill>
                  <a:srgbClr val="CBD5E1"/>
                </a:solidFill>
                <a:latin typeface="Inter"/>
                <a:ea typeface="Inter"/>
              </a:rPr>
              <a:t>Resolution:</a:t>
            </a:r>
            <a:r>
              <a:rPr lang="en-US" sz="1350" b="0" strike="noStrike" spc="-1">
                <a:solidFill>
                  <a:srgbClr val="CBD5E1"/>
                </a:solidFill>
                <a:latin typeface="Inter"/>
                <a:ea typeface="Inter"/>
              </a:rPr>
              <a:t> Receiving both Odd and Even frames resolves the position globally.</a:t>
            </a:r>
            <a:endParaRPr lang="en-NZ" sz="1350" b="0" strike="noStrike" spc="-1">
              <a:latin typeface="Arial"/>
            </a:endParaRPr>
          </a:p>
        </p:txBody>
      </p:sp>
      <p:sp>
        <p:nvSpPr>
          <p:cNvPr id="351" name="Google Shape;375;p29"/>
          <p:cNvSpPr/>
          <p:nvPr/>
        </p:nvSpPr>
        <p:spPr>
          <a:xfrm>
            <a:off x="1066680" y="4943520"/>
            <a:ext cx="10295640" cy="307800"/>
          </a:xfrm>
          <a:prstGeom prst="rect">
            <a:avLst/>
          </a:prstGeom>
          <a:noFill/>
          <a:ln w="0">
            <a:noFill/>
          </a:ln>
        </p:spPr>
        <p:style>
          <a:lnRef idx="0">
            <a:scrgbClr r="0" g="0" b="0"/>
          </a:lnRef>
          <a:fillRef idx="0">
            <a:scrgbClr r="0" g="0" b="0"/>
          </a:fillRef>
          <a:effectRef idx="0">
            <a:scrgbClr r="0" g="0" b="0"/>
          </a:effectRef>
          <a:fontRef idx="minor"/>
        </p:style>
        <p:txBody>
          <a:bodyPr lIns="0" tIns="0" rIns="0" bIns="0">
            <a:spAutoFit/>
          </a:bodyPr>
          <a:lstStyle/>
          <a:p>
            <a:pPr>
              <a:lnSpc>
                <a:spcPct val="150000"/>
              </a:lnSpc>
              <a:tabLst>
                <a:tab pos="0" algn="l"/>
              </a:tabLst>
            </a:pPr>
            <a:r>
              <a:rPr lang="en-US" sz="1350" b="1" strike="noStrike" spc="-1">
                <a:solidFill>
                  <a:srgbClr val="CBD5E1"/>
                </a:solidFill>
                <a:latin typeface="Inter"/>
                <a:ea typeface="Inter"/>
              </a:rPr>
              <a:t>Local Decoding:</a:t>
            </a:r>
            <a:r>
              <a:rPr lang="en-US" sz="1350" b="0" strike="noStrike" spc="-1">
                <a:solidFill>
                  <a:srgbClr val="CBD5E1"/>
                </a:solidFill>
                <a:latin typeface="Inter"/>
                <a:ea typeface="Inter"/>
              </a:rPr>
              <a:t> If the receiver knows the approximate location, one frame suffices.</a:t>
            </a:r>
            <a:endParaRPr lang="en-NZ" sz="1350" b="0" strike="noStrike" spc="-1">
              <a:latin typeface="Arial"/>
            </a:endParaRPr>
          </a:p>
        </p:txBody>
      </p:sp>
      <p:sp>
        <p:nvSpPr>
          <p:cNvPr id="352" name="Google Shape;376;p29"/>
          <p:cNvSpPr/>
          <p:nvPr/>
        </p:nvSpPr>
        <p:spPr>
          <a:xfrm>
            <a:off x="828720" y="4143240"/>
            <a:ext cx="104040" cy="307800"/>
          </a:xfrm>
          <a:prstGeom prst="rect">
            <a:avLst/>
          </a:prstGeom>
          <a:noFill/>
          <a:ln w="0">
            <a:noFill/>
          </a:ln>
        </p:spPr>
        <p:style>
          <a:lnRef idx="0">
            <a:scrgbClr r="0" g="0" b="0"/>
          </a:lnRef>
          <a:fillRef idx="0">
            <a:scrgbClr r="0" g="0" b="0"/>
          </a:fillRef>
          <a:effectRef idx="0">
            <a:scrgbClr r="0" g="0" b="0"/>
          </a:effectRef>
          <a:fontRef idx="minor"/>
        </p:style>
        <p:txBody>
          <a:bodyPr lIns="0" tIns="0" rIns="0" bIns="0">
            <a:spAutoFit/>
          </a:bodyPr>
          <a:lstStyle/>
          <a:p>
            <a:pPr>
              <a:lnSpc>
                <a:spcPct val="150000"/>
              </a:lnSpc>
              <a:tabLst>
                <a:tab pos="0" algn="l"/>
              </a:tabLst>
            </a:pPr>
            <a:r>
              <a:rPr lang="en-US" sz="1350" b="1" strike="noStrike" spc="-1">
                <a:solidFill>
                  <a:srgbClr val="38BDF8"/>
                </a:solidFill>
                <a:latin typeface="JetBrains Mono"/>
                <a:ea typeface="JetBrains Mono"/>
              </a:rPr>
              <a:t>&gt;</a:t>
            </a:r>
            <a:endParaRPr lang="en-NZ" sz="1350" b="0" strike="noStrike" spc="-1">
              <a:latin typeface="Arial"/>
            </a:endParaRPr>
          </a:p>
        </p:txBody>
      </p:sp>
      <p:sp>
        <p:nvSpPr>
          <p:cNvPr id="353" name="Google Shape;377;p29"/>
          <p:cNvSpPr/>
          <p:nvPr/>
        </p:nvSpPr>
        <p:spPr>
          <a:xfrm>
            <a:off x="828720" y="4543560"/>
            <a:ext cx="104040" cy="307800"/>
          </a:xfrm>
          <a:prstGeom prst="rect">
            <a:avLst/>
          </a:prstGeom>
          <a:noFill/>
          <a:ln w="0">
            <a:noFill/>
          </a:ln>
        </p:spPr>
        <p:style>
          <a:lnRef idx="0">
            <a:scrgbClr r="0" g="0" b="0"/>
          </a:lnRef>
          <a:fillRef idx="0">
            <a:scrgbClr r="0" g="0" b="0"/>
          </a:fillRef>
          <a:effectRef idx="0">
            <a:scrgbClr r="0" g="0" b="0"/>
          </a:effectRef>
          <a:fontRef idx="minor"/>
        </p:style>
        <p:txBody>
          <a:bodyPr lIns="0" tIns="0" rIns="0" bIns="0">
            <a:spAutoFit/>
          </a:bodyPr>
          <a:lstStyle/>
          <a:p>
            <a:pPr>
              <a:lnSpc>
                <a:spcPct val="150000"/>
              </a:lnSpc>
              <a:tabLst>
                <a:tab pos="0" algn="l"/>
              </a:tabLst>
            </a:pPr>
            <a:r>
              <a:rPr lang="en-US" sz="1350" b="1" strike="noStrike" spc="-1">
                <a:solidFill>
                  <a:srgbClr val="38BDF8"/>
                </a:solidFill>
                <a:latin typeface="JetBrains Mono"/>
                <a:ea typeface="JetBrains Mono"/>
              </a:rPr>
              <a:t>&gt;</a:t>
            </a:r>
            <a:endParaRPr lang="en-NZ" sz="1350" b="0" strike="noStrike" spc="-1">
              <a:latin typeface="Arial"/>
            </a:endParaRPr>
          </a:p>
        </p:txBody>
      </p:sp>
      <p:sp>
        <p:nvSpPr>
          <p:cNvPr id="354" name="Google Shape;378;p29"/>
          <p:cNvSpPr/>
          <p:nvPr/>
        </p:nvSpPr>
        <p:spPr>
          <a:xfrm>
            <a:off x="828720" y="4943520"/>
            <a:ext cx="104040" cy="307800"/>
          </a:xfrm>
          <a:prstGeom prst="rect">
            <a:avLst/>
          </a:prstGeom>
          <a:noFill/>
          <a:ln w="0">
            <a:noFill/>
          </a:ln>
        </p:spPr>
        <p:style>
          <a:lnRef idx="0">
            <a:scrgbClr r="0" g="0" b="0"/>
          </a:lnRef>
          <a:fillRef idx="0">
            <a:scrgbClr r="0" g="0" b="0"/>
          </a:fillRef>
          <a:effectRef idx="0">
            <a:scrgbClr r="0" g="0" b="0"/>
          </a:effectRef>
          <a:fontRef idx="minor"/>
        </p:style>
        <p:txBody>
          <a:bodyPr lIns="0" tIns="0" rIns="0" bIns="0">
            <a:spAutoFit/>
          </a:bodyPr>
          <a:lstStyle/>
          <a:p>
            <a:pPr>
              <a:lnSpc>
                <a:spcPct val="150000"/>
              </a:lnSpc>
              <a:tabLst>
                <a:tab pos="0" algn="l"/>
              </a:tabLst>
            </a:pPr>
            <a:r>
              <a:rPr lang="en-US" sz="1350" b="1" strike="noStrike" spc="-1">
                <a:solidFill>
                  <a:srgbClr val="38BDF8"/>
                </a:solidFill>
                <a:latin typeface="JetBrains Mono"/>
                <a:ea typeface="JetBrains Mono"/>
              </a:rPr>
              <a:t>&gt;</a:t>
            </a:r>
            <a:endParaRPr lang="en-NZ" sz="1350" b="0" strike="noStrike" spc="-1">
              <a:latin typeface="Arial"/>
            </a:endParaRPr>
          </a:p>
        </p:txBody>
      </p:sp>
      <p:sp>
        <p:nvSpPr>
          <p:cNvPr id="355" name="Google Shape;379;p29"/>
          <p:cNvSpPr/>
          <p:nvPr/>
        </p:nvSpPr>
        <p:spPr>
          <a:xfrm>
            <a:off x="581040" y="708120"/>
            <a:ext cx="11580840" cy="4118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spAutoFit/>
          </a:bodyPr>
          <a:lstStyle/>
          <a:p>
            <a:pPr>
              <a:lnSpc>
                <a:spcPct val="100000"/>
              </a:lnSpc>
              <a:tabLst>
                <a:tab pos="0" algn="l"/>
              </a:tabLst>
            </a:pPr>
            <a:r>
              <a:rPr lang="en-US" sz="2700" b="1" strike="noStrike" spc="-1">
                <a:solidFill>
                  <a:srgbClr val="38BDF8"/>
                </a:solidFill>
                <a:latin typeface="JetBrains Mono"/>
                <a:ea typeface="JetBrains Mono"/>
              </a:rPr>
              <a:t>Compact Position Reporting (CPR)</a:t>
            </a:r>
            <a:endParaRPr lang="en-NZ" sz="2700" b="0" strike="noStrike" spc="-1">
              <a:latin typeface="Arial"/>
            </a:endParaRPr>
          </a:p>
        </p:txBody>
      </p:sp>
      <p:sp>
        <p:nvSpPr>
          <p:cNvPr id="356" name="Google Shape;380;p29"/>
          <p:cNvSpPr/>
          <p:nvPr/>
        </p:nvSpPr>
        <p:spPr>
          <a:xfrm>
            <a:off x="581040" y="1276200"/>
            <a:ext cx="11029320" cy="18360"/>
          </a:xfrm>
          <a:prstGeom prst="rect">
            <a:avLst/>
          </a:prstGeom>
          <a:solidFill>
            <a:srgbClr val="1E293B"/>
          </a:solidFill>
          <a:ln w="0">
            <a:noFill/>
          </a:ln>
        </p:spPr>
        <p:style>
          <a:lnRef idx="0">
            <a:scrgbClr r="0" g="0" b="0"/>
          </a:lnRef>
          <a:fillRef idx="0">
            <a:scrgbClr r="0" g="0" b="0"/>
          </a:fillRef>
          <a:effectRef idx="0">
            <a:scrgbClr r="0" g="0" b="0"/>
          </a:effectRef>
          <a:fontRef idx="minor"/>
        </p:style>
        <p:txBody>
          <a:bodyPr/>
          <a:lstStyle/>
          <a:p>
            <a:endParaRPr 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7" name="Google Shape;385;p30" descr="image.png"/>
          <p:cNvPicPr/>
          <p:nvPr/>
        </p:nvPicPr>
        <p:blipFill>
          <a:blip r:embed="rId3"/>
          <a:stretch/>
        </p:blipFill>
        <p:spPr>
          <a:xfrm>
            <a:off x="0" y="0"/>
            <a:ext cx="12191400" cy="6857280"/>
          </a:xfrm>
          <a:prstGeom prst="rect">
            <a:avLst/>
          </a:prstGeom>
          <a:ln w="0">
            <a:noFill/>
          </a:ln>
        </p:spPr>
      </p:pic>
      <p:pic>
        <p:nvPicPr>
          <p:cNvPr id="358" name="Google Shape;386;p30" descr="image.png"/>
          <p:cNvPicPr/>
          <p:nvPr/>
        </p:nvPicPr>
        <p:blipFill>
          <a:blip r:embed="rId4"/>
          <a:stretch/>
        </p:blipFill>
        <p:spPr>
          <a:xfrm>
            <a:off x="9360" y="9360"/>
            <a:ext cx="12172320" cy="266040"/>
          </a:xfrm>
          <a:prstGeom prst="rect">
            <a:avLst/>
          </a:prstGeom>
          <a:ln w="0">
            <a:noFill/>
          </a:ln>
        </p:spPr>
      </p:pic>
      <p:pic>
        <p:nvPicPr>
          <p:cNvPr id="359" name="Google Shape;387;p30" descr="image.png"/>
          <p:cNvPicPr/>
          <p:nvPr/>
        </p:nvPicPr>
        <p:blipFill>
          <a:blip r:embed="rId4"/>
          <a:stretch/>
        </p:blipFill>
        <p:spPr>
          <a:xfrm>
            <a:off x="9360" y="6581880"/>
            <a:ext cx="12172320" cy="266040"/>
          </a:xfrm>
          <a:prstGeom prst="rect">
            <a:avLst/>
          </a:prstGeom>
          <a:ln w="0">
            <a:noFill/>
          </a:ln>
        </p:spPr>
      </p:pic>
      <p:graphicFrame>
        <p:nvGraphicFramePr>
          <p:cNvPr id="360" name="Google Shape;388;p30"/>
          <p:cNvGraphicFramePr/>
          <p:nvPr/>
        </p:nvGraphicFramePr>
        <p:xfrm>
          <a:off x="581040" y="3186000"/>
          <a:ext cx="11029680" cy="1580760"/>
        </p:xfrm>
        <a:graphic>
          <a:graphicData uri="http://schemas.openxmlformats.org/drawingml/2006/table">
            <a:tbl>
              <a:tblPr/>
              <a:tblGrid>
                <a:gridCol w="2592000">
                  <a:extLst>
                    <a:ext uri="{9D8B030D-6E8A-4147-A177-3AD203B41FA5}">
                      <a16:colId xmlns:a16="http://schemas.microsoft.com/office/drawing/2014/main" val="20000"/>
                    </a:ext>
                  </a:extLst>
                </a:gridCol>
                <a:gridCol w="4673520">
                  <a:extLst>
                    <a:ext uri="{9D8B030D-6E8A-4147-A177-3AD203B41FA5}">
                      <a16:colId xmlns:a16="http://schemas.microsoft.com/office/drawing/2014/main" val="20001"/>
                    </a:ext>
                  </a:extLst>
                </a:gridCol>
                <a:gridCol w="3764160">
                  <a:extLst>
                    <a:ext uri="{9D8B030D-6E8A-4147-A177-3AD203B41FA5}">
                      <a16:colId xmlns:a16="http://schemas.microsoft.com/office/drawing/2014/main" val="20002"/>
                    </a:ext>
                  </a:extLst>
                </a:gridCol>
              </a:tblGrid>
              <a:tr h="394920">
                <a:tc>
                  <a:txBody>
                    <a:bodyPr/>
                    <a:lstStyle/>
                    <a:p>
                      <a:pPr>
                        <a:lnSpc>
                          <a:spcPct val="100000"/>
                        </a:lnSpc>
                        <a:tabLst>
                          <a:tab pos="0" algn="l"/>
                        </a:tabLst>
                      </a:pPr>
                      <a:r>
                        <a:rPr lang="en-US" sz="1200" b="1" strike="noStrike" spc="-1">
                          <a:solidFill>
                            <a:srgbClr val="38BDF8"/>
                          </a:solidFill>
                          <a:latin typeface="JetBrains Mono"/>
                          <a:ea typeface="JetBrains Mono"/>
                        </a:rPr>
                        <a:t>Parameter</a:t>
                      </a:r>
                      <a:endParaRPr lang="en-NZ" sz="1200" b="0" strike="noStrike" spc="-1">
                        <a:latin typeface="Arial"/>
                      </a:endParaRPr>
                    </a:p>
                  </a:txBody>
                  <a:tcPr marL="63360" marR="63360">
                    <a:lnL w="9360">
                      <a:solidFill>
                        <a:srgbClr val="000000"/>
                      </a:solidFill>
                    </a:lnL>
                    <a:lnR w="9360">
                      <a:solidFill>
                        <a:srgbClr val="000000"/>
                      </a:solidFill>
                    </a:lnR>
                    <a:lnT w="9360">
                      <a:solidFill>
                        <a:srgbClr val="000000"/>
                      </a:solidFill>
                    </a:lnT>
                    <a:lnB w="9360">
                      <a:solidFill>
                        <a:srgbClr val="000000"/>
                      </a:solidFill>
                    </a:lnB>
                    <a:solidFill>
                      <a:srgbClr val="4F81BD"/>
                    </a:solidFill>
                  </a:tcPr>
                </a:tc>
                <a:tc>
                  <a:txBody>
                    <a:bodyPr/>
                    <a:lstStyle/>
                    <a:p>
                      <a:pPr>
                        <a:lnSpc>
                          <a:spcPct val="100000"/>
                        </a:lnSpc>
                        <a:tabLst>
                          <a:tab pos="0" algn="l"/>
                        </a:tabLst>
                      </a:pPr>
                      <a:r>
                        <a:rPr lang="en-US" sz="1200" b="1" strike="noStrike" spc="-1">
                          <a:solidFill>
                            <a:srgbClr val="38BDF8"/>
                          </a:solidFill>
                          <a:latin typeface="JetBrains Mono"/>
                          <a:ea typeface="JetBrains Mono"/>
                        </a:rPr>
                        <a:t>Definition</a:t>
                      </a:r>
                      <a:endParaRPr lang="en-NZ" sz="1200" b="0" strike="noStrike" spc="-1">
                        <a:latin typeface="Arial"/>
                      </a:endParaRPr>
                    </a:p>
                  </a:txBody>
                  <a:tcPr marL="63360" marR="63360">
                    <a:lnL w="9360">
                      <a:solidFill>
                        <a:srgbClr val="000000"/>
                      </a:solidFill>
                    </a:lnL>
                    <a:lnR w="9360">
                      <a:solidFill>
                        <a:srgbClr val="000000"/>
                      </a:solidFill>
                    </a:lnR>
                    <a:lnT w="9360">
                      <a:solidFill>
                        <a:srgbClr val="000000"/>
                      </a:solidFill>
                    </a:lnT>
                    <a:lnB w="9360">
                      <a:solidFill>
                        <a:srgbClr val="000000"/>
                      </a:solidFill>
                    </a:lnB>
                    <a:solidFill>
                      <a:srgbClr val="4F81BD"/>
                    </a:solidFill>
                  </a:tcPr>
                </a:tc>
                <a:tc>
                  <a:txBody>
                    <a:bodyPr/>
                    <a:lstStyle/>
                    <a:p>
                      <a:pPr>
                        <a:lnSpc>
                          <a:spcPct val="100000"/>
                        </a:lnSpc>
                        <a:tabLst>
                          <a:tab pos="0" algn="l"/>
                        </a:tabLst>
                      </a:pPr>
                      <a:r>
                        <a:rPr lang="en-US" sz="1200" b="1" strike="noStrike" spc="-1">
                          <a:solidFill>
                            <a:srgbClr val="38BDF8"/>
                          </a:solidFill>
                          <a:latin typeface="JetBrains Mono"/>
                          <a:ea typeface="JetBrains Mono"/>
                        </a:rPr>
                        <a:t>Impact</a:t>
                      </a:r>
                      <a:endParaRPr lang="en-NZ" sz="1200" b="0" strike="noStrike" spc="-1">
                        <a:latin typeface="Arial"/>
                      </a:endParaRPr>
                    </a:p>
                  </a:txBody>
                  <a:tcPr marL="63360" marR="63360">
                    <a:lnL w="9360">
                      <a:solidFill>
                        <a:srgbClr val="000000"/>
                      </a:solidFill>
                    </a:lnL>
                    <a:lnR w="9360">
                      <a:solidFill>
                        <a:srgbClr val="000000"/>
                      </a:solidFill>
                    </a:lnR>
                    <a:lnT w="9360">
                      <a:solidFill>
                        <a:srgbClr val="000000"/>
                      </a:solidFill>
                    </a:lnT>
                    <a:lnB w="9360">
                      <a:solidFill>
                        <a:srgbClr val="000000"/>
                      </a:solidFill>
                    </a:lnB>
                    <a:solidFill>
                      <a:srgbClr val="4F81BD"/>
                    </a:solidFill>
                  </a:tcPr>
                </a:tc>
                <a:extLst>
                  <a:ext uri="{0D108BD9-81ED-4DB2-BD59-A6C34878D82A}">
                    <a16:rowId xmlns:a16="http://schemas.microsoft.com/office/drawing/2014/main" val="10000"/>
                  </a:ext>
                </a:extLst>
              </a:tr>
              <a:tr h="394920">
                <a:tc>
                  <a:txBody>
                    <a:bodyPr/>
                    <a:lstStyle/>
                    <a:p>
                      <a:pPr>
                        <a:lnSpc>
                          <a:spcPct val="100000"/>
                        </a:lnSpc>
                        <a:tabLst>
                          <a:tab pos="0" algn="l"/>
                        </a:tabLst>
                      </a:pPr>
                      <a:r>
                        <a:rPr lang="en-US" sz="1200" b="1" strike="noStrike" spc="-1">
                          <a:solidFill>
                            <a:srgbClr val="94A3B8"/>
                          </a:solidFill>
                          <a:latin typeface="Inter"/>
                          <a:ea typeface="Inter"/>
                        </a:rPr>
                        <a:t>NIC</a:t>
                      </a:r>
                      <a:r>
                        <a:rPr lang="en-US" sz="1200" b="0" strike="noStrike" spc="-1">
                          <a:solidFill>
                            <a:srgbClr val="94A3B8"/>
                          </a:solidFill>
                          <a:latin typeface="Inter"/>
                          <a:ea typeface="Inter"/>
                        </a:rPr>
                        <a:t> (Nav Integrity)</a:t>
                      </a:r>
                      <a:endParaRPr lang="en-NZ" sz="1200" b="0" strike="noStrike" spc="-1">
                        <a:latin typeface="Arial"/>
                      </a:endParaRPr>
                    </a:p>
                  </a:txBody>
                  <a:tcPr marL="63360" marR="63360">
                    <a:lnL w="9360">
                      <a:solidFill>
                        <a:srgbClr val="000000"/>
                      </a:solidFill>
                    </a:lnL>
                    <a:lnR w="9360">
                      <a:solidFill>
                        <a:srgbClr val="000000"/>
                      </a:solidFill>
                    </a:lnR>
                    <a:lnT w="9360">
                      <a:solidFill>
                        <a:srgbClr val="000000"/>
                      </a:solidFill>
                    </a:lnT>
                    <a:lnB w="9360">
                      <a:solidFill>
                        <a:srgbClr val="000000"/>
                      </a:solidFill>
                    </a:lnB>
                    <a:solidFill>
                      <a:srgbClr val="CFD7E7"/>
                    </a:solidFill>
                  </a:tcPr>
                </a:tc>
                <a:tc>
                  <a:txBody>
                    <a:bodyPr/>
                    <a:lstStyle/>
                    <a:p>
                      <a:pPr>
                        <a:lnSpc>
                          <a:spcPct val="100000"/>
                        </a:lnSpc>
                        <a:tabLst>
                          <a:tab pos="0" algn="l"/>
                        </a:tabLst>
                      </a:pPr>
                      <a:r>
                        <a:rPr lang="en-US" sz="1200" b="0" strike="noStrike" spc="-1">
                          <a:solidFill>
                            <a:srgbClr val="94A3B8"/>
                          </a:solidFill>
                          <a:latin typeface="Inter"/>
                          <a:ea typeface="Inter"/>
                        </a:rPr>
                        <a:t>Containment Radius. "I am within X miles."</a:t>
                      </a:r>
                      <a:endParaRPr lang="en-NZ" sz="1200" b="0" strike="noStrike" spc="-1">
                        <a:latin typeface="Arial"/>
                      </a:endParaRPr>
                    </a:p>
                  </a:txBody>
                  <a:tcPr marL="63360" marR="63360">
                    <a:lnL w="9360">
                      <a:solidFill>
                        <a:srgbClr val="000000"/>
                      </a:solidFill>
                    </a:lnL>
                    <a:lnR w="9360">
                      <a:solidFill>
                        <a:srgbClr val="000000"/>
                      </a:solidFill>
                    </a:lnR>
                    <a:lnT w="9360">
                      <a:solidFill>
                        <a:srgbClr val="000000"/>
                      </a:solidFill>
                    </a:lnT>
                    <a:lnB w="9360">
                      <a:solidFill>
                        <a:srgbClr val="000000"/>
                      </a:solidFill>
                    </a:lnB>
                    <a:solidFill>
                      <a:srgbClr val="CFD7E7"/>
                    </a:solidFill>
                  </a:tcPr>
                </a:tc>
                <a:tc>
                  <a:txBody>
                    <a:bodyPr/>
                    <a:lstStyle/>
                    <a:p>
                      <a:pPr>
                        <a:lnSpc>
                          <a:spcPct val="100000"/>
                        </a:lnSpc>
                        <a:tabLst>
                          <a:tab pos="0" algn="l"/>
                        </a:tabLst>
                      </a:pPr>
                      <a:r>
                        <a:rPr lang="en-US" sz="1200" b="0" strike="noStrike" spc="-1">
                          <a:solidFill>
                            <a:srgbClr val="94A3B8"/>
                          </a:solidFill>
                          <a:latin typeface="Inter"/>
                          <a:ea typeface="Inter"/>
                        </a:rPr>
                        <a:t>Determines separation standards.</a:t>
                      </a:r>
                      <a:endParaRPr lang="en-NZ" sz="1200" b="0" strike="noStrike" spc="-1">
                        <a:latin typeface="Arial"/>
                      </a:endParaRPr>
                    </a:p>
                  </a:txBody>
                  <a:tcPr marL="63360" marR="63360">
                    <a:lnL w="9360">
                      <a:solidFill>
                        <a:srgbClr val="000000"/>
                      </a:solidFill>
                    </a:lnL>
                    <a:lnR w="9360">
                      <a:solidFill>
                        <a:srgbClr val="000000"/>
                      </a:solidFill>
                    </a:lnR>
                    <a:lnT w="9360">
                      <a:solidFill>
                        <a:srgbClr val="000000"/>
                      </a:solidFill>
                    </a:lnT>
                    <a:lnB w="9360">
                      <a:solidFill>
                        <a:srgbClr val="000000"/>
                      </a:solidFill>
                    </a:lnB>
                    <a:solidFill>
                      <a:srgbClr val="CFD7E7"/>
                    </a:solidFill>
                  </a:tcPr>
                </a:tc>
                <a:extLst>
                  <a:ext uri="{0D108BD9-81ED-4DB2-BD59-A6C34878D82A}">
                    <a16:rowId xmlns:a16="http://schemas.microsoft.com/office/drawing/2014/main" val="10001"/>
                  </a:ext>
                </a:extLst>
              </a:tr>
              <a:tr h="394920">
                <a:tc>
                  <a:txBody>
                    <a:bodyPr/>
                    <a:lstStyle/>
                    <a:p>
                      <a:pPr>
                        <a:lnSpc>
                          <a:spcPct val="100000"/>
                        </a:lnSpc>
                        <a:tabLst>
                          <a:tab pos="0" algn="l"/>
                        </a:tabLst>
                      </a:pPr>
                      <a:r>
                        <a:rPr lang="en-US" sz="1200" b="1" strike="noStrike" spc="-1">
                          <a:solidFill>
                            <a:srgbClr val="94A3B8"/>
                          </a:solidFill>
                          <a:latin typeface="Inter"/>
                          <a:ea typeface="Inter"/>
                        </a:rPr>
                        <a:t>NACp</a:t>
                      </a:r>
                      <a:r>
                        <a:rPr lang="en-US" sz="1200" b="0" strike="noStrike" spc="-1">
                          <a:solidFill>
                            <a:srgbClr val="94A3B8"/>
                          </a:solidFill>
                          <a:latin typeface="Inter"/>
                          <a:ea typeface="Inter"/>
                        </a:rPr>
                        <a:t> (Nav Accuracy)</a:t>
                      </a:r>
                      <a:endParaRPr lang="en-NZ" sz="1200" b="0" strike="noStrike" spc="-1">
                        <a:latin typeface="Arial"/>
                      </a:endParaRPr>
                    </a:p>
                  </a:txBody>
                  <a:tcPr marL="63360" marR="63360">
                    <a:lnL w="9360">
                      <a:solidFill>
                        <a:srgbClr val="000000"/>
                      </a:solidFill>
                    </a:lnL>
                    <a:lnR w="9360">
                      <a:solidFill>
                        <a:srgbClr val="000000"/>
                      </a:solidFill>
                    </a:lnR>
                    <a:lnT w="9360">
                      <a:solidFill>
                        <a:srgbClr val="000000"/>
                      </a:solidFill>
                    </a:lnT>
                    <a:lnB w="9360">
                      <a:solidFill>
                        <a:srgbClr val="000000"/>
                      </a:solidFill>
                    </a:lnB>
                    <a:solidFill>
                      <a:srgbClr val="E8ECF4"/>
                    </a:solidFill>
                  </a:tcPr>
                </a:tc>
                <a:tc>
                  <a:txBody>
                    <a:bodyPr/>
                    <a:lstStyle/>
                    <a:p>
                      <a:pPr>
                        <a:lnSpc>
                          <a:spcPct val="100000"/>
                        </a:lnSpc>
                        <a:tabLst>
                          <a:tab pos="0" algn="l"/>
                        </a:tabLst>
                      </a:pPr>
                      <a:r>
                        <a:rPr lang="en-US" sz="1200" b="0" strike="noStrike" spc="-1">
                          <a:solidFill>
                            <a:srgbClr val="94A3B8"/>
                          </a:solidFill>
                          <a:latin typeface="Inter"/>
                          <a:ea typeface="Inter"/>
                        </a:rPr>
                        <a:t>Estimated Position Uncertainty (95%).</a:t>
                      </a:r>
                      <a:endParaRPr lang="en-NZ" sz="1200" b="0" strike="noStrike" spc="-1">
                        <a:latin typeface="Arial"/>
                      </a:endParaRPr>
                    </a:p>
                  </a:txBody>
                  <a:tcPr marL="63360" marR="63360">
                    <a:lnL w="9360">
                      <a:solidFill>
                        <a:srgbClr val="000000"/>
                      </a:solidFill>
                    </a:lnL>
                    <a:lnR w="9360">
                      <a:solidFill>
                        <a:srgbClr val="000000"/>
                      </a:solidFill>
                    </a:lnR>
                    <a:lnT w="9360">
                      <a:solidFill>
                        <a:srgbClr val="000000"/>
                      </a:solidFill>
                    </a:lnT>
                    <a:lnB w="9360">
                      <a:solidFill>
                        <a:srgbClr val="000000"/>
                      </a:solidFill>
                    </a:lnB>
                    <a:solidFill>
                      <a:srgbClr val="E8ECF4"/>
                    </a:solidFill>
                  </a:tcPr>
                </a:tc>
                <a:tc>
                  <a:txBody>
                    <a:bodyPr/>
                    <a:lstStyle/>
                    <a:p>
                      <a:pPr>
                        <a:lnSpc>
                          <a:spcPct val="100000"/>
                        </a:lnSpc>
                        <a:tabLst>
                          <a:tab pos="0" algn="l"/>
                        </a:tabLst>
                      </a:pPr>
                      <a:r>
                        <a:rPr lang="en-US" sz="1200" b="0" strike="noStrike" spc="-1">
                          <a:solidFill>
                            <a:srgbClr val="94A3B8"/>
                          </a:solidFill>
                          <a:latin typeface="Inter"/>
                          <a:ea typeface="Inter"/>
                        </a:rPr>
                        <a:t>Surveillance quality.</a:t>
                      </a:r>
                      <a:endParaRPr lang="en-NZ" sz="1200" b="0" strike="noStrike" spc="-1">
                        <a:latin typeface="Arial"/>
                      </a:endParaRPr>
                    </a:p>
                  </a:txBody>
                  <a:tcPr marL="63360" marR="63360">
                    <a:lnL w="9360">
                      <a:solidFill>
                        <a:srgbClr val="000000"/>
                      </a:solidFill>
                    </a:lnL>
                    <a:lnR w="9360">
                      <a:solidFill>
                        <a:srgbClr val="000000"/>
                      </a:solidFill>
                    </a:lnR>
                    <a:lnT w="9360">
                      <a:solidFill>
                        <a:srgbClr val="000000"/>
                      </a:solidFill>
                    </a:lnT>
                    <a:lnB w="9360">
                      <a:solidFill>
                        <a:srgbClr val="000000"/>
                      </a:solidFill>
                    </a:lnB>
                    <a:solidFill>
                      <a:srgbClr val="E8ECF4"/>
                    </a:solidFill>
                  </a:tcPr>
                </a:tc>
                <a:extLst>
                  <a:ext uri="{0D108BD9-81ED-4DB2-BD59-A6C34878D82A}">
                    <a16:rowId xmlns:a16="http://schemas.microsoft.com/office/drawing/2014/main" val="10002"/>
                  </a:ext>
                </a:extLst>
              </a:tr>
              <a:tr h="396000">
                <a:tc>
                  <a:txBody>
                    <a:bodyPr/>
                    <a:lstStyle/>
                    <a:p>
                      <a:pPr>
                        <a:lnSpc>
                          <a:spcPct val="100000"/>
                        </a:lnSpc>
                        <a:tabLst>
                          <a:tab pos="0" algn="l"/>
                        </a:tabLst>
                      </a:pPr>
                      <a:r>
                        <a:rPr lang="en-US" sz="1200" b="1" strike="noStrike" spc="-1">
                          <a:solidFill>
                            <a:srgbClr val="94A3B8"/>
                          </a:solidFill>
                          <a:latin typeface="Inter"/>
                          <a:ea typeface="Inter"/>
                        </a:rPr>
                        <a:t>SIL</a:t>
                      </a:r>
                      <a:r>
                        <a:rPr lang="en-US" sz="1200" b="0" strike="noStrike" spc="-1">
                          <a:solidFill>
                            <a:srgbClr val="94A3B8"/>
                          </a:solidFill>
                          <a:latin typeface="Inter"/>
                          <a:ea typeface="Inter"/>
                        </a:rPr>
                        <a:t> (Source Integrity)</a:t>
                      </a:r>
                      <a:endParaRPr lang="en-NZ" sz="1200" b="0" strike="noStrike" spc="-1">
                        <a:latin typeface="Arial"/>
                      </a:endParaRPr>
                    </a:p>
                  </a:txBody>
                  <a:tcPr marL="63360" marR="63360">
                    <a:lnL w="9360">
                      <a:solidFill>
                        <a:srgbClr val="000000"/>
                      </a:solidFill>
                    </a:lnL>
                    <a:lnR w="9360">
                      <a:solidFill>
                        <a:srgbClr val="000000"/>
                      </a:solidFill>
                    </a:lnR>
                    <a:lnT w="9360">
                      <a:solidFill>
                        <a:srgbClr val="000000"/>
                      </a:solidFill>
                    </a:lnT>
                    <a:lnB w="9360">
                      <a:solidFill>
                        <a:srgbClr val="000000"/>
                      </a:solidFill>
                    </a:lnB>
                    <a:solidFill>
                      <a:srgbClr val="CFD7E7"/>
                    </a:solidFill>
                  </a:tcPr>
                </a:tc>
                <a:tc>
                  <a:txBody>
                    <a:bodyPr/>
                    <a:lstStyle/>
                    <a:p>
                      <a:pPr>
                        <a:lnSpc>
                          <a:spcPct val="100000"/>
                        </a:lnSpc>
                        <a:tabLst>
                          <a:tab pos="0" algn="l"/>
                        </a:tabLst>
                      </a:pPr>
                      <a:r>
                        <a:rPr lang="en-US" sz="1200" b="0" strike="noStrike" spc="-1">
                          <a:solidFill>
                            <a:srgbClr val="94A3B8"/>
                          </a:solidFill>
                          <a:latin typeface="Inter"/>
                          <a:ea typeface="Inter"/>
                        </a:rPr>
                        <a:t>Probability of exceeding NIC radius.</a:t>
                      </a:r>
                      <a:endParaRPr lang="en-NZ" sz="1200" b="0" strike="noStrike" spc="-1">
                        <a:latin typeface="Arial"/>
                      </a:endParaRPr>
                    </a:p>
                  </a:txBody>
                  <a:tcPr marL="63360" marR="63360">
                    <a:lnL w="9360">
                      <a:solidFill>
                        <a:srgbClr val="000000"/>
                      </a:solidFill>
                    </a:lnL>
                    <a:lnR w="9360">
                      <a:solidFill>
                        <a:srgbClr val="000000"/>
                      </a:solidFill>
                    </a:lnR>
                    <a:lnT w="9360">
                      <a:solidFill>
                        <a:srgbClr val="000000"/>
                      </a:solidFill>
                    </a:lnT>
                    <a:lnB w="9360">
                      <a:solidFill>
                        <a:srgbClr val="000000"/>
                      </a:solidFill>
                    </a:lnB>
                    <a:solidFill>
                      <a:srgbClr val="CFD7E7"/>
                    </a:solidFill>
                  </a:tcPr>
                </a:tc>
                <a:tc>
                  <a:txBody>
                    <a:bodyPr/>
                    <a:lstStyle/>
                    <a:p>
                      <a:pPr>
                        <a:lnSpc>
                          <a:spcPct val="100000"/>
                        </a:lnSpc>
                        <a:tabLst>
                          <a:tab pos="0" algn="l"/>
                        </a:tabLst>
                      </a:pPr>
                      <a:r>
                        <a:rPr lang="en-US" sz="1200" b="0" strike="noStrike" spc="-1">
                          <a:solidFill>
                            <a:srgbClr val="94A3B8"/>
                          </a:solidFill>
                          <a:latin typeface="Inter"/>
                          <a:ea typeface="Inter"/>
                        </a:rPr>
                        <a:t>Safety certification level.</a:t>
                      </a:r>
                      <a:endParaRPr lang="en-NZ" sz="1200" b="0" strike="noStrike" spc="-1">
                        <a:latin typeface="Arial"/>
                      </a:endParaRPr>
                    </a:p>
                  </a:txBody>
                  <a:tcPr marL="63360" marR="63360">
                    <a:lnL w="9360">
                      <a:solidFill>
                        <a:srgbClr val="000000"/>
                      </a:solidFill>
                    </a:lnL>
                    <a:lnR w="9360">
                      <a:solidFill>
                        <a:srgbClr val="000000"/>
                      </a:solidFill>
                    </a:lnR>
                    <a:lnT w="9360">
                      <a:solidFill>
                        <a:srgbClr val="000000"/>
                      </a:solidFill>
                    </a:lnT>
                    <a:lnB w="9360">
                      <a:solidFill>
                        <a:srgbClr val="000000"/>
                      </a:solidFill>
                    </a:lnB>
                    <a:solidFill>
                      <a:srgbClr val="CFD7E7"/>
                    </a:solidFill>
                  </a:tcPr>
                </a:tc>
                <a:extLst>
                  <a:ext uri="{0D108BD9-81ED-4DB2-BD59-A6C34878D82A}">
                    <a16:rowId xmlns:a16="http://schemas.microsoft.com/office/drawing/2014/main" val="10003"/>
                  </a:ext>
                </a:extLst>
              </a:tr>
            </a:tbl>
          </a:graphicData>
        </a:graphic>
      </p:graphicFrame>
      <p:sp>
        <p:nvSpPr>
          <p:cNvPr id="361" name="Google Shape;389;p30"/>
          <p:cNvSpPr/>
          <p:nvPr/>
        </p:nvSpPr>
        <p:spPr>
          <a:xfrm>
            <a:off x="581040" y="3567240"/>
            <a:ext cx="2591280" cy="18360"/>
          </a:xfrm>
          <a:prstGeom prst="rect">
            <a:avLst/>
          </a:prstGeom>
          <a:solidFill>
            <a:srgbClr val="38BDF8"/>
          </a:solidFill>
          <a:ln w="0">
            <a:noFill/>
          </a:ln>
        </p:spPr>
        <p:style>
          <a:lnRef idx="0">
            <a:scrgbClr r="0" g="0" b="0"/>
          </a:lnRef>
          <a:fillRef idx="0">
            <a:scrgbClr r="0" g="0" b="0"/>
          </a:fillRef>
          <a:effectRef idx="0">
            <a:scrgbClr r="0" g="0" b="0"/>
          </a:effectRef>
          <a:fontRef idx="minor"/>
        </p:style>
        <p:txBody>
          <a:bodyPr/>
          <a:lstStyle/>
          <a:p>
            <a:endParaRPr lang="en-US"/>
          </a:p>
        </p:txBody>
      </p:sp>
      <p:sp>
        <p:nvSpPr>
          <p:cNvPr id="362" name="Google Shape;390;p30"/>
          <p:cNvSpPr/>
          <p:nvPr/>
        </p:nvSpPr>
        <p:spPr>
          <a:xfrm>
            <a:off x="3173040" y="3567240"/>
            <a:ext cx="4673160" cy="18360"/>
          </a:xfrm>
          <a:prstGeom prst="rect">
            <a:avLst/>
          </a:prstGeom>
          <a:solidFill>
            <a:srgbClr val="38BDF8"/>
          </a:solidFill>
          <a:ln w="0">
            <a:noFill/>
          </a:ln>
        </p:spPr>
        <p:style>
          <a:lnRef idx="0">
            <a:scrgbClr r="0" g="0" b="0"/>
          </a:lnRef>
          <a:fillRef idx="0">
            <a:scrgbClr r="0" g="0" b="0"/>
          </a:fillRef>
          <a:effectRef idx="0">
            <a:scrgbClr r="0" g="0" b="0"/>
          </a:effectRef>
          <a:fontRef idx="minor"/>
        </p:style>
        <p:txBody>
          <a:bodyPr/>
          <a:lstStyle/>
          <a:p>
            <a:endParaRPr lang="en-US"/>
          </a:p>
        </p:txBody>
      </p:sp>
      <p:sp>
        <p:nvSpPr>
          <p:cNvPr id="363" name="Google Shape;391;p30"/>
          <p:cNvSpPr/>
          <p:nvPr/>
        </p:nvSpPr>
        <p:spPr>
          <a:xfrm>
            <a:off x="7846920" y="3567240"/>
            <a:ext cx="3763440" cy="18360"/>
          </a:xfrm>
          <a:prstGeom prst="rect">
            <a:avLst/>
          </a:prstGeom>
          <a:solidFill>
            <a:srgbClr val="38BDF8"/>
          </a:solidFill>
          <a:ln w="0">
            <a:noFill/>
          </a:ln>
        </p:spPr>
        <p:style>
          <a:lnRef idx="0">
            <a:scrgbClr r="0" g="0" b="0"/>
          </a:lnRef>
          <a:fillRef idx="0">
            <a:scrgbClr r="0" g="0" b="0"/>
          </a:fillRef>
          <a:effectRef idx="0">
            <a:scrgbClr r="0" g="0" b="0"/>
          </a:effectRef>
          <a:fontRef idx="minor"/>
        </p:style>
        <p:txBody>
          <a:bodyPr/>
          <a:lstStyle/>
          <a:p>
            <a:endParaRPr lang="en-US"/>
          </a:p>
        </p:txBody>
      </p:sp>
      <p:sp>
        <p:nvSpPr>
          <p:cNvPr id="364" name="Google Shape;392;p30"/>
          <p:cNvSpPr/>
          <p:nvPr/>
        </p:nvSpPr>
        <p:spPr>
          <a:xfrm>
            <a:off x="581040" y="3971880"/>
            <a:ext cx="2591280" cy="8640"/>
          </a:xfrm>
          <a:prstGeom prst="rect">
            <a:avLst/>
          </a:prstGeom>
          <a:solidFill>
            <a:srgbClr val="334155"/>
          </a:solidFill>
          <a:ln w="0">
            <a:noFill/>
          </a:ln>
        </p:spPr>
        <p:style>
          <a:lnRef idx="0">
            <a:scrgbClr r="0" g="0" b="0"/>
          </a:lnRef>
          <a:fillRef idx="0">
            <a:scrgbClr r="0" g="0" b="0"/>
          </a:fillRef>
          <a:effectRef idx="0">
            <a:scrgbClr r="0" g="0" b="0"/>
          </a:effectRef>
          <a:fontRef idx="minor"/>
        </p:style>
        <p:txBody>
          <a:bodyPr/>
          <a:lstStyle/>
          <a:p>
            <a:endParaRPr lang="en-US"/>
          </a:p>
        </p:txBody>
      </p:sp>
      <p:sp>
        <p:nvSpPr>
          <p:cNvPr id="365" name="Google Shape;393;p30"/>
          <p:cNvSpPr/>
          <p:nvPr/>
        </p:nvSpPr>
        <p:spPr>
          <a:xfrm>
            <a:off x="3173040" y="3971880"/>
            <a:ext cx="4673160" cy="8640"/>
          </a:xfrm>
          <a:prstGeom prst="rect">
            <a:avLst/>
          </a:prstGeom>
          <a:solidFill>
            <a:srgbClr val="334155"/>
          </a:solidFill>
          <a:ln w="0">
            <a:noFill/>
          </a:ln>
        </p:spPr>
        <p:style>
          <a:lnRef idx="0">
            <a:scrgbClr r="0" g="0" b="0"/>
          </a:lnRef>
          <a:fillRef idx="0">
            <a:scrgbClr r="0" g="0" b="0"/>
          </a:fillRef>
          <a:effectRef idx="0">
            <a:scrgbClr r="0" g="0" b="0"/>
          </a:effectRef>
          <a:fontRef idx="minor"/>
        </p:style>
        <p:txBody>
          <a:bodyPr/>
          <a:lstStyle/>
          <a:p>
            <a:endParaRPr lang="en-US"/>
          </a:p>
        </p:txBody>
      </p:sp>
      <p:sp>
        <p:nvSpPr>
          <p:cNvPr id="366" name="Google Shape;394;p30"/>
          <p:cNvSpPr/>
          <p:nvPr/>
        </p:nvSpPr>
        <p:spPr>
          <a:xfrm>
            <a:off x="7846920" y="3971880"/>
            <a:ext cx="3763440" cy="8640"/>
          </a:xfrm>
          <a:prstGeom prst="rect">
            <a:avLst/>
          </a:prstGeom>
          <a:solidFill>
            <a:srgbClr val="334155"/>
          </a:solidFill>
          <a:ln w="0">
            <a:noFill/>
          </a:ln>
        </p:spPr>
        <p:style>
          <a:lnRef idx="0">
            <a:scrgbClr r="0" g="0" b="0"/>
          </a:lnRef>
          <a:fillRef idx="0">
            <a:scrgbClr r="0" g="0" b="0"/>
          </a:fillRef>
          <a:effectRef idx="0">
            <a:scrgbClr r="0" g="0" b="0"/>
          </a:effectRef>
          <a:fontRef idx="minor"/>
        </p:style>
        <p:txBody>
          <a:bodyPr/>
          <a:lstStyle/>
          <a:p>
            <a:endParaRPr lang="en-US"/>
          </a:p>
        </p:txBody>
      </p:sp>
      <p:sp>
        <p:nvSpPr>
          <p:cNvPr id="367" name="Google Shape;395;p30"/>
          <p:cNvSpPr/>
          <p:nvPr/>
        </p:nvSpPr>
        <p:spPr>
          <a:xfrm>
            <a:off x="581040" y="4362480"/>
            <a:ext cx="2591280" cy="8640"/>
          </a:xfrm>
          <a:prstGeom prst="rect">
            <a:avLst/>
          </a:prstGeom>
          <a:solidFill>
            <a:srgbClr val="334155"/>
          </a:solidFill>
          <a:ln w="0">
            <a:noFill/>
          </a:ln>
        </p:spPr>
        <p:style>
          <a:lnRef idx="0">
            <a:scrgbClr r="0" g="0" b="0"/>
          </a:lnRef>
          <a:fillRef idx="0">
            <a:scrgbClr r="0" g="0" b="0"/>
          </a:fillRef>
          <a:effectRef idx="0">
            <a:scrgbClr r="0" g="0" b="0"/>
          </a:effectRef>
          <a:fontRef idx="minor"/>
        </p:style>
        <p:txBody>
          <a:bodyPr/>
          <a:lstStyle/>
          <a:p>
            <a:endParaRPr lang="en-US"/>
          </a:p>
        </p:txBody>
      </p:sp>
      <p:sp>
        <p:nvSpPr>
          <p:cNvPr id="368" name="Google Shape;396;p30"/>
          <p:cNvSpPr/>
          <p:nvPr/>
        </p:nvSpPr>
        <p:spPr>
          <a:xfrm>
            <a:off x="3173040" y="4362480"/>
            <a:ext cx="4673160" cy="8640"/>
          </a:xfrm>
          <a:prstGeom prst="rect">
            <a:avLst/>
          </a:prstGeom>
          <a:solidFill>
            <a:srgbClr val="334155"/>
          </a:solidFill>
          <a:ln w="0">
            <a:noFill/>
          </a:ln>
        </p:spPr>
        <p:style>
          <a:lnRef idx="0">
            <a:scrgbClr r="0" g="0" b="0"/>
          </a:lnRef>
          <a:fillRef idx="0">
            <a:scrgbClr r="0" g="0" b="0"/>
          </a:fillRef>
          <a:effectRef idx="0">
            <a:scrgbClr r="0" g="0" b="0"/>
          </a:effectRef>
          <a:fontRef idx="minor"/>
        </p:style>
        <p:txBody>
          <a:bodyPr/>
          <a:lstStyle/>
          <a:p>
            <a:endParaRPr lang="en-US"/>
          </a:p>
        </p:txBody>
      </p:sp>
      <p:sp>
        <p:nvSpPr>
          <p:cNvPr id="369" name="Google Shape;397;p30"/>
          <p:cNvSpPr/>
          <p:nvPr/>
        </p:nvSpPr>
        <p:spPr>
          <a:xfrm>
            <a:off x="7846920" y="4362480"/>
            <a:ext cx="3763440" cy="8640"/>
          </a:xfrm>
          <a:prstGeom prst="rect">
            <a:avLst/>
          </a:prstGeom>
          <a:solidFill>
            <a:srgbClr val="334155"/>
          </a:solidFill>
          <a:ln w="0">
            <a:noFill/>
          </a:ln>
        </p:spPr>
        <p:style>
          <a:lnRef idx="0">
            <a:scrgbClr r="0" g="0" b="0"/>
          </a:lnRef>
          <a:fillRef idx="0">
            <a:scrgbClr r="0" g="0" b="0"/>
          </a:fillRef>
          <a:effectRef idx="0">
            <a:scrgbClr r="0" g="0" b="0"/>
          </a:effectRef>
          <a:fontRef idx="minor"/>
        </p:style>
        <p:txBody>
          <a:bodyPr/>
          <a:lstStyle/>
          <a:p>
            <a:endParaRPr lang="en-US"/>
          </a:p>
        </p:txBody>
      </p:sp>
      <p:sp>
        <p:nvSpPr>
          <p:cNvPr id="370" name="Google Shape;398;p30"/>
          <p:cNvSpPr/>
          <p:nvPr/>
        </p:nvSpPr>
        <p:spPr>
          <a:xfrm>
            <a:off x="581040" y="4753080"/>
            <a:ext cx="2591280" cy="8640"/>
          </a:xfrm>
          <a:prstGeom prst="rect">
            <a:avLst/>
          </a:prstGeom>
          <a:solidFill>
            <a:srgbClr val="334155"/>
          </a:solidFill>
          <a:ln w="0">
            <a:noFill/>
          </a:ln>
        </p:spPr>
        <p:style>
          <a:lnRef idx="0">
            <a:scrgbClr r="0" g="0" b="0"/>
          </a:lnRef>
          <a:fillRef idx="0">
            <a:scrgbClr r="0" g="0" b="0"/>
          </a:fillRef>
          <a:effectRef idx="0">
            <a:scrgbClr r="0" g="0" b="0"/>
          </a:effectRef>
          <a:fontRef idx="minor"/>
        </p:style>
        <p:txBody>
          <a:bodyPr/>
          <a:lstStyle/>
          <a:p>
            <a:endParaRPr lang="en-US"/>
          </a:p>
        </p:txBody>
      </p:sp>
      <p:sp>
        <p:nvSpPr>
          <p:cNvPr id="371" name="Google Shape;399;p30"/>
          <p:cNvSpPr/>
          <p:nvPr/>
        </p:nvSpPr>
        <p:spPr>
          <a:xfrm>
            <a:off x="3173040" y="4753080"/>
            <a:ext cx="4673160" cy="8640"/>
          </a:xfrm>
          <a:prstGeom prst="rect">
            <a:avLst/>
          </a:prstGeom>
          <a:solidFill>
            <a:srgbClr val="334155"/>
          </a:solidFill>
          <a:ln w="0">
            <a:noFill/>
          </a:ln>
        </p:spPr>
        <p:style>
          <a:lnRef idx="0">
            <a:scrgbClr r="0" g="0" b="0"/>
          </a:lnRef>
          <a:fillRef idx="0">
            <a:scrgbClr r="0" g="0" b="0"/>
          </a:fillRef>
          <a:effectRef idx="0">
            <a:scrgbClr r="0" g="0" b="0"/>
          </a:effectRef>
          <a:fontRef idx="minor"/>
        </p:style>
        <p:txBody>
          <a:bodyPr/>
          <a:lstStyle/>
          <a:p>
            <a:endParaRPr lang="en-US"/>
          </a:p>
        </p:txBody>
      </p:sp>
      <p:sp>
        <p:nvSpPr>
          <p:cNvPr id="372" name="Google Shape;400;p30"/>
          <p:cNvSpPr/>
          <p:nvPr/>
        </p:nvSpPr>
        <p:spPr>
          <a:xfrm>
            <a:off x="7846920" y="4753080"/>
            <a:ext cx="3763440" cy="8640"/>
          </a:xfrm>
          <a:prstGeom prst="rect">
            <a:avLst/>
          </a:prstGeom>
          <a:solidFill>
            <a:srgbClr val="334155"/>
          </a:solidFill>
          <a:ln w="0">
            <a:noFill/>
          </a:ln>
        </p:spPr>
        <p:style>
          <a:lnRef idx="0">
            <a:scrgbClr r="0" g="0" b="0"/>
          </a:lnRef>
          <a:fillRef idx="0">
            <a:scrgbClr r="0" g="0" b="0"/>
          </a:fillRef>
          <a:effectRef idx="0">
            <a:scrgbClr r="0" g="0" b="0"/>
          </a:effectRef>
          <a:fontRef idx="minor"/>
        </p:style>
        <p:txBody>
          <a:bodyPr/>
          <a:lstStyle/>
          <a:p>
            <a:endParaRPr lang="en-US"/>
          </a:p>
        </p:txBody>
      </p:sp>
      <p:sp>
        <p:nvSpPr>
          <p:cNvPr id="373" name="Google Shape;401;p30"/>
          <p:cNvSpPr/>
          <p:nvPr/>
        </p:nvSpPr>
        <p:spPr>
          <a:xfrm>
            <a:off x="581040" y="708120"/>
            <a:ext cx="11580840" cy="4118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spAutoFit/>
          </a:bodyPr>
          <a:lstStyle/>
          <a:p>
            <a:pPr>
              <a:lnSpc>
                <a:spcPct val="100000"/>
              </a:lnSpc>
              <a:tabLst>
                <a:tab pos="0" algn="l"/>
              </a:tabLst>
            </a:pPr>
            <a:r>
              <a:rPr lang="en-US" sz="2700" b="1" strike="noStrike" spc="-1">
                <a:solidFill>
                  <a:srgbClr val="38BDF8"/>
                </a:solidFill>
                <a:latin typeface="JetBrains Mono"/>
                <a:ea typeface="JetBrains Mono"/>
              </a:rPr>
              <a:t>Trust Metrics: NIC/NAC/SIL</a:t>
            </a:r>
            <a:endParaRPr lang="en-NZ" sz="2700" b="0" strike="noStrike" spc="-1">
              <a:latin typeface="Arial"/>
            </a:endParaRPr>
          </a:p>
        </p:txBody>
      </p:sp>
      <p:sp>
        <p:nvSpPr>
          <p:cNvPr id="374" name="Google Shape;402;p30"/>
          <p:cNvSpPr/>
          <p:nvPr/>
        </p:nvSpPr>
        <p:spPr>
          <a:xfrm>
            <a:off x="581040" y="1276200"/>
            <a:ext cx="11029320" cy="18360"/>
          </a:xfrm>
          <a:prstGeom prst="rect">
            <a:avLst/>
          </a:prstGeom>
          <a:solidFill>
            <a:srgbClr val="1E293B"/>
          </a:solidFill>
          <a:ln w="0">
            <a:noFill/>
          </a:ln>
        </p:spPr>
        <p:style>
          <a:lnRef idx="0">
            <a:scrgbClr r="0" g="0" b="0"/>
          </a:lnRef>
          <a:fillRef idx="0">
            <a:scrgbClr r="0" g="0" b="0"/>
          </a:fillRef>
          <a:effectRef idx="0">
            <a:scrgbClr r="0" g="0" b="0"/>
          </a:effectRef>
          <a:fontRef idx="minor"/>
        </p:style>
        <p:txBody>
          <a:bodyPr/>
          <a:lstStyle/>
          <a:p>
            <a:endParaRPr 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5" name="Google Shape;407;p31" descr="image.png"/>
          <p:cNvPicPr/>
          <p:nvPr/>
        </p:nvPicPr>
        <p:blipFill>
          <a:blip r:embed="rId3"/>
          <a:stretch/>
        </p:blipFill>
        <p:spPr>
          <a:xfrm>
            <a:off x="0" y="0"/>
            <a:ext cx="12191400" cy="6857280"/>
          </a:xfrm>
          <a:prstGeom prst="rect">
            <a:avLst/>
          </a:prstGeom>
          <a:ln w="0">
            <a:noFill/>
          </a:ln>
        </p:spPr>
      </p:pic>
      <p:pic>
        <p:nvPicPr>
          <p:cNvPr id="376" name="Google Shape;408;p31" descr="image.png"/>
          <p:cNvPicPr/>
          <p:nvPr/>
        </p:nvPicPr>
        <p:blipFill>
          <a:blip r:embed="rId4"/>
          <a:stretch/>
        </p:blipFill>
        <p:spPr>
          <a:xfrm>
            <a:off x="581040" y="2900520"/>
            <a:ext cx="5276160" cy="2152080"/>
          </a:xfrm>
          <a:prstGeom prst="rect">
            <a:avLst/>
          </a:prstGeom>
          <a:ln w="0">
            <a:noFill/>
          </a:ln>
        </p:spPr>
      </p:pic>
      <p:pic>
        <p:nvPicPr>
          <p:cNvPr id="377" name="Google Shape;409;p31" descr="image.png"/>
          <p:cNvPicPr/>
          <p:nvPr/>
        </p:nvPicPr>
        <p:blipFill>
          <a:blip r:embed="rId5"/>
          <a:stretch/>
        </p:blipFill>
        <p:spPr>
          <a:xfrm>
            <a:off x="6334200" y="2900520"/>
            <a:ext cx="5276160" cy="2152080"/>
          </a:xfrm>
          <a:prstGeom prst="rect">
            <a:avLst/>
          </a:prstGeom>
          <a:ln w="0">
            <a:noFill/>
          </a:ln>
        </p:spPr>
      </p:pic>
      <p:pic>
        <p:nvPicPr>
          <p:cNvPr id="378" name="Google Shape;410;p31" descr="image.png"/>
          <p:cNvPicPr/>
          <p:nvPr/>
        </p:nvPicPr>
        <p:blipFill>
          <a:blip r:embed="rId6"/>
          <a:stretch/>
        </p:blipFill>
        <p:spPr>
          <a:xfrm>
            <a:off x="9360" y="9360"/>
            <a:ext cx="12172320" cy="266040"/>
          </a:xfrm>
          <a:prstGeom prst="rect">
            <a:avLst/>
          </a:prstGeom>
          <a:ln w="0">
            <a:noFill/>
          </a:ln>
        </p:spPr>
      </p:pic>
      <p:pic>
        <p:nvPicPr>
          <p:cNvPr id="379" name="Google Shape;411;p31" descr="image.png"/>
          <p:cNvPicPr/>
          <p:nvPr/>
        </p:nvPicPr>
        <p:blipFill>
          <a:blip r:embed="rId6"/>
          <a:stretch/>
        </p:blipFill>
        <p:spPr>
          <a:xfrm>
            <a:off x="9360" y="6581880"/>
            <a:ext cx="12172320" cy="266040"/>
          </a:xfrm>
          <a:prstGeom prst="rect">
            <a:avLst/>
          </a:prstGeom>
          <a:ln w="0">
            <a:noFill/>
          </a:ln>
        </p:spPr>
      </p:pic>
      <p:sp>
        <p:nvSpPr>
          <p:cNvPr id="380" name="Google Shape;412;p31"/>
          <p:cNvSpPr/>
          <p:nvPr/>
        </p:nvSpPr>
        <p:spPr>
          <a:xfrm>
            <a:off x="828720" y="3567240"/>
            <a:ext cx="4780800" cy="307800"/>
          </a:xfrm>
          <a:prstGeom prst="rect">
            <a:avLst/>
          </a:prstGeom>
          <a:noFill/>
          <a:ln w="0">
            <a:noFill/>
          </a:ln>
        </p:spPr>
        <p:style>
          <a:lnRef idx="0">
            <a:scrgbClr r="0" g="0" b="0"/>
          </a:lnRef>
          <a:fillRef idx="0">
            <a:scrgbClr r="0" g="0" b="0"/>
          </a:fillRef>
          <a:effectRef idx="0">
            <a:scrgbClr r="0" g="0" b="0"/>
          </a:effectRef>
          <a:fontRef idx="minor"/>
        </p:style>
        <p:txBody>
          <a:bodyPr lIns="0" tIns="0" rIns="0" bIns="0">
            <a:spAutoFit/>
          </a:bodyPr>
          <a:lstStyle/>
          <a:p>
            <a:pPr>
              <a:lnSpc>
                <a:spcPct val="150000"/>
              </a:lnSpc>
              <a:tabLst>
                <a:tab pos="0" algn="l"/>
              </a:tabLst>
            </a:pPr>
            <a:r>
              <a:rPr lang="en-US" sz="1350" b="0" strike="noStrike" spc="-1">
                <a:solidFill>
                  <a:srgbClr val="CBD5E1"/>
                </a:solidFill>
                <a:latin typeface="Inter"/>
                <a:ea typeface="Inter"/>
              </a:rPr>
              <a:t>Based on air pressure (29.92 inHg baseline).</a:t>
            </a:r>
            <a:endParaRPr lang="en-NZ" sz="1350" b="0" strike="noStrike" spc="-1">
              <a:latin typeface="Arial"/>
            </a:endParaRPr>
          </a:p>
        </p:txBody>
      </p:sp>
      <p:sp>
        <p:nvSpPr>
          <p:cNvPr id="381" name="Google Shape;413;p31"/>
          <p:cNvSpPr/>
          <p:nvPr/>
        </p:nvSpPr>
        <p:spPr>
          <a:xfrm>
            <a:off x="828720" y="4471920"/>
            <a:ext cx="4780800" cy="239400"/>
          </a:xfrm>
          <a:prstGeom prst="rect">
            <a:avLst/>
          </a:prstGeom>
          <a:noFill/>
          <a:ln w="0">
            <a:noFill/>
          </a:ln>
        </p:spPr>
        <p:style>
          <a:lnRef idx="0">
            <a:scrgbClr r="0" g="0" b="0"/>
          </a:lnRef>
          <a:fillRef idx="0">
            <a:scrgbClr r="0" g="0" b="0"/>
          </a:fillRef>
          <a:effectRef idx="0">
            <a:scrgbClr r="0" g="0" b="0"/>
          </a:effectRef>
          <a:fontRef idx="minor"/>
        </p:style>
        <p:txBody>
          <a:bodyPr lIns="0" tIns="0" rIns="0" bIns="0">
            <a:spAutoFit/>
          </a:bodyPr>
          <a:lstStyle/>
          <a:p>
            <a:pPr>
              <a:lnSpc>
                <a:spcPct val="150000"/>
              </a:lnSpc>
              <a:tabLst>
                <a:tab pos="0" algn="l"/>
              </a:tabLst>
            </a:pPr>
            <a:r>
              <a:rPr lang="en-US" sz="1050" b="0" strike="noStrike" spc="-1">
                <a:solidFill>
                  <a:srgbClr val="CBD5E1"/>
                </a:solidFill>
                <a:latin typeface="Inter"/>
                <a:ea typeface="Inter"/>
              </a:rPr>
              <a:t>ATC separates planes based on pressure levels, not true height.</a:t>
            </a:r>
            <a:endParaRPr lang="en-NZ" sz="1050" b="0" strike="noStrike" spc="-1">
              <a:latin typeface="Arial"/>
            </a:endParaRPr>
          </a:p>
        </p:txBody>
      </p:sp>
      <p:sp>
        <p:nvSpPr>
          <p:cNvPr id="382" name="Google Shape;414;p31"/>
          <p:cNvSpPr/>
          <p:nvPr/>
        </p:nvSpPr>
        <p:spPr>
          <a:xfrm>
            <a:off x="6581880" y="3567240"/>
            <a:ext cx="4780800" cy="307800"/>
          </a:xfrm>
          <a:prstGeom prst="rect">
            <a:avLst/>
          </a:prstGeom>
          <a:noFill/>
          <a:ln w="0">
            <a:noFill/>
          </a:ln>
        </p:spPr>
        <p:style>
          <a:lnRef idx="0">
            <a:scrgbClr r="0" g="0" b="0"/>
          </a:lnRef>
          <a:fillRef idx="0">
            <a:scrgbClr r="0" g="0" b="0"/>
          </a:fillRef>
          <a:effectRef idx="0">
            <a:scrgbClr r="0" g="0" b="0"/>
          </a:effectRef>
          <a:fontRef idx="minor"/>
        </p:style>
        <p:txBody>
          <a:bodyPr lIns="0" tIns="0" rIns="0" bIns="0">
            <a:spAutoFit/>
          </a:bodyPr>
          <a:lstStyle/>
          <a:p>
            <a:pPr>
              <a:lnSpc>
                <a:spcPct val="150000"/>
              </a:lnSpc>
              <a:tabLst>
                <a:tab pos="0" algn="l"/>
              </a:tabLst>
            </a:pPr>
            <a:r>
              <a:rPr lang="en-US" sz="1350" b="0" strike="noStrike" spc="-1">
                <a:solidFill>
                  <a:srgbClr val="CBD5E1"/>
                </a:solidFill>
                <a:latin typeface="Inter"/>
                <a:ea typeface="Inter"/>
              </a:rPr>
              <a:t>True height above the WGS84 ellipsoid.</a:t>
            </a:r>
            <a:endParaRPr lang="en-NZ" sz="1350" b="0" strike="noStrike" spc="-1">
              <a:latin typeface="Arial"/>
            </a:endParaRPr>
          </a:p>
        </p:txBody>
      </p:sp>
      <p:sp>
        <p:nvSpPr>
          <p:cNvPr id="383" name="Google Shape;415;p31"/>
          <p:cNvSpPr/>
          <p:nvPr/>
        </p:nvSpPr>
        <p:spPr>
          <a:xfrm>
            <a:off x="6581880" y="4471920"/>
            <a:ext cx="4780800" cy="239400"/>
          </a:xfrm>
          <a:prstGeom prst="rect">
            <a:avLst/>
          </a:prstGeom>
          <a:noFill/>
          <a:ln w="0">
            <a:noFill/>
          </a:ln>
        </p:spPr>
        <p:style>
          <a:lnRef idx="0">
            <a:scrgbClr r="0" g="0" b="0"/>
          </a:lnRef>
          <a:fillRef idx="0">
            <a:scrgbClr r="0" g="0" b="0"/>
          </a:fillRef>
          <a:effectRef idx="0">
            <a:scrgbClr r="0" g="0" b="0"/>
          </a:effectRef>
          <a:fontRef idx="minor"/>
        </p:style>
        <p:txBody>
          <a:bodyPr lIns="0" tIns="0" rIns="0" bIns="0">
            <a:spAutoFit/>
          </a:bodyPr>
          <a:lstStyle/>
          <a:p>
            <a:pPr>
              <a:lnSpc>
                <a:spcPct val="150000"/>
              </a:lnSpc>
              <a:tabLst>
                <a:tab pos="0" algn="l"/>
              </a:tabLst>
            </a:pPr>
            <a:r>
              <a:rPr lang="en-US" sz="1050" b="0" strike="noStrike" spc="-1">
                <a:solidFill>
                  <a:srgbClr val="CBD5E1"/>
                </a:solidFill>
                <a:latin typeface="Inter"/>
                <a:ea typeface="Inter"/>
              </a:rPr>
              <a:t>Used for GPWS and verifying baro-altimeter errors.</a:t>
            </a:r>
            <a:endParaRPr lang="en-NZ" sz="1050" b="0" strike="noStrike" spc="-1">
              <a:latin typeface="Arial"/>
            </a:endParaRPr>
          </a:p>
        </p:txBody>
      </p:sp>
      <p:sp>
        <p:nvSpPr>
          <p:cNvPr id="384" name="Google Shape;416;p31"/>
          <p:cNvSpPr/>
          <p:nvPr/>
        </p:nvSpPr>
        <p:spPr>
          <a:xfrm>
            <a:off x="581040" y="708120"/>
            <a:ext cx="11580840" cy="4118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spAutoFit/>
          </a:bodyPr>
          <a:lstStyle/>
          <a:p>
            <a:pPr>
              <a:lnSpc>
                <a:spcPct val="100000"/>
              </a:lnSpc>
              <a:tabLst>
                <a:tab pos="0" algn="l"/>
              </a:tabLst>
            </a:pPr>
            <a:r>
              <a:rPr lang="en-US" sz="2700" b="1" strike="noStrike" spc="-1">
                <a:solidFill>
                  <a:srgbClr val="38BDF8"/>
                </a:solidFill>
                <a:latin typeface="JetBrains Mono"/>
                <a:ea typeface="JetBrains Mono"/>
              </a:rPr>
              <a:t>Geometric vs Barometric Altitude</a:t>
            </a:r>
            <a:endParaRPr lang="en-NZ" sz="2700" b="0" strike="noStrike" spc="-1">
              <a:latin typeface="Arial"/>
            </a:endParaRPr>
          </a:p>
        </p:txBody>
      </p:sp>
      <p:sp>
        <p:nvSpPr>
          <p:cNvPr id="385" name="Google Shape;417;p31"/>
          <p:cNvSpPr/>
          <p:nvPr/>
        </p:nvSpPr>
        <p:spPr>
          <a:xfrm>
            <a:off x="581040" y="1276200"/>
            <a:ext cx="11029320" cy="18360"/>
          </a:xfrm>
          <a:prstGeom prst="rect">
            <a:avLst/>
          </a:prstGeom>
          <a:solidFill>
            <a:srgbClr val="1E293B"/>
          </a:solidFill>
          <a:ln w="0">
            <a:noFill/>
          </a:ln>
        </p:spPr>
        <p:style>
          <a:lnRef idx="0">
            <a:scrgbClr r="0" g="0" b="0"/>
          </a:lnRef>
          <a:fillRef idx="0">
            <a:scrgbClr r="0" g="0" b="0"/>
          </a:fillRef>
          <a:effectRef idx="0">
            <a:scrgbClr r="0" g="0" b="0"/>
          </a:effectRef>
          <a:fontRef idx="minor"/>
        </p:style>
        <p:txBody>
          <a:bodyPr/>
          <a:lstStyle/>
          <a:p>
            <a:endParaRPr lang="en-US"/>
          </a:p>
        </p:txBody>
      </p:sp>
      <p:sp>
        <p:nvSpPr>
          <p:cNvPr id="386" name="Google Shape;418;p31"/>
          <p:cNvSpPr/>
          <p:nvPr/>
        </p:nvSpPr>
        <p:spPr>
          <a:xfrm>
            <a:off x="828720" y="3147840"/>
            <a:ext cx="5019840" cy="228240"/>
          </a:xfrm>
          <a:prstGeom prst="rect">
            <a:avLst/>
          </a:prstGeom>
          <a:noFill/>
          <a:ln w="0">
            <a:noFill/>
          </a:ln>
        </p:spPr>
        <p:style>
          <a:lnRef idx="0">
            <a:scrgbClr r="0" g="0" b="0"/>
          </a:lnRef>
          <a:fillRef idx="0">
            <a:scrgbClr r="0" g="0" b="0"/>
          </a:fillRef>
          <a:effectRef idx="0">
            <a:scrgbClr r="0" g="0" b="0"/>
          </a:effectRef>
          <a:fontRef idx="minor"/>
        </p:style>
        <p:txBody>
          <a:bodyPr lIns="0" tIns="0" rIns="0" bIns="0">
            <a:spAutoFit/>
          </a:bodyPr>
          <a:lstStyle/>
          <a:p>
            <a:pPr>
              <a:lnSpc>
                <a:spcPct val="100000"/>
              </a:lnSpc>
              <a:tabLst>
                <a:tab pos="0" algn="l"/>
              </a:tabLst>
            </a:pPr>
            <a:r>
              <a:rPr lang="en-US" sz="1500" b="1" strike="noStrike" spc="-1">
                <a:solidFill>
                  <a:srgbClr val="38BDF8"/>
                </a:solidFill>
                <a:latin typeface="JetBrains Mono"/>
                <a:ea typeface="JetBrains Mono"/>
              </a:rPr>
              <a:t>Barometric (Mode C)</a:t>
            </a:r>
            <a:endParaRPr lang="en-NZ" sz="1500" b="0" strike="noStrike" spc="-1">
              <a:latin typeface="Arial"/>
            </a:endParaRPr>
          </a:p>
        </p:txBody>
      </p:sp>
      <p:sp>
        <p:nvSpPr>
          <p:cNvPr id="387" name="Google Shape;419;p31"/>
          <p:cNvSpPr/>
          <p:nvPr/>
        </p:nvSpPr>
        <p:spPr>
          <a:xfrm>
            <a:off x="6581880" y="3147840"/>
            <a:ext cx="5019840" cy="228240"/>
          </a:xfrm>
          <a:prstGeom prst="rect">
            <a:avLst/>
          </a:prstGeom>
          <a:noFill/>
          <a:ln w="0">
            <a:noFill/>
          </a:ln>
        </p:spPr>
        <p:style>
          <a:lnRef idx="0">
            <a:scrgbClr r="0" g="0" b="0"/>
          </a:lnRef>
          <a:fillRef idx="0">
            <a:scrgbClr r="0" g="0" b="0"/>
          </a:fillRef>
          <a:effectRef idx="0">
            <a:scrgbClr r="0" g="0" b="0"/>
          </a:effectRef>
          <a:fontRef idx="minor"/>
        </p:style>
        <p:txBody>
          <a:bodyPr lIns="0" tIns="0" rIns="0" bIns="0">
            <a:spAutoFit/>
          </a:bodyPr>
          <a:lstStyle/>
          <a:p>
            <a:pPr>
              <a:lnSpc>
                <a:spcPct val="100000"/>
              </a:lnSpc>
              <a:tabLst>
                <a:tab pos="0" algn="l"/>
              </a:tabLst>
            </a:pPr>
            <a:r>
              <a:rPr lang="en-US" sz="1500" b="1" strike="noStrike" spc="-1">
                <a:solidFill>
                  <a:srgbClr val="38BDF8"/>
                </a:solidFill>
                <a:latin typeface="JetBrains Mono"/>
                <a:ea typeface="JetBrains Mono"/>
              </a:rPr>
              <a:t>Geometric (GNSS)</a:t>
            </a:r>
            <a:endParaRPr lang="en-NZ" sz="1500" b="0" strike="noStrike" spc="-1">
              <a:latin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8" name="Google Shape;407;p31" descr="image.png"/>
          <p:cNvPicPr/>
          <p:nvPr/>
        </p:nvPicPr>
        <p:blipFill>
          <a:blip r:embed="rId3"/>
          <a:stretch/>
        </p:blipFill>
        <p:spPr>
          <a:xfrm>
            <a:off x="0" y="142920"/>
            <a:ext cx="12191400" cy="6857280"/>
          </a:xfrm>
          <a:prstGeom prst="rect">
            <a:avLst/>
          </a:prstGeom>
          <a:ln w="0">
            <a:noFill/>
          </a:ln>
        </p:spPr>
      </p:pic>
      <p:pic>
        <p:nvPicPr>
          <p:cNvPr id="389" name="Google Shape;410;p31" descr="image.png"/>
          <p:cNvPicPr/>
          <p:nvPr/>
        </p:nvPicPr>
        <p:blipFill>
          <a:blip r:embed="rId4"/>
          <a:stretch/>
        </p:blipFill>
        <p:spPr>
          <a:xfrm>
            <a:off x="9360" y="9360"/>
            <a:ext cx="12172320" cy="266040"/>
          </a:xfrm>
          <a:prstGeom prst="rect">
            <a:avLst/>
          </a:prstGeom>
          <a:ln w="0">
            <a:noFill/>
          </a:ln>
        </p:spPr>
      </p:pic>
      <p:pic>
        <p:nvPicPr>
          <p:cNvPr id="390" name="Google Shape;411;p31" descr="image.png"/>
          <p:cNvPicPr/>
          <p:nvPr/>
        </p:nvPicPr>
        <p:blipFill>
          <a:blip r:embed="rId4"/>
          <a:stretch/>
        </p:blipFill>
        <p:spPr>
          <a:xfrm>
            <a:off x="9360" y="6581880"/>
            <a:ext cx="12172320" cy="266040"/>
          </a:xfrm>
          <a:prstGeom prst="rect">
            <a:avLst/>
          </a:prstGeom>
          <a:ln w="0">
            <a:noFill/>
          </a:ln>
        </p:spPr>
      </p:pic>
      <p:sp>
        <p:nvSpPr>
          <p:cNvPr id="391" name="Google Shape;416;p31"/>
          <p:cNvSpPr/>
          <p:nvPr/>
        </p:nvSpPr>
        <p:spPr>
          <a:xfrm>
            <a:off x="581040" y="708120"/>
            <a:ext cx="11580840" cy="4118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spAutoFit/>
          </a:bodyPr>
          <a:lstStyle/>
          <a:p>
            <a:pPr>
              <a:lnSpc>
                <a:spcPct val="100000"/>
              </a:lnSpc>
              <a:tabLst>
                <a:tab pos="0" algn="l"/>
              </a:tabLst>
            </a:pPr>
            <a:r>
              <a:rPr lang="en-US" sz="2700" b="1" strike="noStrike" spc="-1">
                <a:solidFill>
                  <a:srgbClr val="38BDF8"/>
                </a:solidFill>
                <a:latin typeface="JetBrains Mono"/>
                <a:ea typeface="JetBrains Mono"/>
              </a:rPr>
              <a:t>Timeline</a:t>
            </a:r>
            <a:endParaRPr lang="en-NZ" sz="2700" b="0" strike="noStrike" spc="-1">
              <a:latin typeface="Arial"/>
            </a:endParaRPr>
          </a:p>
        </p:txBody>
      </p:sp>
      <p:sp>
        <p:nvSpPr>
          <p:cNvPr id="392" name="Google Shape;417;p31"/>
          <p:cNvSpPr/>
          <p:nvPr/>
        </p:nvSpPr>
        <p:spPr>
          <a:xfrm>
            <a:off x="581040" y="1276200"/>
            <a:ext cx="11029320" cy="18360"/>
          </a:xfrm>
          <a:prstGeom prst="rect">
            <a:avLst/>
          </a:prstGeom>
          <a:solidFill>
            <a:srgbClr val="1E293B"/>
          </a:solidFill>
          <a:ln w="0">
            <a:noFill/>
          </a:ln>
        </p:spPr>
        <p:style>
          <a:lnRef idx="0">
            <a:scrgbClr r="0" g="0" b="0"/>
          </a:lnRef>
          <a:fillRef idx="0">
            <a:scrgbClr r="0" g="0" b="0"/>
          </a:fillRef>
          <a:effectRef idx="0">
            <a:scrgbClr r="0" g="0" b="0"/>
          </a:effectRef>
          <a:fontRef idx="minor"/>
        </p:style>
        <p:txBody>
          <a:bodyPr/>
          <a:lstStyle/>
          <a:p>
            <a:endParaRPr lang="en-US"/>
          </a:p>
        </p:txBody>
      </p:sp>
      <p:sp>
        <p:nvSpPr>
          <p:cNvPr id="393" name="TextBox 2"/>
          <p:cNvSpPr/>
          <p:nvPr/>
        </p:nvSpPr>
        <p:spPr>
          <a:xfrm>
            <a:off x="581040" y="1812240"/>
            <a:ext cx="4877640" cy="26899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marL="343080" indent="-342360">
              <a:lnSpc>
                <a:spcPts val="2475"/>
              </a:lnSpc>
              <a:spcAft>
                <a:spcPts val="1125"/>
              </a:spcAft>
              <a:buClr>
                <a:srgbClr val="000000"/>
              </a:buClr>
              <a:buFont typeface="Arial"/>
              <a:buChar char="•"/>
            </a:pPr>
            <a:r>
              <a:rPr lang="en-US" sz="1400" b="0" strike="noStrike" spc="-1">
                <a:solidFill>
                  <a:srgbClr val="FFFFFF"/>
                </a:solidFill>
                <a:latin typeface="Arial"/>
                <a:ea typeface="Arial"/>
              </a:rPr>
              <a:t>1940s–50s: PSR introduced</a:t>
            </a:r>
            <a:endParaRPr lang="en-NZ" sz="1400" b="0" strike="noStrike" spc="-1">
              <a:latin typeface="Arial"/>
            </a:endParaRPr>
          </a:p>
          <a:p>
            <a:pPr marL="343080" indent="-342360">
              <a:lnSpc>
                <a:spcPts val="2475"/>
              </a:lnSpc>
              <a:spcAft>
                <a:spcPts val="1125"/>
              </a:spcAft>
              <a:buClr>
                <a:srgbClr val="000000"/>
              </a:buClr>
              <a:buFont typeface="Arial"/>
              <a:buChar char="•"/>
            </a:pPr>
            <a:r>
              <a:rPr lang="en-US" sz="1400" b="0" strike="noStrike" spc="-1">
                <a:solidFill>
                  <a:srgbClr val="FFFFFF"/>
                </a:solidFill>
                <a:latin typeface="Arial"/>
                <a:ea typeface="Arial"/>
              </a:rPr>
              <a:t>1950s–60s: SSR with Mode A/C</a:t>
            </a:r>
            <a:endParaRPr lang="en-NZ" sz="1400" b="0" strike="noStrike" spc="-1">
              <a:latin typeface="Arial"/>
            </a:endParaRPr>
          </a:p>
          <a:p>
            <a:pPr marL="343080" indent="-342360">
              <a:lnSpc>
                <a:spcPts val="2475"/>
              </a:lnSpc>
              <a:spcAft>
                <a:spcPts val="1125"/>
              </a:spcAft>
              <a:buClr>
                <a:srgbClr val="000000"/>
              </a:buClr>
              <a:buFont typeface="Arial"/>
              <a:buChar char="•"/>
            </a:pPr>
            <a:r>
              <a:rPr lang="en-US" sz="1400" b="0" strike="noStrike" spc="-1">
                <a:solidFill>
                  <a:srgbClr val="FFFFFF"/>
                </a:solidFill>
                <a:latin typeface="Arial"/>
                <a:ea typeface="Arial"/>
              </a:rPr>
              <a:t>1980s: Mode S development</a:t>
            </a:r>
            <a:endParaRPr lang="en-NZ" sz="1400" b="0" strike="noStrike" spc="-1">
              <a:latin typeface="Arial"/>
            </a:endParaRPr>
          </a:p>
          <a:p>
            <a:pPr marL="343080" indent="-342360">
              <a:lnSpc>
                <a:spcPts val="2475"/>
              </a:lnSpc>
              <a:spcAft>
                <a:spcPts val="1125"/>
              </a:spcAft>
              <a:buClr>
                <a:srgbClr val="000000"/>
              </a:buClr>
              <a:buFont typeface="Arial"/>
              <a:buChar char="•"/>
            </a:pPr>
            <a:r>
              <a:rPr lang="en-US" sz="1400" b="0" strike="noStrike" spc="-1">
                <a:solidFill>
                  <a:srgbClr val="FFFFFF"/>
                </a:solidFill>
                <a:latin typeface="Arial"/>
                <a:ea typeface="Arial"/>
              </a:rPr>
              <a:t>1990s: ADS-B concept proven</a:t>
            </a:r>
            <a:endParaRPr lang="en-NZ" sz="1400" b="0" strike="noStrike" spc="-1">
              <a:latin typeface="Arial"/>
            </a:endParaRPr>
          </a:p>
          <a:p>
            <a:pPr marL="343080" indent="-342360">
              <a:lnSpc>
                <a:spcPts val="2475"/>
              </a:lnSpc>
              <a:spcAft>
                <a:spcPts val="1125"/>
              </a:spcAft>
              <a:buClr>
                <a:srgbClr val="000000"/>
              </a:buClr>
              <a:buFont typeface="Arial"/>
              <a:buChar char="•"/>
            </a:pPr>
            <a:r>
              <a:rPr lang="en-US" sz="1400" b="0" strike="noStrike" spc="-1">
                <a:solidFill>
                  <a:srgbClr val="FFFFFF"/>
                </a:solidFill>
                <a:latin typeface="Arial"/>
                <a:ea typeface="Arial"/>
              </a:rPr>
              <a:t>2000s: Trials &amp; ICAO adoption</a:t>
            </a:r>
            <a:endParaRPr lang="en-NZ" sz="1400" b="0" strike="noStrike" spc="-1">
              <a:latin typeface="Arial"/>
            </a:endParaRPr>
          </a:p>
          <a:p>
            <a:pPr marL="343080" indent="-342360">
              <a:lnSpc>
                <a:spcPts val="2475"/>
              </a:lnSpc>
              <a:spcAft>
                <a:spcPts val="1125"/>
              </a:spcAft>
              <a:buClr>
                <a:srgbClr val="000000"/>
              </a:buClr>
              <a:buFont typeface="Arial"/>
              <a:buChar char="•"/>
            </a:pPr>
            <a:r>
              <a:rPr lang="en-US" sz="1400" b="0" strike="noStrike" spc="-1">
                <a:solidFill>
                  <a:srgbClr val="FFFFFF"/>
                </a:solidFill>
                <a:latin typeface="Arial"/>
                <a:ea typeface="Arial"/>
              </a:rPr>
              <a:t>2020+: ADS-B mandatory in U.S. / Europe</a:t>
            </a:r>
            <a:endParaRPr lang="en-NZ" sz="1400" b="0" strike="noStrike" spc="-1">
              <a:latin typeface="Arial"/>
            </a:endParaRPr>
          </a:p>
        </p:txBody>
      </p:sp>
      <p:pic>
        <p:nvPicPr>
          <p:cNvPr id="394" name="Picture 2" descr="Image of Military Drone Screen"/>
          <p:cNvPicPr/>
          <p:nvPr/>
        </p:nvPicPr>
        <p:blipFill>
          <a:blip r:embed="rId5"/>
          <a:stretch/>
        </p:blipFill>
        <p:spPr>
          <a:xfrm>
            <a:off x="5669280" y="1295280"/>
            <a:ext cx="5940720" cy="3506760"/>
          </a:xfrm>
          <a:prstGeom prst="rect">
            <a:avLst/>
          </a:prstGeom>
          <a:ln w="0">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5" name="Google Shape;424;p32" descr="image.png"/>
          <p:cNvPicPr/>
          <p:nvPr/>
        </p:nvPicPr>
        <p:blipFill>
          <a:blip r:embed="rId3"/>
          <a:stretch/>
        </p:blipFill>
        <p:spPr>
          <a:xfrm>
            <a:off x="0" y="0"/>
            <a:ext cx="12191400" cy="6857280"/>
          </a:xfrm>
          <a:prstGeom prst="rect">
            <a:avLst/>
          </a:prstGeom>
          <a:ln w="0">
            <a:noFill/>
          </a:ln>
        </p:spPr>
      </p:pic>
      <p:pic>
        <p:nvPicPr>
          <p:cNvPr id="396" name="Google Shape;425;p32" descr="image.png"/>
          <p:cNvPicPr/>
          <p:nvPr/>
        </p:nvPicPr>
        <p:blipFill>
          <a:blip r:embed="rId4"/>
          <a:stretch/>
        </p:blipFill>
        <p:spPr>
          <a:xfrm>
            <a:off x="9360" y="9360"/>
            <a:ext cx="12172320" cy="266040"/>
          </a:xfrm>
          <a:prstGeom prst="rect">
            <a:avLst/>
          </a:prstGeom>
          <a:ln w="0">
            <a:noFill/>
          </a:ln>
        </p:spPr>
      </p:pic>
      <p:pic>
        <p:nvPicPr>
          <p:cNvPr id="397" name="Google Shape;426;p32" descr="image.png"/>
          <p:cNvPicPr/>
          <p:nvPr/>
        </p:nvPicPr>
        <p:blipFill>
          <a:blip r:embed="rId4"/>
          <a:stretch/>
        </p:blipFill>
        <p:spPr>
          <a:xfrm>
            <a:off x="9360" y="6581880"/>
            <a:ext cx="12172320" cy="266040"/>
          </a:xfrm>
          <a:prstGeom prst="rect">
            <a:avLst/>
          </a:prstGeom>
          <a:ln w="0">
            <a:noFill/>
          </a:ln>
        </p:spPr>
      </p:pic>
      <p:sp>
        <p:nvSpPr>
          <p:cNvPr id="398" name="Google Shape;427;p32"/>
          <p:cNvSpPr/>
          <p:nvPr/>
        </p:nvSpPr>
        <p:spPr>
          <a:xfrm>
            <a:off x="581040" y="4219560"/>
            <a:ext cx="11029320" cy="342000"/>
          </a:xfrm>
          <a:prstGeom prst="rect">
            <a:avLst/>
          </a:prstGeom>
          <a:noFill/>
          <a:ln w="0">
            <a:noFill/>
          </a:ln>
        </p:spPr>
        <p:style>
          <a:lnRef idx="0">
            <a:scrgbClr r="0" g="0" b="0"/>
          </a:lnRef>
          <a:fillRef idx="0">
            <a:scrgbClr r="0" g="0" b="0"/>
          </a:fillRef>
          <a:effectRef idx="0">
            <a:scrgbClr r="0" g="0" b="0"/>
          </a:effectRef>
          <a:fontRef idx="minor"/>
        </p:style>
        <p:txBody>
          <a:bodyPr lIns="0" tIns="0" rIns="0" bIns="0">
            <a:spAutoFit/>
          </a:bodyPr>
          <a:lstStyle/>
          <a:p>
            <a:pPr algn="ctr">
              <a:lnSpc>
                <a:spcPct val="150000"/>
              </a:lnSpc>
              <a:tabLst>
                <a:tab pos="0" algn="l"/>
              </a:tabLst>
            </a:pPr>
            <a:r>
              <a:rPr lang="en-US" sz="1500" b="0" strike="noStrike" spc="-1">
                <a:solidFill>
                  <a:srgbClr val="64748B"/>
                </a:solidFill>
                <a:latin typeface="Inter"/>
                <a:ea typeface="Inter"/>
              </a:rPr>
              <a:t>OSINT, OpSec, and Electronic Warfare</a:t>
            </a:r>
            <a:endParaRPr lang="en-NZ" sz="1500" b="0" strike="noStrike" spc="-1">
              <a:latin typeface="Arial"/>
            </a:endParaRPr>
          </a:p>
        </p:txBody>
      </p:sp>
      <p:sp>
        <p:nvSpPr>
          <p:cNvPr id="399" name="Google Shape;428;p32"/>
          <p:cNvSpPr/>
          <p:nvPr/>
        </p:nvSpPr>
        <p:spPr>
          <a:xfrm>
            <a:off x="305280" y="2352600"/>
            <a:ext cx="11580840" cy="914400"/>
          </a:xfrm>
          <a:prstGeom prst="rect">
            <a:avLst/>
          </a:prstGeom>
          <a:noFill/>
          <a:ln w="0">
            <a:noFill/>
          </a:ln>
        </p:spPr>
        <p:style>
          <a:lnRef idx="0">
            <a:scrgbClr r="0" g="0" b="0"/>
          </a:lnRef>
          <a:fillRef idx="0">
            <a:scrgbClr r="0" g="0" b="0"/>
          </a:fillRef>
          <a:effectRef idx="0">
            <a:scrgbClr r="0" g="0" b="0"/>
          </a:effectRef>
          <a:fontRef idx="minor"/>
        </p:style>
        <p:txBody>
          <a:bodyPr lIns="0" tIns="0" rIns="0" bIns="0">
            <a:spAutoFit/>
          </a:bodyPr>
          <a:lstStyle/>
          <a:p>
            <a:pPr algn="ctr">
              <a:lnSpc>
                <a:spcPct val="100000"/>
              </a:lnSpc>
              <a:tabLst>
                <a:tab pos="0" algn="l"/>
              </a:tabLst>
            </a:pPr>
            <a:r>
              <a:rPr lang="en-US" sz="6000" b="1" strike="noStrike" spc="-1">
                <a:solidFill>
                  <a:srgbClr val="38BDF8"/>
                </a:solidFill>
                <a:latin typeface="Inter"/>
                <a:ea typeface="Inter"/>
              </a:rPr>
              <a:t>SECTION 4</a:t>
            </a:r>
            <a:endParaRPr lang="en-NZ" sz="6000" b="0" strike="noStrike" spc="-1">
              <a:latin typeface="Arial"/>
            </a:endParaRPr>
          </a:p>
        </p:txBody>
      </p:sp>
      <p:sp>
        <p:nvSpPr>
          <p:cNvPr id="400" name="Google Shape;429;p32"/>
          <p:cNvSpPr/>
          <p:nvPr/>
        </p:nvSpPr>
        <p:spPr>
          <a:xfrm>
            <a:off x="305280" y="3562200"/>
            <a:ext cx="11580840" cy="456840"/>
          </a:xfrm>
          <a:prstGeom prst="rect">
            <a:avLst/>
          </a:prstGeom>
          <a:noFill/>
          <a:ln w="0">
            <a:noFill/>
          </a:ln>
        </p:spPr>
        <p:style>
          <a:lnRef idx="0">
            <a:scrgbClr r="0" g="0" b="0"/>
          </a:lnRef>
          <a:fillRef idx="0">
            <a:scrgbClr r="0" g="0" b="0"/>
          </a:fillRef>
          <a:effectRef idx="0">
            <a:scrgbClr r="0" g="0" b="0"/>
          </a:effectRef>
          <a:fontRef idx="minor"/>
        </p:style>
        <p:txBody>
          <a:bodyPr lIns="0" tIns="0" rIns="0" bIns="0">
            <a:spAutoFit/>
          </a:bodyPr>
          <a:lstStyle/>
          <a:p>
            <a:pPr algn="ctr">
              <a:lnSpc>
                <a:spcPct val="100000"/>
              </a:lnSpc>
              <a:tabLst>
                <a:tab pos="0" algn="l"/>
              </a:tabLst>
            </a:pPr>
            <a:r>
              <a:rPr lang="en-US" sz="3000" b="1" strike="noStrike" spc="-1">
                <a:solidFill>
                  <a:srgbClr val="CBD5E1"/>
                </a:solidFill>
                <a:latin typeface="Inter"/>
                <a:ea typeface="Inter"/>
              </a:rPr>
              <a:t>MILITARY &amp; INTELLIGENCE</a:t>
            </a:r>
            <a:endParaRPr lang="en-NZ" sz="3000" b="0" strike="noStrike" spc="-1">
              <a:latin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1" name="Google Shape;434;p33" descr="image.png"/>
          <p:cNvPicPr/>
          <p:nvPr/>
        </p:nvPicPr>
        <p:blipFill>
          <a:blip r:embed="rId3"/>
          <a:stretch/>
        </p:blipFill>
        <p:spPr>
          <a:xfrm>
            <a:off x="0" y="0"/>
            <a:ext cx="12191400" cy="6857280"/>
          </a:xfrm>
          <a:prstGeom prst="rect">
            <a:avLst/>
          </a:prstGeom>
          <a:ln w="0">
            <a:noFill/>
          </a:ln>
        </p:spPr>
      </p:pic>
      <p:pic>
        <p:nvPicPr>
          <p:cNvPr id="402" name="Google Shape;435;p33" descr="image.png"/>
          <p:cNvPicPr/>
          <p:nvPr/>
        </p:nvPicPr>
        <p:blipFill>
          <a:blip r:embed="rId4"/>
          <a:stretch/>
        </p:blipFill>
        <p:spPr>
          <a:xfrm>
            <a:off x="6334200" y="1833480"/>
            <a:ext cx="5276160" cy="4285440"/>
          </a:xfrm>
          <a:prstGeom prst="rect">
            <a:avLst/>
          </a:prstGeom>
          <a:ln w="0">
            <a:noFill/>
          </a:ln>
        </p:spPr>
      </p:pic>
      <p:pic>
        <p:nvPicPr>
          <p:cNvPr id="403" name="Google Shape;436;p33" descr="image.png"/>
          <p:cNvPicPr/>
          <p:nvPr/>
        </p:nvPicPr>
        <p:blipFill>
          <a:blip r:embed="rId5"/>
          <a:stretch/>
        </p:blipFill>
        <p:spPr>
          <a:xfrm>
            <a:off x="9360" y="9360"/>
            <a:ext cx="12172320" cy="266040"/>
          </a:xfrm>
          <a:prstGeom prst="rect">
            <a:avLst/>
          </a:prstGeom>
          <a:ln w="0">
            <a:noFill/>
          </a:ln>
        </p:spPr>
      </p:pic>
      <p:pic>
        <p:nvPicPr>
          <p:cNvPr id="404" name="Google Shape;437;p33" descr="image.png"/>
          <p:cNvPicPr/>
          <p:nvPr/>
        </p:nvPicPr>
        <p:blipFill>
          <a:blip r:embed="rId5"/>
          <a:stretch/>
        </p:blipFill>
        <p:spPr>
          <a:xfrm>
            <a:off x="9360" y="6581880"/>
            <a:ext cx="12172320" cy="266040"/>
          </a:xfrm>
          <a:prstGeom prst="rect">
            <a:avLst/>
          </a:prstGeom>
          <a:ln w="0">
            <a:noFill/>
          </a:ln>
        </p:spPr>
      </p:pic>
      <p:sp>
        <p:nvSpPr>
          <p:cNvPr id="405" name="Google Shape;438;p33"/>
          <p:cNvSpPr/>
          <p:nvPr/>
        </p:nvSpPr>
        <p:spPr>
          <a:xfrm>
            <a:off x="581040" y="3086280"/>
            <a:ext cx="5276160" cy="307800"/>
          </a:xfrm>
          <a:prstGeom prst="rect">
            <a:avLst/>
          </a:prstGeom>
          <a:noFill/>
          <a:ln w="0">
            <a:noFill/>
          </a:ln>
        </p:spPr>
        <p:style>
          <a:lnRef idx="0">
            <a:scrgbClr r="0" g="0" b="0"/>
          </a:lnRef>
          <a:fillRef idx="0">
            <a:scrgbClr r="0" g="0" b="0"/>
          </a:fillRef>
          <a:effectRef idx="0">
            <a:scrgbClr r="0" g="0" b="0"/>
          </a:effectRef>
          <a:fontRef idx="minor"/>
        </p:style>
        <p:txBody>
          <a:bodyPr lIns="0" tIns="0" rIns="0" bIns="0">
            <a:spAutoFit/>
          </a:bodyPr>
          <a:lstStyle/>
          <a:p>
            <a:pPr>
              <a:lnSpc>
                <a:spcPct val="150000"/>
              </a:lnSpc>
              <a:tabLst>
                <a:tab pos="0" algn="l"/>
              </a:tabLst>
            </a:pPr>
            <a:r>
              <a:rPr lang="en-US" sz="1350" b="0" strike="noStrike" spc="-1">
                <a:solidFill>
                  <a:srgbClr val="CBD5E1"/>
                </a:solidFill>
                <a:latin typeface="Inter"/>
                <a:ea typeface="Inter"/>
              </a:rPr>
              <a:t>ADS-B has </a:t>
            </a:r>
            <a:r>
              <a:rPr lang="en-US" sz="1350" b="1" strike="noStrike" spc="-1">
                <a:solidFill>
                  <a:srgbClr val="CBD5E1"/>
                </a:solidFill>
                <a:latin typeface="Inter"/>
                <a:ea typeface="Inter"/>
              </a:rPr>
              <a:t>NO Encryption</a:t>
            </a:r>
            <a:r>
              <a:rPr lang="en-US" sz="1350" b="0" strike="noStrike" spc="-1">
                <a:solidFill>
                  <a:srgbClr val="CBD5E1"/>
                </a:solidFill>
                <a:latin typeface="Inter"/>
                <a:ea typeface="Inter"/>
              </a:rPr>
              <a:t> and </a:t>
            </a:r>
            <a:r>
              <a:rPr lang="en-US" sz="1350" b="1" strike="noStrike" spc="-1">
                <a:solidFill>
                  <a:srgbClr val="CBD5E1"/>
                </a:solidFill>
                <a:latin typeface="Inter"/>
                <a:ea typeface="Inter"/>
              </a:rPr>
              <a:t>NO Authentication</a:t>
            </a:r>
            <a:r>
              <a:rPr lang="en-US" sz="1350" b="0" strike="noStrike" spc="-1">
                <a:solidFill>
                  <a:srgbClr val="CBD5E1"/>
                </a:solidFill>
                <a:latin typeface="Inter"/>
                <a:ea typeface="Inter"/>
              </a:rPr>
              <a:t>.</a:t>
            </a:r>
            <a:endParaRPr lang="en-NZ" sz="1350" b="0" strike="noStrike" spc="-1">
              <a:latin typeface="Arial"/>
            </a:endParaRPr>
          </a:p>
        </p:txBody>
      </p:sp>
      <p:pic>
        <p:nvPicPr>
          <p:cNvPr id="406" name="Google Shape;439;p33" descr="image.png"/>
          <p:cNvPicPr/>
          <p:nvPr/>
        </p:nvPicPr>
        <p:blipFill>
          <a:blip r:embed="rId6"/>
          <a:stretch/>
        </p:blipFill>
        <p:spPr>
          <a:xfrm>
            <a:off x="6343560" y="1843200"/>
            <a:ext cx="5257080" cy="4266360"/>
          </a:xfrm>
          <a:prstGeom prst="rect">
            <a:avLst/>
          </a:prstGeom>
          <a:ln w="0">
            <a:noFill/>
          </a:ln>
        </p:spPr>
      </p:pic>
      <p:sp>
        <p:nvSpPr>
          <p:cNvPr id="407" name="Google Shape;440;p33"/>
          <p:cNvSpPr/>
          <p:nvPr/>
        </p:nvSpPr>
        <p:spPr>
          <a:xfrm>
            <a:off x="819000" y="3533760"/>
            <a:ext cx="5037840" cy="307800"/>
          </a:xfrm>
          <a:prstGeom prst="rect">
            <a:avLst/>
          </a:prstGeom>
          <a:noFill/>
          <a:ln w="0">
            <a:noFill/>
          </a:ln>
        </p:spPr>
        <p:style>
          <a:lnRef idx="0">
            <a:scrgbClr r="0" g="0" b="0"/>
          </a:lnRef>
          <a:fillRef idx="0">
            <a:scrgbClr r="0" g="0" b="0"/>
          </a:fillRef>
          <a:effectRef idx="0">
            <a:scrgbClr r="0" g="0" b="0"/>
          </a:effectRef>
          <a:fontRef idx="minor"/>
        </p:style>
        <p:txBody>
          <a:bodyPr lIns="0" tIns="0" rIns="0" bIns="0">
            <a:spAutoFit/>
          </a:bodyPr>
          <a:lstStyle/>
          <a:p>
            <a:pPr>
              <a:lnSpc>
                <a:spcPct val="150000"/>
              </a:lnSpc>
              <a:tabLst>
                <a:tab pos="0" algn="l"/>
              </a:tabLst>
            </a:pPr>
            <a:r>
              <a:rPr lang="en-US" sz="1350" b="1" strike="noStrike" spc="-1">
                <a:solidFill>
                  <a:srgbClr val="CBD5E1"/>
                </a:solidFill>
                <a:latin typeface="Inter"/>
                <a:ea typeface="Inter"/>
              </a:rPr>
              <a:t>Eavesdropping:</a:t>
            </a:r>
            <a:r>
              <a:rPr lang="en-US" sz="1350" b="0" strike="noStrike" spc="-1">
                <a:solidFill>
                  <a:srgbClr val="CBD5E1"/>
                </a:solidFill>
                <a:latin typeface="Inter"/>
                <a:ea typeface="Inter"/>
              </a:rPr>
              <a:t> $20 SDRs can track all traffic.</a:t>
            </a:r>
            <a:endParaRPr lang="en-NZ" sz="1350" b="0" strike="noStrike" spc="-1">
              <a:latin typeface="Arial"/>
            </a:endParaRPr>
          </a:p>
        </p:txBody>
      </p:sp>
      <p:sp>
        <p:nvSpPr>
          <p:cNvPr id="408" name="Google Shape;441;p33"/>
          <p:cNvSpPr/>
          <p:nvPr/>
        </p:nvSpPr>
        <p:spPr>
          <a:xfrm>
            <a:off x="819000" y="3933720"/>
            <a:ext cx="5037840" cy="615960"/>
          </a:xfrm>
          <a:prstGeom prst="rect">
            <a:avLst/>
          </a:prstGeom>
          <a:noFill/>
          <a:ln w="0">
            <a:noFill/>
          </a:ln>
        </p:spPr>
        <p:style>
          <a:lnRef idx="0">
            <a:scrgbClr r="0" g="0" b="0"/>
          </a:lnRef>
          <a:fillRef idx="0">
            <a:scrgbClr r="0" g="0" b="0"/>
          </a:fillRef>
          <a:effectRef idx="0">
            <a:scrgbClr r="0" g="0" b="0"/>
          </a:effectRef>
          <a:fontRef idx="minor"/>
        </p:style>
        <p:txBody>
          <a:bodyPr lIns="0" tIns="0" rIns="0" bIns="0">
            <a:spAutoFit/>
          </a:bodyPr>
          <a:lstStyle/>
          <a:p>
            <a:pPr>
              <a:lnSpc>
                <a:spcPct val="150000"/>
              </a:lnSpc>
              <a:tabLst>
                <a:tab pos="0" algn="l"/>
              </a:tabLst>
            </a:pPr>
            <a:r>
              <a:rPr lang="en-US" sz="1350" b="1" strike="noStrike" spc="-1">
                <a:solidFill>
                  <a:srgbClr val="CBD5E1"/>
                </a:solidFill>
                <a:latin typeface="Inter"/>
                <a:ea typeface="Inter"/>
              </a:rPr>
              <a:t>Spoofing:</a:t>
            </a:r>
            <a:r>
              <a:rPr lang="en-US" sz="1350" b="0" strike="noStrike" spc="-1">
                <a:solidFill>
                  <a:srgbClr val="CBD5E1"/>
                </a:solidFill>
                <a:latin typeface="Inter"/>
                <a:ea typeface="Inter"/>
              </a:rPr>
              <a:t> Injecting fake DF17 messages to create "Ghost" aircraft.</a:t>
            </a:r>
            <a:endParaRPr lang="en-NZ" sz="1350" b="0" strike="noStrike" spc="-1">
              <a:latin typeface="Arial"/>
            </a:endParaRPr>
          </a:p>
        </p:txBody>
      </p:sp>
      <p:sp>
        <p:nvSpPr>
          <p:cNvPr id="409" name="Google Shape;442;p33"/>
          <p:cNvSpPr/>
          <p:nvPr/>
        </p:nvSpPr>
        <p:spPr>
          <a:xfrm>
            <a:off x="819000" y="4591080"/>
            <a:ext cx="5037840" cy="615960"/>
          </a:xfrm>
          <a:prstGeom prst="rect">
            <a:avLst/>
          </a:prstGeom>
          <a:noFill/>
          <a:ln w="0">
            <a:noFill/>
          </a:ln>
        </p:spPr>
        <p:style>
          <a:lnRef idx="0">
            <a:scrgbClr r="0" g="0" b="0"/>
          </a:lnRef>
          <a:fillRef idx="0">
            <a:scrgbClr r="0" g="0" b="0"/>
          </a:fillRef>
          <a:effectRef idx="0">
            <a:scrgbClr r="0" g="0" b="0"/>
          </a:effectRef>
          <a:fontRef idx="minor"/>
        </p:style>
        <p:txBody>
          <a:bodyPr lIns="0" tIns="0" rIns="0" bIns="0">
            <a:spAutoFit/>
          </a:bodyPr>
          <a:lstStyle/>
          <a:p>
            <a:pPr>
              <a:lnSpc>
                <a:spcPct val="150000"/>
              </a:lnSpc>
              <a:tabLst>
                <a:tab pos="0" algn="l"/>
              </a:tabLst>
            </a:pPr>
            <a:r>
              <a:rPr lang="en-US" sz="1350" b="1" strike="noStrike" spc="-1">
                <a:solidFill>
                  <a:srgbClr val="CBD5E1"/>
                </a:solidFill>
                <a:latin typeface="Inter"/>
                <a:ea typeface="Inter"/>
              </a:rPr>
              <a:t>Jamming:</a:t>
            </a:r>
            <a:r>
              <a:rPr lang="en-US" sz="1350" b="0" strike="noStrike" spc="-1">
                <a:solidFill>
                  <a:srgbClr val="CBD5E1"/>
                </a:solidFill>
                <a:latin typeface="Inter"/>
                <a:ea typeface="Inter"/>
              </a:rPr>
              <a:t> 1090 MHz is susceptible to high-power CW jamming.</a:t>
            </a:r>
            <a:endParaRPr lang="en-NZ" sz="1350" b="0" strike="noStrike" spc="-1">
              <a:latin typeface="Arial"/>
            </a:endParaRPr>
          </a:p>
        </p:txBody>
      </p:sp>
      <p:sp>
        <p:nvSpPr>
          <p:cNvPr id="410" name="Google Shape;443;p33"/>
          <p:cNvSpPr/>
          <p:nvPr/>
        </p:nvSpPr>
        <p:spPr>
          <a:xfrm>
            <a:off x="581040" y="3533760"/>
            <a:ext cx="104040" cy="307800"/>
          </a:xfrm>
          <a:prstGeom prst="rect">
            <a:avLst/>
          </a:prstGeom>
          <a:noFill/>
          <a:ln w="0">
            <a:noFill/>
          </a:ln>
        </p:spPr>
        <p:style>
          <a:lnRef idx="0">
            <a:scrgbClr r="0" g="0" b="0"/>
          </a:lnRef>
          <a:fillRef idx="0">
            <a:scrgbClr r="0" g="0" b="0"/>
          </a:fillRef>
          <a:effectRef idx="0">
            <a:scrgbClr r="0" g="0" b="0"/>
          </a:effectRef>
          <a:fontRef idx="minor"/>
        </p:style>
        <p:txBody>
          <a:bodyPr lIns="0" tIns="0" rIns="0" bIns="0">
            <a:spAutoFit/>
          </a:bodyPr>
          <a:lstStyle/>
          <a:p>
            <a:pPr>
              <a:lnSpc>
                <a:spcPct val="150000"/>
              </a:lnSpc>
              <a:tabLst>
                <a:tab pos="0" algn="l"/>
              </a:tabLst>
            </a:pPr>
            <a:r>
              <a:rPr lang="en-US" sz="1350" b="1" strike="noStrike" spc="-1">
                <a:solidFill>
                  <a:srgbClr val="38BDF8"/>
                </a:solidFill>
                <a:latin typeface="JetBrains Mono"/>
                <a:ea typeface="JetBrains Mono"/>
              </a:rPr>
              <a:t>&gt;</a:t>
            </a:r>
            <a:endParaRPr lang="en-NZ" sz="1350" b="0" strike="noStrike" spc="-1">
              <a:latin typeface="Arial"/>
            </a:endParaRPr>
          </a:p>
        </p:txBody>
      </p:sp>
      <p:sp>
        <p:nvSpPr>
          <p:cNvPr id="411" name="Google Shape;444;p33"/>
          <p:cNvSpPr/>
          <p:nvPr/>
        </p:nvSpPr>
        <p:spPr>
          <a:xfrm>
            <a:off x="581040" y="3933720"/>
            <a:ext cx="104040" cy="307800"/>
          </a:xfrm>
          <a:prstGeom prst="rect">
            <a:avLst/>
          </a:prstGeom>
          <a:noFill/>
          <a:ln w="0">
            <a:noFill/>
          </a:ln>
        </p:spPr>
        <p:style>
          <a:lnRef idx="0">
            <a:scrgbClr r="0" g="0" b="0"/>
          </a:lnRef>
          <a:fillRef idx="0">
            <a:scrgbClr r="0" g="0" b="0"/>
          </a:fillRef>
          <a:effectRef idx="0">
            <a:scrgbClr r="0" g="0" b="0"/>
          </a:effectRef>
          <a:fontRef idx="minor"/>
        </p:style>
        <p:txBody>
          <a:bodyPr lIns="0" tIns="0" rIns="0" bIns="0">
            <a:spAutoFit/>
          </a:bodyPr>
          <a:lstStyle/>
          <a:p>
            <a:pPr>
              <a:lnSpc>
                <a:spcPct val="150000"/>
              </a:lnSpc>
              <a:tabLst>
                <a:tab pos="0" algn="l"/>
              </a:tabLst>
            </a:pPr>
            <a:r>
              <a:rPr lang="en-US" sz="1350" b="1" strike="noStrike" spc="-1">
                <a:solidFill>
                  <a:srgbClr val="38BDF8"/>
                </a:solidFill>
                <a:latin typeface="JetBrains Mono"/>
                <a:ea typeface="JetBrains Mono"/>
              </a:rPr>
              <a:t>&gt;</a:t>
            </a:r>
            <a:endParaRPr lang="en-NZ" sz="1350" b="0" strike="noStrike" spc="-1">
              <a:latin typeface="Arial"/>
            </a:endParaRPr>
          </a:p>
        </p:txBody>
      </p:sp>
      <p:sp>
        <p:nvSpPr>
          <p:cNvPr id="412" name="Google Shape;445;p33"/>
          <p:cNvSpPr/>
          <p:nvPr/>
        </p:nvSpPr>
        <p:spPr>
          <a:xfrm>
            <a:off x="581040" y="4591080"/>
            <a:ext cx="104040" cy="307800"/>
          </a:xfrm>
          <a:prstGeom prst="rect">
            <a:avLst/>
          </a:prstGeom>
          <a:noFill/>
          <a:ln w="0">
            <a:noFill/>
          </a:ln>
        </p:spPr>
        <p:style>
          <a:lnRef idx="0">
            <a:scrgbClr r="0" g="0" b="0"/>
          </a:lnRef>
          <a:fillRef idx="0">
            <a:scrgbClr r="0" g="0" b="0"/>
          </a:fillRef>
          <a:effectRef idx="0">
            <a:scrgbClr r="0" g="0" b="0"/>
          </a:effectRef>
          <a:fontRef idx="minor"/>
        </p:style>
        <p:txBody>
          <a:bodyPr lIns="0" tIns="0" rIns="0" bIns="0">
            <a:spAutoFit/>
          </a:bodyPr>
          <a:lstStyle/>
          <a:p>
            <a:pPr>
              <a:lnSpc>
                <a:spcPct val="150000"/>
              </a:lnSpc>
              <a:tabLst>
                <a:tab pos="0" algn="l"/>
              </a:tabLst>
            </a:pPr>
            <a:r>
              <a:rPr lang="en-US" sz="1350" b="1" strike="noStrike" spc="-1">
                <a:solidFill>
                  <a:srgbClr val="38BDF8"/>
                </a:solidFill>
                <a:latin typeface="JetBrains Mono"/>
                <a:ea typeface="JetBrains Mono"/>
              </a:rPr>
              <a:t>&gt;</a:t>
            </a:r>
            <a:endParaRPr lang="en-NZ" sz="1350" b="0" strike="noStrike" spc="-1">
              <a:latin typeface="Arial"/>
            </a:endParaRPr>
          </a:p>
        </p:txBody>
      </p:sp>
      <p:sp>
        <p:nvSpPr>
          <p:cNvPr id="413" name="Google Shape;446;p33"/>
          <p:cNvSpPr/>
          <p:nvPr/>
        </p:nvSpPr>
        <p:spPr>
          <a:xfrm>
            <a:off x="581040" y="708120"/>
            <a:ext cx="11580840" cy="4118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spAutoFit/>
          </a:bodyPr>
          <a:lstStyle/>
          <a:p>
            <a:pPr>
              <a:lnSpc>
                <a:spcPct val="100000"/>
              </a:lnSpc>
              <a:tabLst>
                <a:tab pos="0" algn="l"/>
              </a:tabLst>
            </a:pPr>
            <a:r>
              <a:rPr lang="en-US" sz="2700" b="1" strike="noStrike" spc="-1">
                <a:solidFill>
                  <a:srgbClr val="EF4444"/>
                </a:solidFill>
                <a:latin typeface="JetBrains Mono"/>
                <a:ea typeface="JetBrains Mono"/>
              </a:rPr>
              <a:t>Vulnerability: No Authentication</a:t>
            </a:r>
            <a:endParaRPr lang="en-NZ" sz="2700" b="0" strike="noStrike" spc="-1">
              <a:latin typeface="Arial"/>
            </a:endParaRPr>
          </a:p>
        </p:txBody>
      </p:sp>
      <p:sp>
        <p:nvSpPr>
          <p:cNvPr id="414" name="Google Shape;447;p33"/>
          <p:cNvSpPr/>
          <p:nvPr/>
        </p:nvSpPr>
        <p:spPr>
          <a:xfrm>
            <a:off x="581040" y="1276200"/>
            <a:ext cx="11029320" cy="18360"/>
          </a:xfrm>
          <a:prstGeom prst="rect">
            <a:avLst/>
          </a:prstGeom>
          <a:solidFill>
            <a:srgbClr val="1E293B"/>
          </a:solidFill>
          <a:ln w="0">
            <a:noFill/>
          </a:ln>
        </p:spPr>
        <p:style>
          <a:lnRef idx="0">
            <a:scrgbClr r="0" g="0" b="0"/>
          </a:lnRef>
          <a:fillRef idx="0">
            <a:scrgbClr r="0" g="0" b="0"/>
          </a:fillRef>
          <a:effectRef idx="0">
            <a:scrgbClr r="0" g="0" b="0"/>
          </a:effectRef>
          <a:fontRef idx="minor"/>
        </p:style>
        <p:txBody>
          <a:bodyPr/>
          <a:lstStyle/>
          <a:p>
            <a:endParaRPr lang="en-US"/>
          </a:p>
        </p:txBody>
      </p:sp>
      <p:sp>
        <p:nvSpPr>
          <p:cNvPr id="415" name="Google Shape;448;p33"/>
          <p:cNvSpPr/>
          <p:nvPr/>
        </p:nvSpPr>
        <p:spPr>
          <a:xfrm>
            <a:off x="581040" y="2695680"/>
            <a:ext cx="5540040" cy="214200"/>
          </a:xfrm>
          <a:prstGeom prst="rect">
            <a:avLst/>
          </a:prstGeom>
          <a:noFill/>
          <a:ln w="0">
            <a:noFill/>
          </a:ln>
        </p:spPr>
        <p:style>
          <a:lnRef idx="0">
            <a:scrgbClr r="0" g="0" b="0"/>
          </a:lnRef>
          <a:fillRef idx="0">
            <a:scrgbClr r="0" g="0" b="0"/>
          </a:fillRef>
          <a:effectRef idx="0">
            <a:scrgbClr r="0" g="0" b="0"/>
          </a:effectRef>
          <a:fontRef idx="minor"/>
        </p:style>
        <p:txBody>
          <a:bodyPr lIns="0" tIns="0" rIns="0" bIns="0">
            <a:spAutoFit/>
          </a:bodyPr>
          <a:lstStyle/>
          <a:p>
            <a:pPr>
              <a:lnSpc>
                <a:spcPct val="100000"/>
              </a:lnSpc>
              <a:tabLst>
                <a:tab pos="0" algn="l"/>
              </a:tabLst>
            </a:pPr>
            <a:r>
              <a:rPr lang="en-US" sz="1410" b="1" strike="noStrike" spc="-1">
                <a:solidFill>
                  <a:srgbClr val="E2E8F0"/>
                </a:solidFill>
                <a:latin typeface="Inter"/>
                <a:ea typeface="Inter"/>
              </a:rPr>
              <a:t>The "Open Mic" Problem</a:t>
            </a:r>
            <a:endParaRPr lang="en-NZ" sz="1410" b="0" strike="noStrike" spc="-1">
              <a:latin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6" name="Google Shape;453;p34" descr="image.png"/>
          <p:cNvPicPr/>
          <p:nvPr/>
        </p:nvPicPr>
        <p:blipFill>
          <a:blip r:embed="rId3"/>
          <a:stretch/>
        </p:blipFill>
        <p:spPr>
          <a:xfrm>
            <a:off x="0" y="0"/>
            <a:ext cx="12191400" cy="6857280"/>
          </a:xfrm>
          <a:prstGeom prst="rect">
            <a:avLst/>
          </a:prstGeom>
          <a:ln w="0">
            <a:noFill/>
          </a:ln>
        </p:spPr>
      </p:pic>
      <p:pic>
        <p:nvPicPr>
          <p:cNvPr id="417" name="Google Shape;454;p34" descr="image.png"/>
          <p:cNvPicPr/>
          <p:nvPr/>
        </p:nvPicPr>
        <p:blipFill>
          <a:blip r:embed="rId4"/>
          <a:stretch/>
        </p:blipFill>
        <p:spPr>
          <a:xfrm>
            <a:off x="581040" y="3490920"/>
            <a:ext cx="3517200" cy="1856520"/>
          </a:xfrm>
          <a:prstGeom prst="rect">
            <a:avLst/>
          </a:prstGeom>
          <a:ln w="0">
            <a:noFill/>
          </a:ln>
        </p:spPr>
      </p:pic>
      <p:pic>
        <p:nvPicPr>
          <p:cNvPr id="418" name="Google Shape;455;p34" descr="image.png"/>
          <p:cNvPicPr/>
          <p:nvPr/>
        </p:nvPicPr>
        <p:blipFill>
          <a:blip r:embed="rId4"/>
          <a:stretch/>
        </p:blipFill>
        <p:spPr>
          <a:xfrm>
            <a:off x="4336920" y="3490920"/>
            <a:ext cx="3517200" cy="1856520"/>
          </a:xfrm>
          <a:prstGeom prst="rect">
            <a:avLst/>
          </a:prstGeom>
          <a:ln w="0">
            <a:noFill/>
          </a:ln>
        </p:spPr>
      </p:pic>
      <p:pic>
        <p:nvPicPr>
          <p:cNvPr id="419" name="Google Shape;456;p34" descr="image.png"/>
          <p:cNvPicPr/>
          <p:nvPr/>
        </p:nvPicPr>
        <p:blipFill>
          <a:blip r:embed="rId4"/>
          <a:stretch/>
        </p:blipFill>
        <p:spPr>
          <a:xfrm>
            <a:off x="8092800" y="3490920"/>
            <a:ext cx="3517200" cy="1856520"/>
          </a:xfrm>
          <a:prstGeom prst="rect">
            <a:avLst/>
          </a:prstGeom>
          <a:ln w="0">
            <a:noFill/>
          </a:ln>
        </p:spPr>
      </p:pic>
      <p:pic>
        <p:nvPicPr>
          <p:cNvPr id="420" name="Google Shape;457;p34" descr="image.png"/>
          <p:cNvPicPr/>
          <p:nvPr/>
        </p:nvPicPr>
        <p:blipFill>
          <a:blip r:embed="rId5"/>
          <a:stretch/>
        </p:blipFill>
        <p:spPr>
          <a:xfrm>
            <a:off x="9360" y="9360"/>
            <a:ext cx="12172320" cy="266040"/>
          </a:xfrm>
          <a:prstGeom prst="rect">
            <a:avLst/>
          </a:prstGeom>
          <a:ln w="0">
            <a:noFill/>
          </a:ln>
        </p:spPr>
      </p:pic>
      <p:pic>
        <p:nvPicPr>
          <p:cNvPr id="421" name="Google Shape;458;p34" descr="image.png"/>
          <p:cNvPicPr/>
          <p:nvPr/>
        </p:nvPicPr>
        <p:blipFill>
          <a:blip r:embed="rId5"/>
          <a:stretch/>
        </p:blipFill>
        <p:spPr>
          <a:xfrm>
            <a:off x="9360" y="6581880"/>
            <a:ext cx="12172320" cy="266040"/>
          </a:xfrm>
          <a:prstGeom prst="rect">
            <a:avLst/>
          </a:prstGeom>
          <a:ln w="0">
            <a:noFill/>
          </a:ln>
        </p:spPr>
      </p:pic>
      <p:sp>
        <p:nvSpPr>
          <p:cNvPr id="422" name="Google Shape;459;p34"/>
          <p:cNvSpPr/>
          <p:nvPr/>
        </p:nvSpPr>
        <p:spPr>
          <a:xfrm>
            <a:off x="581040" y="2776680"/>
            <a:ext cx="11029320" cy="307800"/>
          </a:xfrm>
          <a:prstGeom prst="rect">
            <a:avLst/>
          </a:prstGeom>
          <a:noFill/>
          <a:ln w="0">
            <a:noFill/>
          </a:ln>
        </p:spPr>
        <p:style>
          <a:lnRef idx="0">
            <a:scrgbClr r="0" g="0" b="0"/>
          </a:lnRef>
          <a:fillRef idx="0">
            <a:scrgbClr r="0" g="0" b="0"/>
          </a:fillRef>
          <a:effectRef idx="0">
            <a:scrgbClr r="0" g="0" b="0"/>
          </a:effectRef>
          <a:fontRef idx="minor"/>
        </p:style>
        <p:txBody>
          <a:bodyPr lIns="0" tIns="0" rIns="0" bIns="0">
            <a:spAutoFit/>
          </a:bodyPr>
          <a:lstStyle/>
          <a:p>
            <a:pPr>
              <a:lnSpc>
                <a:spcPct val="150000"/>
              </a:lnSpc>
              <a:tabLst>
                <a:tab pos="0" algn="l"/>
              </a:tabLst>
            </a:pPr>
            <a:r>
              <a:rPr lang="en-US" sz="1350" b="1" strike="noStrike" spc="-1">
                <a:solidFill>
                  <a:srgbClr val="CBD5E1"/>
                </a:solidFill>
                <a:latin typeface="Inter"/>
                <a:ea typeface="Inter"/>
              </a:rPr>
              <a:t>Multilateration (MLAT)</a:t>
            </a:r>
            <a:r>
              <a:rPr lang="en-US" sz="1350" b="0" strike="noStrike" spc="-1">
                <a:solidFill>
                  <a:srgbClr val="CBD5E1"/>
                </a:solidFill>
                <a:latin typeface="Inter"/>
                <a:ea typeface="Inter"/>
              </a:rPr>
              <a:t> verifies position via TDOA (Time Difference of Arrival).</a:t>
            </a:r>
            <a:endParaRPr lang="en-NZ" sz="1350" b="0" strike="noStrike" spc="-1">
              <a:latin typeface="Arial"/>
            </a:endParaRPr>
          </a:p>
        </p:txBody>
      </p:sp>
      <p:sp>
        <p:nvSpPr>
          <p:cNvPr id="423" name="Google Shape;460;p34"/>
          <p:cNvSpPr/>
          <p:nvPr/>
        </p:nvSpPr>
        <p:spPr>
          <a:xfrm>
            <a:off x="828720" y="4157640"/>
            <a:ext cx="3021840" cy="924120"/>
          </a:xfrm>
          <a:prstGeom prst="rect">
            <a:avLst/>
          </a:prstGeom>
          <a:noFill/>
          <a:ln w="0">
            <a:noFill/>
          </a:ln>
        </p:spPr>
        <p:style>
          <a:lnRef idx="0">
            <a:scrgbClr r="0" g="0" b="0"/>
          </a:lnRef>
          <a:fillRef idx="0">
            <a:scrgbClr r="0" g="0" b="0"/>
          </a:fillRef>
          <a:effectRef idx="0">
            <a:scrgbClr r="0" g="0" b="0"/>
          </a:effectRef>
          <a:fontRef idx="minor"/>
        </p:style>
        <p:txBody>
          <a:bodyPr lIns="0" tIns="0" rIns="0" bIns="0">
            <a:spAutoFit/>
          </a:bodyPr>
          <a:lstStyle/>
          <a:p>
            <a:pPr>
              <a:lnSpc>
                <a:spcPct val="150000"/>
              </a:lnSpc>
              <a:tabLst>
                <a:tab pos="0" algn="l"/>
              </a:tabLst>
            </a:pPr>
            <a:r>
              <a:rPr lang="en-US" sz="1350" b="0" strike="noStrike" spc="-1">
                <a:solidFill>
                  <a:srgbClr val="CBD5E1"/>
                </a:solidFill>
                <a:latin typeface="Inter"/>
                <a:ea typeface="Inter"/>
              </a:rPr>
              <a:t>If 4+ ground stations hear the signal, position can be triangulated geometrically.</a:t>
            </a:r>
            <a:endParaRPr lang="en-NZ" sz="1350" b="0" strike="noStrike" spc="-1">
              <a:latin typeface="Arial"/>
            </a:endParaRPr>
          </a:p>
        </p:txBody>
      </p:sp>
      <p:sp>
        <p:nvSpPr>
          <p:cNvPr id="424" name="Google Shape;461;p34"/>
          <p:cNvSpPr/>
          <p:nvPr/>
        </p:nvSpPr>
        <p:spPr>
          <a:xfrm>
            <a:off x="4584600" y="4157640"/>
            <a:ext cx="3021840" cy="615960"/>
          </a:xfrm>
          <a:prstGeom prst="rect">
            <a:avLst/>
          </a:prstGeom>
          <a:noFill/>
          <a:ln w="0">
            <a:noFill/>
          </a:ln>
        </p:spPr>
        <p:style>
          <a:lnRef idx="0">
            <a:scrgbClr r="0" g="0" b="0"/>
          </a:lnRef>
          <a:fillRef idx="0">
            <a:scrgbClr r="0" g="0" b="0"/>
          </a:fillRef>
          <a:effectRef idx="0">
            <a:scrgbClr r="0" g="0" b="0"/>
          </a:effectRef>
          <a:fontRef idx="minor"/>
        </p:style>
        <p:txBody>
          <a:bodyPr lIns="0" tIns="0" rIns="0" bIns="0">
            <a:spAutoFit/>
          </a:bodyPr>
          <a:lstStyle/>
          <a:p>
            <a:pPr>
              <a:lnSpc>
                <a:spcPct val="150000"/>
              </a:lnSpc>
              <a:tabLst>
                <a:tab pos="0" algn="l"/>
              </a:tabLst>
            </a:pPr>
            <a:r>
              <a:rPr lang="en-US" sz="1350" b="0" strike="noStrike" spc="-1">
                <a:solidFill>
                  <a:srgbClr val="CBD5E1"/>
                </a:solidFill>
                <a:latin typeface="Inter"/>
                <a:ea typeface="Inter"/>
              </a:rPr>
              <a:t>If GPS report != MLAT result, the target is flagged as </a:t>
            </a:r>
            <a:r>
              <a:rPr lang="en-US" sz="1350" b="1" strike="noStrike" spc="-1">
                <a:solidFill>
                  <a:srgbClr val="CBD5E1"/>
                </a:solidFill>
                <a:latin typeface="Inter"/>
                <a:ea typeface="Inter"/>
              </a:rPr>
              <a:t>SPOOFED</a:t>
            </a:r>
            <a:r>
              <a:rPr lang="en-US" sz="1350" b="0" strike="noStrike" spc="-1">
                <a:solidFill>
                  <a:srgbClr val="CBD5E1"/>
                </a:solidFill>
                <a:latin typeface="Inter"/>
                <a:ea typeface="Inter"/>
              </a:rPr>
              <a:t>.</a:t>
            </a:r>
            <a:endParaRPr lang="en-NZ" sz="1350" b="0" strike="noStrike" spc="-1">
              <a:latin typeface="Arial"/>
            </a:endParaRPr>
          </a:p>
        </p:txBody>
      </p:sp>
      <p:sp>
        <p:nvSpPr>
          <p:cNvPr id="425" name="Google Shape;462;p34"/>
          <p:cNvSpPr/>
          <p:nvPr/>
        </p:nvSpPr>
        <p:spPr>
          <a:xfrm>
            <a:off x="8340480" y="4157640"/>
            <a:ext cx="3021840" cy="924120"/>
          </a:xfrm>
          <a:prstGeom prst="rect">
            <a:avLst/>
          </a:prstGeom>
          <a:noFill/>
          <a:ln w="0">
            <a:noFill/>
          </a:ln>
        </p:spPr>
        <p:style>
          <a:lnRef idx="0">
            <a:scrgbClr r="0" g="0" b="0"/>
          </a:lnRef>
          <a:fillRef idx="0">
            <a:scrgbClr r="0" g="0" b="0"/>
          </a:fillRef>
          <a:effectRef idx="0">
            <a:scrgbClr r="0" g="0" b="0"/>
          </a:effectRef>
          <a:fontRef idx="minor"/>
        </p:style>
        <p:txBody>
          <a:bodyPr lIns="0" tIns="0" rIns="0" bIns="0">
            <a:spAutoFit/>
          </a:bodyPr>
          <a:lstStyle/>
          <a:p>
            <a:pPr>
              <a:lnSpc>
                <a:spcPct val="150000"/>
              </a:lnSpc>
              <a:tabLst>
                <a:tab pos="0" algn="l"/>
              </a:tabLst>
            </a:pPr>
            <a:r>
              <a:rPr lang="en-US" sz="1350" b="0" strike="noStrike" spc="-1">
                <a:solidFill>
                  <a:srgbClr val="CBD5E1"/>
                </a:solidFill>
                <a:latin typeface="Inter"/>
                <a:ea typeface="Inter"/>
              </a:rPr>
              <a:t>Requires dense ground infrastructure. Fails over open ocean.</a:t>
            </a:r>
            <a:endParaRPr lang="en-NZ" sz="1350" b="0" strike="noStrike" spc="-1">
              <a:latin typeface="Arial"/>
            </a:endParaRPr>
          </a:p>
        </p:txBody>
      </p:sp>
      <p:sp>
        <p:nvSpPr>
          <p:cNvPr id="426" name="Google Shape;463;p34"/>
          <p:cNvSpPr/>
          <p:nvPr/>
        </p:nvSpPr>
        <p:spPr>
          <a:xfrm>
            <a:off x="581040" y="708120"/>
            <a:ext cx="11580840" cy="4118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spAutoFit/>
          </a:bodyPr>
          <a:lstStyle/>
          <a:p>
            <a:pPr>
              <a:lnSpc>
                <a:spcPct val="100000"/>
              </a:lnSpc>
              <a:tabLst>
                <a:tab pos="0" algn="l"/>
              </a:tabLst>
            </a:pPr>
            <a:r>
              <a:rPr lang="en-US" sz="2700" b="1" strike="noStrike" spc="-1">
                <a:solidFill>
                  <a:srgbClr val="38BDF8"/>
                </a:solidFill>
                <a:latin typeface="JetBrains Mono"/>
                <a:ea typeface="JetBrains Mono"/>
              </a:rPr>
              <a:t>Counter-Measure: MLAT</a:t>
            </a:r>
            <a:endParaRPr lang="en-NZ" sz="2700" b="0" strike="noStrike" spc="-1">
              <a:latin typeface="Arial"/>
            </a:endParaRPr>
          </a:p>
        </p:txBody>
      </p:sp>
      <p:sp>
        <p:nvSpPr>
          <p:cNvPr id="427" name="Google Shape;464;p34"/>
          <p:cNvSpPr/>
          <p:nvPr/>
        </p:nvSpPr>
        <p:spPr>
          <a:xfrm>
            <a:off x="581040" y="1276200"/>
            <a:ext cx="11029320" cy="18360"/>
          </a:xfrm>
          <a:prstGeom prst="rect">
            <a:avLst/>
          </a:prstGeom>
          <a:solidFill>
            <a:srgbClr val="1E293B"/>
          </a:solidFill>
          <a:ln w="0">
            <a:noFill/>
          </a:ln>
        </p:spPr>
        <p:style>
          <a:lnRef idx="0">
            <a:scrgbClr r="0" g="0" b="0"/>
          </a:lnRef>
          <a:fillRef idx="0">
            <a:scrgbClr r="0" g="0" b="0"/>
          </a:fillRef>
          <a:effectRef idx="0">
            <a:scrgbClr r="0" g="0" b="0"/>
          </a:effectRef>
          <a:fontRef idx="minor"/>
        </p:style>
        <p:txBody>
          <a:bodyPr/>
          <a:lstStyle/>
          <a:p>
            <a:endParaRPr lang="en-US"/>
          </a:p>
        </p:txBody>
      </p:sp>
      <p:sp>
        <p:nvSpPr>
          <p:cNvPr id="428" name="Google Shape;465;p34"/>
          <p:cNvSpPr/>
          <p:nvPr/>
        </p:nvSpPr>
        <p:spPr>
          <a:xfrm>
            <a:off x="828720" y="3738600"/>
            <a:ext cx="3173040" cy="228240"/>
          </a:xfrm>
          <a:prstGeom prst="rect">
            <a:avLst/>
          </a:prstGeom>
          <a:noFill/>
          <a:ln w="0">
            <a:noFill/>
          </a:ln>
        </p:spPr>
        <p:style>
          <a:lnRef idx="0">
            <a:scrgbClr r="0" g="0" b="0"/>
          </a:lnRef>
          <a:fillRef idx="0">
            <a:scrgbClr r="0" g="0" b="0"/>
          </a:fillRef>
          <a:effectRef idx="0">
            <a:scrgbClr r="0" g="0" b="0"/>
          </a:effectRef>
          <a:fontRef idx="minor"/>
        </p:style>
        <p:txBody>
          <a:bodyPr lIns="0" tIns="0" rIns="0" bIns="0">
            <a:spAutoFit/>
          </a:bodyPr>
          <a:lstStyle/>
          <a:p>
            <a:pPr>
              <a:lnSpc>
                <a:spcPct val="100000"/>
              </a:lnSpc>
              <a:tabLst>
                <a:tab pos="0" algn="l"/>
              </a:tabLst>
            </a:pPr>
            <a:r>
              <a:rPr lang="en-US" sz="1500" b="1" strike="noStrike" spc="-1">
                <a:solidFill>
                  <a:srgbClr val="38BDF8"/>
                </a:solidFill>
                <a:latin typeface="JetBrains Mono"/>
                <a:ea typeface="JetBrains Mono"/>
              </a:rPr>
              <a:t>Concept</a:t>
            </a:r>
            <a:endParaRPr lang="en-NZ" sz="1500" b="0" strike="noStrike" spc="-1">
              <a:latin typeface="Arial"/>
            </a:endParaRPr>
          </a:p>
        </p:txBody>
      </p:sp>
      <p:sp>
        <p:nvSpPr>
          <p:cNvPr id="429" name="Google Shape;466;p34"/>
          <p:cNvSpPr/>
          <p:nvPr/>
        </p:nvSpPr>
        <p:spPr>
          <a:xfrm>
            <a:off x="4584600" y="3738600"/>
            <a:ext cx="3173040" cy="228240"/>
          </a:xfrm>
          <a:prstGeom prst="rect">
            <a:avLst/>
          </a:prstGeom>
          <a:noFill/>
          <a:ln w="0">
            <a:noFill/>
          </a:ln>
        </p:spPr>
        <p:style>
          <a:lnRef idx="0">
            <a:scrgbClr r="0" g="0" b="0"/>
          </a:lnRef>
          <a:fillRef idx="0">
            <a:scrgbClr r="0" g="0" b="0"/>
          </a:fillRef>
          <a:effectRef idx="0">
            <a:scrgbClr r="0" g="0" b="0"/>
          </a:effectRef>
          <a:fontRef idx="minor"/>
        </p:style>
        <p:txBody>
          <a:bodyPr lIns="0" tIns="0" rIns="0" bIns="0">
            <a:spAutoFit/>
          </a:bodyPr>
          <a:lstStyle/>
          <a:p>
            <a:pPr>
              <a:lnSpc>
                <a:spcPct val="100000"/>
              </a:lnSpc>
              <a:tabLst>
                <a:tab pos="0" algn="l"/>
              </a:tabLst>
            </a:pPr>
            <a:r>
              <a:rPr lang="en-US" sz="1500" b="1" strike="noStrike" spc="-1">
                <a:solidFill>
                  <a:srgbClr val="38BDF8"/>
                </a:solidFill>
                <a:latin typeface="JetBrains Mono"/>
                <a:ea typeface="JetBrains Mono"/>
              </a:rPr>
              <a:t>Verification</a:t>
            </a:r>
            <a:endParaRPr lang="en-NZ" sz="1500" b="0" strike="noStrike" spc="-1">
              <a:latin typeface="Arial"/>
            </a:endParaRPr>
          </a:p>
        </p:txBody>
      </p:sp>
      <p:sp>
        <p:nvSpPr>
          <p:cNvPr id="430" name="Google Shape;467;p34"/>
          <p:cNvSpPr/>
          <p:nvPr/>
        </p:nvSpPr>
        <p:spPr>
          <a:xfrm>
            <a:off x="8340480" y="3738600"/>
            <a:ext cx="3173040" cy="228240"/>
          </a:xfrm>
          <a:prstGeom prst="rect">
            <a:avLst/>
          </a:prstGeom>
          <a:noFill/>
          <a:ln w="0">
            <a:noFill/>
          </a:ln>
        </p:spPr>
        <p:style>
          <a:lnRef idx="0">
            <a:scrgbClr r="0" g="0" b="0"/>
          </a:lnRef>
          <a:fillRef idx="0">
            <a:scrgbClr r="0" g="0" b="0"/>
          </a:fillRef>
          <a:effectRef idx="0">
            <a:scrgbClr r="0" g="0" b="0"/>
          </a:effectRef>
          <a:fontRef idx="minor"/>
        </p:style>
        <p:txBody>
          <a:bodyPr lIns="0" tIns="0" rIns="0" bIns="0">
            <a:spAutoFit/>
          </a:bodyPr>
          <a:lstStyle/>
          <a:p>
            <a:pPr>
              <a:lnSpc>
                <a:spcPct val="100000"/>
              </a:lnSpc>
              <a:tabLst>
                <a:tab pos="0" algn="l"/>
              </a:tabLst>
            </a:pPr>
            <a:r>
              <a:rPr lang="en-US" sz="1500" b="1" strike="noStrike" spc="-1">
                <a:solidFill>
                  <a:srgbClr val="38BDF8"/>
                </a:solidFill>
                <a:latin typeface="JetBrains Mono"/>
                <a:ea typeface="JetBrains Mono"/>
              </a:rPr>
              <a:t>Limitation</a:t>
            </a:r>
            <a:endParaRPr lang="en-NZ" sz="1500" b="0" strike="noStrike" spc="-1">
              <a:latin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 name="Google Shape;116;p15" descr="image.png"/>
          <p:cNvPicPr/>
          <p:nvPr/>
        </p:nvPicPr>
        <p:blipFill>
          <a:blip r:embed="rId3"/>
          <a:stretch/>
        </p:blipFill>
        <p:spPr>
          <a:xfrm>
            <a:off x="0" y="0"/>
            <a:ext cx="12191400" cy="6857280"/>
          </a:xfrm>
          <a:prstGeom prst="rect">
            <a:avLst/>
          </a:prstGeom>
          <a:ln w="0">
            <a:noFill/>
          </a:ln>
        </p:spPr>
      </p:pic>
      <p:pic>
        <p:nvPicPr>
          <p:cNvPr id="69" name="Google Shape;117;p15" descr="image.png"/>
          <p:cNvPicPr/>
          <p:nvPr/>
        </p:nvPicPr>
        <p:blipFill>
          <a:blip r:embed="rId4"/>
          <a:stretch/>
        </p:blipFill>
        <p:spPr>
          <a:xfrm>
            <a:off x="9360" y="9360"/>
            <a:ext cx="12172320" cy="266040"/>
          </a:xfrm>
          <a:prstGeom prst="rect">
            <a:avLst/>
          </a:prstGeom>
          <a:ln w="0">
            <a:noFill/>
          </a:ln>
        </p:spPr>
      </p:pic>
      <p:pic>
        <p:nvPicPr>
          <p:cNvPr id="70" name="Google Shape;118;p15" descr="image.png"/>
          <p:cNvPicPr/>
          <p:nvPr/>
        </p:nvPicPr>
        <p:blipFill>
          <a:blip r:embed="rId4"/>
          <a:stretch/>
        </p:blipFill>
        <p:spPr>
          <a:xfrm>
            <a:off x="9360" y="6581880"/>
            <a:ext cx="12172320" cy="266040"/>
          </a:xfrm>
          <a:prstGeom prst="rect">
            <a:avLst/>
          </a:prstGeom>
          <a:ln w="0">
            <a:noFill/>
          </a:ln>
        </p:spPr>
      </p:pic>
      <p:sp>
        <p:nvSpPr>
          <p:cNvPr id="71" name="Google Shape;119;p15"/>
          <p:cNvSpPr/>
          <p:nvPr/>
        </p:nvSpPr>
        <p:spPr>
          <a:xfrm>
            <a:off x="581040" y="4219560"/>
            <a:ext cx="11029320" cy="342000"/>
          </a:xfrm>
          <a:prstGeom prst="rect">
            <a:avLst/>
          </a:prstGeom>
          <a:noFill/>
          <a:ln w="0">
            <a:noFill/>
          </a:ln>
        </p:spPr>
        <p:style>
          <a:lnRef idx="0">
            <a:scrgbClr r="0" g="0" b="0"/>
          </a:lnRef>
          <a:fillRef idx="0">
            <a:scrgbClr r="0" g="0" b="0"/>
          </a:fillRef>
          <a:effectRef idx="0">
            <a:scrgbClr r="0" g="0" b="0"/>
          </a:effectRef>
          <a:fontRef idx="minor"/>
        </p:style>
        <p:txBody>
          <a:bodyPr lIns="0" tIns="0" rIns="0" bIns="0">
            <a:spAutoFit/>
          </a:bodyPr>
          <a:lstStyle/>
          <a:p>
            <a:pPr algn="ctr">
              <a:lnSpc>
                <a:spcPct val="150000"/>
              </a:lnSpc>
              <a:tabLst>
                <a:tab pos="0" algn="l"/>
              </a:tabLst>
            </a:pPr>
            <a:r>
              <a:rPr lang="en-US" sz="1500" b="0" strike="noStrike" spc="-1">
                <a:solidFill>
                  <a:srgbClr val="64748B"/>
                </a:solidFill>
                <a:latin typeface="Inter"/>
                <a:ea typeface="Inter"/>
              </a:rPr>
              <a:t>Skin Paints, Echoes, and the Birth of IFF</a:t>
            </a:r>
            <a:endParaRPr lang="en-NZ" sz="1500" b="0" strike="noStrike" spc="-1">
              <a:latin typeface="Arial"/>
            </a:endParaRPr>
          </a:p>
        </p:txBody>
      </p:sp>
      <p:sp>
        <p:nvSpPr>
          <p:cNvPr id="72" name="Google Shape;120;p15"/>
          <p:cNvSpPr/>
          <p:nvPr/>
        </p:nvSpPr>
        <p:spPr>
          <a:xfrm>
            <a:off x="305280" y="2352600"/>
            <a:ext cx="11580840" cy="914400"/>
          </a:xfrm>
          <a:prstGeom prst="rect">
            <a:avLst/>
          </a:prstGeom>
          <a:noFill/>
          <a:ln w="0">
            <a:noFill/>
          </a:ln>
        </p:spPr>
        <p:style>
          <a:lnRef idx="0">
            <a:scrgbClr r="0" g="0" b="0"/>
          </a:lnRef>
          <a:fillRef idx="0">
            <a:scrgbClr r="0" g="0" b="0"/>
          </a:fillRef>
          <a:effectRef idx="0">
            <a:scrgbClr r="0" g="0" b="0"/>
          </a:effectRef>
          <a:fontRef idx="minor"/>
        </p:style>
        <p:txBody>
          <a:bodyPr lIns="0" tIns="0" rIns="0" bIns="0">
            <a:spAutoFit/>
          </a:bodyPr>
          <a:lstStyle/>
          <a:p>
            <a:pPr algn="ctr">
              <a:lnSpc>
                <a:spcPct val="100000"/>
              </a:lnSpc>
              <a:tabLst>
                <a:tab pos="0" algn="l"/>
              </a:tabLst>
            </a:pPr>
            <a:r>
              <a:rPr lang="en-US" sz="6000" b="1" strike="noStrike" spc="-1">
                <a:solidFill>
                  <a:srgbClr val="38BDF8"/>
                </a:solidFill>
                <a:latin typeface="Inter"/>
                <a:ea typeface="Inter"/>
              </a:rPr>
              <a:t>SECTION 1</a:t>
            </a:r>
            <a:endParaRPr lang="en-NZ" sz="6000" b="0" strike="noStrike" spc="-1">
              <a:latin typeface="Arial"/>
            </a:endParaRPr>
          </a:p>
        </p:txBody>
      </p:sp>
      <p:sp>
        <p:nvSpPr>
          <p:cNvPr id="73" name="Google Shape;121;p15"/>
          <p:cNvSpPr/>
          <p:nvPr/>
        </p:nvSpPr>
        <p:spPr>
          <a:xfrm>
            <a:off x="305280" y="3562200"/>
            <a:ext cx="11580840" cy="456840"/>
          </a:xfrm>
          <a:prstGeom prst="rect">
            <a:avLst/>
          </a:prstGeom>
          <a:noFill/>
          <a:ln w="0">
            <a:noFill/>
          </a:ln>
        </p:spPr>
        <p:style>
          <a:lnRef idx="0">
            <a:scrgbClr r="0" g="0" b="0"/>
          </a:lnRef>
          <a:fillRef idx="0">
            <a:scrgbClr r="0" g="0" b="0"/>
          </a:fillRef>
          <a:effectRef idx="0">
            <a:scrgbClr r="0" g="0" b="0"/>
          </a:effectRef>
          <a:fontRef idx="minor"/>
        </p:style>
        <p:txBody>
          <a:bodyPr lIns="0" tIns="0" rIns="0" bIns="0">
            <a:spAutoFit/>
          </a:bodyPr>
          <a:lstStyle/>
          <a:p>
            <a:pPr algn="ctr">
              <a:lnSpc>
                <a:spcPct val="100000"/>
              </a:lnSpc>
              <a:tabLst>
                <a:tab pos="0" algn="l"/>
              </a:tabLst>
            </a:pPr>
            <a:r>
              <a:rPr lang="en-US" sz="3000" b="1" strike="noStrike" spc="-1">
                <a:solidFill>
                  <a:srgbClr val="CBD5E1"/>
                </a:solidFill>
                <a:latin typeface="Inter"/>
                <a:ea typeface="Inter"/>
              </a:rPr>
              <a:t>THE HISTORICAL FOUNDATION</a:t>
            </a:r>
            <a:endParaRPr lang="en-NZ" sz="3000" b="0" strike="noStrike" spc="-1">
              <a:latin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1" name="Google Shape;472;p35" descr="image.png"/>
          <p:cNvPicPr/>
          <p:nvPr/>
        </p:nvPicPr>
        <p:blipFill>
          <a:blip r:embed="rId3"/>
          <a:stretch/>
        </p:blipFill>
        <p:spPr>
          <a:xfrm>
            <a:off x="0" y="0"/>
            <a:ext cx="12191400" cy="6857280"/>
          </a:xfrm>
          <a:prstGeom prst="rect">
            <a:avLst/>
          </a:prstGeom>
          <a:ln w="0">
            <a:noFill/>
          </a:ln>
        </p:spPr>
      </p:pic>
      <p:pic>
        <p:nvPicPr>
          <p:cNvPr id="432" name="Google Shape;473;p35" descr="image.png"/>
          <p:cNvPicPr/>
          <p:nvPr/>
        </p:nvPicPr>
        <p:blipFill>
          <a:blip r:embed="rId4"/>
          <a:stretch/>
        </p:blipFill>
        <p:spPr>
          <a:xfrm>
            <a:off x="6334200" y="3071880"/>
            <a:ext cx="5276160" cy="1809000"/>
          </a:xfrm>
          <a:prstGeom prst="rect">
            <a:avLst/>
          </a:prstGeom>
          <a:ln w="0">
            <a:noFill/>
          </a:ln>
        </p:spPr>
      </p:pic>
      <p:pic>
        <p:nvPicPr>
          <p:cNvPr id="433" name="Google Shape;474;p35" descr="image.png"/>
          <p:cNvPicPr/>
          <p:nvPr/>
        </p:nvPicPr>
        <p:blipFill>
          <a:blip r:embed="rId5"/>
          <a:stretch/>
        </p:blipFill>
        <p:spPr>
          <a:xfrm>
            <a:off x="9360" y="9360"/>
            <a:ext cx="12172320" cy="266040"/>
          </a:xfrm>
          <a:prstGeom prst="rect">
            <a:avLst/>
          </a:prstGeom>
          <a:ln w="0">
            <a:noFill/>
          </a:ln>
        </p:spPr>
      </p:pic>
      <p:pic>
        <p:nvPicPr>
          <p:cNvPr id="434" name="Google Shape;475;p35" descr="image.png"/>
          <p:cNvPicPr/>
          <p:nvPr/>
        </p:nvPicPr>
        <p:blipFill>
          <a:blip r:embed="rId5"/>
          <a:stretch/>
        </p:blipFill>
        <p:spPr>
          <a:xfrm>
            <a:off x="9360" y="6581880"/>
            <a:ext cx="12172320" cy="266040"/>
          </a:xfrm>
          <a:prstGeom prst="rect">
            <a:avLst/>
          </a:prstGeom>
          <a:ln w="0">
            <a:noFill/>
          </a:ln>
        </p:spPr>
      </p:pic>
      <p:sp>
        <p:nvSpPr>
          <p:cNvPr id="435" name="Google Shape;476;p35"/>
          <p:cNvSpPr/>
          <p:nvPr/>
        </p:nvSpPr>
        <p:spPr>
          <a:xfrm>
            <a:off x="581040" y="3286080"/>
            <a:ext cx="5276160" cy="615960"/>
          </a:xfrm>
          <a:prstGeom prst="rect">
            <a:avLst/>
          </a:prstGeom>
          <a:noFill/>
          <a:ln w="0">
            <a:noFill/>
          </a:ln>
        </p:spPr>
        <p:style>
          <a:lnRef idx="0">
            <a:scrgbClr r="0" g="0" b="0"/>
          </a:lnRef>
          <a:fillRef idx="0">
            <a:scrgbClr r="0" g="0" b="0"/>
          </a:fillRef>
          <a:effectRef idx="0">
            <a:scrgbClr r="0" g="0" b="0"/>
          </a:effectRef>
          <a:fontRef idx="minor"/>
        </p:style>
        <p:txBody>
          <a:bodyPr lIns="0" tIns="0" rIns="0" bIns="0">
            <a:spAutoFit/>
          </a:bodyPr>
          <a:lstStyle/>
          <a:p>
            <a:pPr>
              <a:lnSpc>
                <a:spcPct val="150000"/>
              </a:lnSpc>
              <a:tabLst>
                <a:tab pos="0" algn="l"/>
              </a:tabLst>
            </a:pPr>
            <a:r>
              <a:rPr lang="en-US" sz="1350" b="0" strike="noStrike" spc="-1">
                <a:solidFill>
                  <a:srgbClr val="CBD5E1"/>
                </a:solidFill>
                <a:latin typeface="Inter"/>
                <a:ea typeface="Inter"/>
              </a:rPr>
              <a:t>Aggregators (ADS-B Exchange) rely on volunteer feeders, bypassing military filters.</a:t>
            </a:r>
            <a:endParaRPr lang="en-NZ" sz="1350" b="0" strike="noStrike" spc="-1">
              <a:latin typeface="Arial"/>
            </a:endParaRPr>
          </a:p>
        </p:txBody>
      </p:sp>
      <p:sp>
        <p:nvSpPr>
          <p:cNvPr id="436" name="Google Shape;477;p35"/>
          <p:cNvSpPr/>
          <p:nvPr/>
        </p:nvSpPr>
        <p:spPr>
          <a:xfrm>
            <a:off x="819000" y="3990960"/>
            <a:ext cx="5037840" cy="307800"/>
          </a:xfrm>
          <a:prstGeom prst="rect">
            <a:avLst/>
          </a:prstGeom>
          <a:noFill/>
          <a:ln w="0">
            <a:noFill/>
          </a:ln>
        </p:spPr>
        <p:style>
          <a:lnRef idx="0">
            <a:scrgbClr r="0" g="0" b="0"/>
          </a:lnRef>
          <a:fillRef idx="0">
            <a:scrgbClr r="0" g="0" b="0"/>
          </a:fillRef>
          <a:effectRef idx="0">
            <a:scrgbClr r="0" g="0" b="0"/>
          </a:effectRef>
          <a:fontRef idx="minor"/>
        </p:style>
        <p:txBody>
          <a:bodyPr lIns="0" tIns="0" rIns="0" bIns="0">
            <a:spAutoFit/>
          </a:bodyPr>
          <a:lstStyle/>
          <a:p>
            <a:pPr>
              <a:lnSpc>
                <a:spcPct val="150000"/>
              </a:lnSpc>
              <a:tabLst>
                <a:tab pos="0" algn="l"/>
              </a:tabLst>
            </a:pPr>
            <a:r>
              <a:rPr lang="en-US" sz="1350" b="1" strike="noStrike" spc="-1">
                <a:solidFill>
                  <a:srgbClr val="CBD5E1"/>
                </a:solidFill>
                <a:latin typeface="Inter"/>
                <a:ea typeface="Inter"/>
              </a:rPr>
              <a:t>Impact:</a:t>
            </a:r>
            <a:r>
              <a:rPr lang="en-US" sz="1350" b="0" strike="noStrike" spc="-1">
                <a:solidFill>
                  <a:srgbClr val="CBD5E1"/>
                </a:solidFill>
                <a:latin typeface="Inter"/>
                <a:ea typeface="Inter"/>
              </a:rPr>
              <a:t> Military movements visible in real-time.</a:t>
            </a:r>
            <a:endParaRPr lang="en-NZ" sz="1350" b="0" strike="noStrike" spc="-1">
              <a:latin typeface="Arial"/>
            </a:endParaRPr>
          </a:p>
        </p:txBody>
      </p:sp>
      <p:sp>
        <p:nvSpPr>
          <p:cNvPr id="437" name="Google Shape;478;p35"/>
          <p:cNvSpPr/>
          <p:nvPr/>
        </p:nvSpPr>
        <p:spPr>
          <a:xfrm>
            <a:off x="819000" y="4390920"/>
            <a:ext cx="5037840" cy="615960"/>
          </a:xfrm>
          <a:prstGeom prst="rect">
            <a:avLst/>
          </a:prstGeom>
          <a:noFill/>
          <a:ln w="0">
            <a:noFill/>
          </a:ln>
        </p:spPr>
        <p:style>
          <a:lnRef idx="0">
            <a:scrgbClr r="0" g="0" b="0"/>
          </a:lnRef>
          <a:fillRef idx="0">
            <a:scrgbClr r="0" g="0" b="0"/>
          </a:fillRef>
          <a:effectRef idx="0">
            <a:scrgbClr r="0" g="0" b="0"/>
          </a:effectRef>
          <a:fontRef idx="minor"/>
        </p:style>
        <p:txBody>
          <a:bodyPr lIns="0" tIns="0" rIns="0" bIns="0">
            <a:spAutoFit/>
          </a:bodyPr>
          <a:lstStyle/>
          <a:p>
            <a:pPr>
              <a:lnSpc>
                <a:spcPct val="150000"/>
              </a:lnSpc>
              <a:tabLst>
                <a:tab pos="0" algn="l"/>
              </a:tabLst>
            </a:pPr>
            <a:r>
              <a:rPr lang="en-US" sz="1350" b="1" strike="noStrike" spc="-1">
                <a:solidFill>
                  <a:srgbClr val="CBD5E1"/>
                </a:solidFill>
                <a:latin typeface="Inter"/>
                <a:ea typeface="Inter"/>
              </a:rPr>
              <a:t>Intelligence:</a:t>
            </a:r>
            <a:r>
              <a:rPr lang="en-US" sz="1350" b="0" strike="noStrike" spc="-1">
                <a:solidFill>
                  <a:srgbClr val="CBD5E1"/>
                </a:solidFill>
                <a:latin typeface="Inter"/>
                <a:ea typeface="Inter"/>
              </a:rPr>
              <a:t> Troop deployments, VIP travel, and surveillance orbits inferred from open data.</a:t>
            </a:r>
            <a:endParaRPr lang="en-NZ" sz="1350" b="0" strike="noStrike" spc="-1">
              <a:latin typeface="Arial"/>
            </a:endParaRPr>
          </a:p>
        </p:txBody>
      </p:sp>
      <p:sp>
        <p:nvSpPr>
          <p:cNvPr id="438" name="Google Shape;479;p35"/>
          <p:cNvSpPr/>
          <p:nvPr/>
        </p:nvSpPr>
        <p:spPr>
          <a:xfrm>
            <a:off x="581040" y="3990960"/>
            <a:ext cx="104040" cy="307800"/>
          </a:xfrm>
          <a:prstGeom prst="rect">
            <a:avLst/>
          </a:prstGeom>
          <a:noFill/>
          <a:ln w="0">
            <a:noFill/>
          </a:ln>
        </p:spPr>
        <p:style>
          <a:lnRef idx="0">
            <a:scrgbClr r="0" g="0" b="0"/>
          </a:lnRef>
          <a:fillRef idx="0">
            <a:scrgbClr r="0" g="0" b="0"/>
          </a:fillRef>
          <a:effectRef idx="0">
            <a:scrgbClr r="0" g="0" b="0"/>
          </a:effectRef>
          <a:fontRef idx="minor"/>
        </p:style>
        <p:txBody>
          <a:bodyPr lIns="0" tIns="0" rIns="0" bIns="0">
            <a:spAutoFit/>
          </a:bodyPr>
          <a:lstStyle/>
          <a:p>
            <a:pPr>
              <a:lnSpc>
                <a:spcPct val="150000"/>
              </a:lnSpc>
              <a:tabLst>
                <a:tab pos="0" algn="l"/>
              </a:tabLst>
            </a:pPr>
            <a:r>
              <a:rPr lang="en-US" sz="1350" b="1" strike="noStrike" spc="-1">
                <a:solidFill>
                  <a:srgbClr val="38BDF8"/>
                </a:solidFill>
                <a:latin typeface="JetBrains Mono"/>
                <a:ea typeface="JetBrains Mono"/>
              </a:rPr>
              <a:t>&gt;</a:t>
            </a:r>
            <a:endParaRPr lang="en-NZ" sz="1350" b="0" strike="noStrike" spc="-1">
              <a:latin typeface="Arial"/>
            </a:endParaRPr>
          </a:p>
        </p:txBody>
      </p:sp>
      <p:sp>
        <p:nvSpPr>
          <p:cNvPr id="439" name="Google Shape;480;p35"/>
          <p:cNvSpPr/>
          <p:nvPr/>
        </p:nvSpPr>
        <p:spPr>
          <a:xfrm>
            <a:off x="581040" y="4390920"/>
            <a:ext cx="104040" cy="307800"/>
          </a:xfrm>
          <a:prstGeom prst="rect">
            <a:avLst/>
          </a:prstGeom>
          <a:noFill/>
          <a:ln w="0">
            <a:noFill/>
          </a:ln>
        </p:spPr>
        <p:style>
          <a:lnRef idx="0">
            <a:scrgbClr r="0" g="0" b="0"/>
          </a:lnRef>
          <a:fillRef idx="0">
            <a:scrgbClr r="0" g="0" b="0"/>
          </a:fillRef>
          <a:effectRef idx="0">
            <a:scrgbClr r="0" g="0" b="0"/>
          </a:effectRef>
          <a:fontRef idx="minor"/>
        </p:style>
        <p:txBody>
          <a:bodyPr lIns="0" tIns="0" rIns="0" bIns="0">
            <a:spAutoFit/>
          </a:bodyPr>
          <a:lstStyle/>
          <a:p>
            <a:pPr>
              <a:lnSpc>
                <a:spcPct val="150000"/>
              </a:lnSpc>
              <a:tabLst>
                <a:tab pos="0" algn="l"/>
              </a:tabLst>
            </a:pPr>
            <a:r>
              <a:rPr lang="en-US" sz="1350" b="1" strike="noStrike" spc="-1">
                <a:solidFill>
                  <a:srgbClr val="38BDF8"/>
                </a:solidFill>
                <a:latin typeface="JetBrains Mono"/>
                <a:ea typeface="JetBrains Mono"/>
              </a:rPr>
              <a:t>&gt;</a:t>
            </a:r>
            <a:endParaRPr lang="en-NZ" sz="1350" b="0" strike="noStrike" spc="-1">
              <a:latin typeface="Arial"/>
            </a:endParaRPr>
          </a:p>
        </p:txBody>
      </p:sp>
      <p:sp>
        <p:nvSpPr>
          <p:cNvPr id="440" name="Google Shape;481;p35"/>
          <p:cNvSpPr/>
          <p:nvPr/>
        </p:nvSpPr>
        <p:spPr>
          <a:xfrm>
            <a:off x="581040" y="708120"/>
            <a:ext cx="11580840" cy="4118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spAutoFit/>
          </a:bodyPr>
          <a:lstStyle/>
          <a:p>
            <a:pPr>
              <a:lnSpc>
                <a:spcPct val="100000"/>
              </a:lnSpc>
              <a:tabLst>
                <a:tab pos="0" algn="l"/>
              </a:tabLst>
            </a:pPr>
            <a:r>
              <a:rPr lang="en-US" sz="2700" b="1" strike="noStrike" spc="-1">
                <a:solidFill>
                  <a:srgbClr val="38BDF8"/>
                </a:solidFill>
                <a:latin typeface="JetBrains Mono"/>
                <a:ea typeface="JetBrains Mono"/>
              </a:rPr>
              <a:t>OSINT Flight Tracking</a:t>
            </a:r>
            <a:endParaRPr lang="en-NZ" sz="2700" b="0" strike="noStrike" spc="-1">
              <a:latin typeface="Arial"/>
            </a:endParaRPr>
          </a:p>
        </p:txBody>
      </p:sp>
      <p:sp>
        <p:nvSpPr>
          <p:cNvPr id="441" name="Google Shape;482;p35"/>
          <p:cNvSpPr/>
          <p:nvPr/>
        </p:nvSpPr>
        <p:spPr>
          <a:xfrm>
            <a:off x="581040" y="1276200"/>
            <a:ext cx="11029320" cy="18360"/>
          </a:xfrm>
          <a:prstGeom prst="rect">
            <a:avLst/>
          </a:prstGeom>
          <a:solidFill>
            <a:srgbClr val="1E293B"/>
          </a:solidFill>
          <a:ln w="0">
            <a:noFill/>
          </a:ln>
        </p:spPr>
        <p:style>
          <a:lnRef idx="0">
            <a:scrgbClr r="0" g="0" b="0"/>
          </a:lnRef>
          <a:fillRef idx="0">
            <a:scrgbClr r="0" g="0" b="0"/>
          </a:fillRef>
          <a:effectRef idx="0">
            <a:scrgbClr r="0" g="0" b="0"/>
          </a:effectRef>
          <a:fontRef idx="minor"/>
        </p:style>
        <p:txBody>
          <a:bodyPr/>
          <a:lstStyle/>
          <a:p>
            <a:endParaRPr lang="en-US"/>
          </a:p>
        </p:txBody>
      </p:sp>
      <p:sp>
        <p:nvSpPr>
          <p:cNvPr id="442" name="Google Shape;483;p35"/>
          <p:cNvSpPr/>
          <p:nvPr/>
        </p:nvSpPr>
        <p:spPr>
          <a:xfrm>
            <a:off x="581040" y="2895480"/>
            <a:ext cx="5540040" cy="214200"/>
          </a:xfrm>
          <a:prstGeom prst="rect">
            <a:avLst/>
          </a:prstGeom>
          <a:noFill/>
          <a:ln w="0">
            <a:noFill/>
          </a:ln>
        </p:spPr>
        <p:style>
          <a:lnRef idx="0">
            <a:scrgbClr r="0" g="0" b="0"/>
          </a:lnRef>
          <a:fillRef idx="0">
            <a:scrgbClr r="0" g="0" b="0"/>
          </a:fillRef>
          <a:effectRef idx="0">
            <a:scrgbClr r="0" g="0" b="0"/>
          </a:effectRef>
          <a:fontRef idx="minor"/>
        </p:style>
        <p:txBody>
          <a:bodyPr lIns="0" tIns="0" rIns="0" bIns="0">
            <a:spAutoFit/>
          </a:bodyPr>
          <a:lstStyle/>
          <a:p>
            <a:pPr>
              <a:lnSpc>
                <a:spcPct val="100000"/>
              </a:lnSpc>
              <a:tabLst>
                <a:tab pos="0" algn="l"/>
              </a:tabLst>
            </a:pPr>
            <a:r>
              <a:rPr lang="en-US" sz="1410" b="1" strike="noStrike" spc="-1">
                <a:solidFill>
                  <a:srgbClr val="E2E8F0"/>
                </a:solidFill>
                <a:latin typeface="Inter"/>
                <a:ea typeface="Inter"/>
              </a:rPr>
              <a:t>Democratized Surveillance</a:t>
            </a:r>
            <a:endParaRPr lang="en-NZ" sz="1410" b="0" strike="noStrike" spc="-1">
              <a:latin typeface="Arial"/>
            </a:endParaRPr>
          </a:p>
        </p:txBody>
      </p:sp>
      <p:sp>
        <p:nvSpPr>
          <p:cNvPr id="443" name="Google Shape;484;p35"/>
          <p:cNvSpPr/>
          <p:nvPr/>
        </p:nvSpPr>
        <p:spPr>
          <a:xfrm>
            <a:off x="6507360" y="3319560"/>
            <a:ext cx="4929840" cy="1097280"/>
          </a:xfrm>
          <a:prstGeom prst="rect">
            <a:avLst/>
          </a:prstGeom>
          <a:noFill/>
          <a:ln w="0">
            <a:noFill/>
          </a:ln>
        </p:spPr>
        <p:style>
          <a:lnRef idx="0">
            <a:scrgbClr r="0" g="0" b="0"/>
          </a:lnRef>
          <a:fillRef idx="0">
            <a:scrgbClr r="0" g="0" b="0"/>
          </a:fillRef>
          <a:effectRef idx="0">
            <a:scrgbClr r="0" g="0" b="0"/>
          </a:effectRef>
          <a:fontRef idx="minor"/>
        </p:style>
        <p:txBody>
          <a:bodyPr lIns="0" tIns="0" rIns="0" bIns="0">
            <a:spAutoFit/>
          </a:bodyPr>
          <a:lstStyle/>
          <a:p>
            <a:pPr algn="ctr">
              <a:lnSpc>
                <a:spcPct val="100000"/>
              </a:lnSpc>
              <a:tabLst>
                <a:tab pos="0" algn="l"/>
              </a:tabLst>
            </a:pPr>
            <a:r>
              <a:rPr lang="en-US" sz="3600" b="1" strike="noStrike" spc="-1">
                <a:solidFill>
                  <a:srgbClr val="38BDF8"/>
                </a:solidFill>
                <a:latin typeface="JetBrains Mono"/>
                <a:ea typeface="JetBrains Mono"/>
              </a:rPr>
              <a:t>"If it transmits,</a:t>
            </a:r>
            <a:br/>
            <a:r>
              <a:rPr lang="en-US" sz="3600" b="1" strike="noStrike" spc="-1">
                <a:solidFill>
                  <a:srgbClr val="38BDF8"/>
                </a:solidFill>
                <a:latin typeface="JetBrains Mono"/>
                <a:ea typeface="JetBrains Mono"/>
              </a:rPr>
              <a:t> we can see it."</a:t>
            </a:r>
            <a:endParaRPr lang="en-NZ" sz="3600" b="0" strike="noStrike" spc="-1">
              <a:latin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4" name="Google Shape;472;p35_0" descr="image.png"/>
          <p:cNvPicPr/>
          <p:nvPr/>
        </p:nvPicPr>
        <p:blipFill>
          <a:blip r:embed="rId3"/>
          <a:stretch/>
        </p:blipFill>
        <p:spPr>
          <a:xfrm>
            <a:off x="48600" y="-9360"/>
            <a:ext cx="12191400" cy="6857280"/>
          </a:xfrm>
          <a:prstGeom prst="rect">
            <a:avLst/>
          </a:prstGeom>
          <a:ln w="0">
            <a:noFill/>
          </a:ln>
        </p:spPr>
      </p:pic>
      <p:pic>
        <p:nvPicPr>
          <p:cNvPr id="445" name="Google Shape;474;p35_1" descr="image.png"/>
          <p:cNvPicPr/>
          <p:nvPr/>
        </p:nvPicPr>
        <p:blipFill>
          <a:blip r:embed="rId4"/>
          <a:stretch/>
        </p:blipFill>
        <p:spPr>
          <a:xfrm>
            <a:off x="9360" y="9360"/>
            <a:ext cx="12172320" cy="266040"/>
          </a:xfrm>
          <a:prstGeom prst="rect">
            <a:avLst/>
          </a:prstGeom>
          <a:ln w="0">
            <a:noFill/>
          </a:ln>
        </p:spPr>
      </p:pic>
      <p:pic>
        <p:nvPicPr>
          <p:cNvPr id="446" name="Google Shape;475;p35_1" descr="image.png"/>
          <p:cNvPicPr/>
          <p:nvPr/>
        </p:nvPicPr>
        <p:blipFill>
          <a:blip r:embed="rId4"/>
          <a:stretch/>
        </p:blipFill>
        <p:spPr>
          <a:xfrm>
            <a:off x="9360" y="6581880"/>
            <a:ext cx="12172320" cy="266040"/>
          </a:xfrm>
          <a:prstGeom prst="rect">
            <a:avLst/>
          </a:prstGeom>
          <a:ln w="0">
            <a:noFill/>
          </a:ln>
        </p:spPr>
      </p:pic>
      <p:sp>
        <p:nvSpPr>
          <p:cNvPr id="447" name="Google Shape;481;p35_1"/>
          <p:cNvSpPr/>
          <p:nvPr/>
        </p:nvSpPr>
        <p:spPr>
          <a:xfrm>
            <a:off x="581040" y="708120"/>
            <a:ext cx="11580840" cy="4118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spAutoFit/>
          </a:bodyPr>
          <a:lstStyle/>
          <a:p>
            <a:pPr>
              <a:lnSpc>
                <a:spcPct val="100000"/>
              </a:lnSpc>
              <a:tabLst>
                <a:tab pos="0" algn="l"/>
              </a:tabLst>
            </a:pPr>
            <a:r>
              <a:rPr lang="en-US" sz="2700" b="1" strike="noStrike" spc="-1">
                <a:solidFill>
                  <a:srgbClr val="38BDF8"/>
                </a:solidFill>
                <a:latin typeface="JetBrains Mono"/>
                <a:ea typeface="JetBrains Mono"/>
              </a:rPr>
              <a:t>Aggregators view of the world</a:t>
            </a:r>
            <a:endParaRPr lang="en-NZ" sz="2700" b="0" strike="noStrike" spc="-1">
              <a:latin typeface="Arial"/>
            </a:endParaRPr>
          </a:p>
        </p:txBody>
      </p:sp>
      <p:sp>
        <p:nvSpPr>
          <p:cNvPr id="448" name="Google Shape;482;p35_1"/>
          <p:cNvSpPr/>
          <p:nvPr/>
        </p:nvSpPr>
        <p:spPr>
          <a:xfrm>
            <a:off x="581040" y="1276200"/>
            <a:ext cx="11029320" cy="18360"/>
          </a:xfrm>
          <a:prstGeom prst="rect">
            <a:avLst/>
          </a:prstGeom>
          <a:solidFill>
            <a:srgbClr val="1E293B"/>
          </a:solidFill>
          <a:ln w="0">
            <a:noFill/>
          </a:ln>
        </p:spPr>
        <p:style>
          <a:lnRef idx="0">
            <a:scrgbClr r="0" g="0" b="0"/>
          </a:lnRef>
          <a:fillRef idx="0">
            <a:scrgbClr r="0" g="0" b="0"/>
          </a:fillRef>
          <a:effectRef idx="0">
            <a:scrgbClr r="0" g="0" b="0"/>
          </a:effectRef>
          <a:fontRef idx="minor"/>
        </p:style>
        <p:txBody>
          <a:bodyPr/>
          <a:lstStyle/>
          <a:p>
            <a:endParaRPr lang="en-US"/>
          </a:p>
        </p:txBody>
      </p:sp>
      <p:pic>
        <p:nvPicPr>
          <p:cNvPr id="449" name="Picture 448"/>
          <p:cNvPicPr/>
          <p:nvPr/>
        </p:nvPicPr>
        <p:blipFill>
          <a:blip r:embed="rId5"/>
          <a:stretch/>
        </p:blipFill>
        <p:spPr>
          <a:xfrm>
            <a:off x="180000" y="1260000"/>
            <a:ext cx="4500000" cy="5040000"/>
          </a:xfrm>
          <a:prstGeom prst="rect">
            <a:avLst/>
          </a:prstGeom>
          <a:ln w="0">
            <a:noFill/>
          </a:ln>
        </p:spPr>
      </p:pic>
      <p:pic>
        <p:nvPicPr>
          <p:cNvPr id="450" name="Picture 449"/>
          <p:cNvPicPr/>
          <p:nvPr/>
        </p:nvPicPr>
        <p:blipFill>
          <a:blip r:embed="rId6"/>
          <a:stretch/>
        </p:blipFill>
        <p:spPr>
          <a:xfrm>
            <a:off x="4791600" y="1260000"/>
            <a:ext cx="7088400" cy="3517920"/>
          </a:xfrm>
          <a:prstGeom prst="rect">
            <a:avLst/>
          </a:prstGeom>
          <a:ln w="0">
            <a:noFill/>
          </a:ln>
        </p:spPr>
      </p:pic>
      <p:sp>
        <p:nvSpPr>
          <p:cNvPr id="451" name="TextBox 450"/>
          <p:cNvSpPr txBox="1"/>
          <p:nvPr/>
        </p:nvSpPr>
        <p:spPr>
          <a:xfrm>
            <a:off x="4860000" y="5813640"/>
            <a:ext cx="7020000" cy="486360"/>
          </a:xfrm>
          <a:prstGeom prst="rect">
            <a:avLst/>
          </a:prstGeom>
          <a:noFill/>
          <a:ln w="0">
            <a:noFill/>
          </a:ln>
        </p:spPr>
        <p:txBody>
          <a:bodyPr lIns="90000" tIns="45000" rIns="90000" bIns="45000">
            <a:noAutofit/>
          </a:bodyPr>
          <a:lstStyle/>
          <a:p>
            <a:r>
              <a:rPr lang="en-US" sz="1350" b="0" strike="noStrike" spc="-1">
                <a:solidFill>
                  <a:srgbClr val="CBD5E1"/>
                </a:solidFill>
                <a:latin typeface="Inter"/>
                <a:ea typeface="Inter"/>
              </a:rPr>
              <a:t>Military planes – selected by the type of  planes reported by onboard ADS-B systems</a:t>
            </a:r>
            <a:endParaRPr lang="en-NZ" sz="1350" b="0" strike="noStrike" spc="-1">
              <a:latin typeface="Arial"/>
            </a:endParaRPr>
          </a:p>
        </p:txBody>
      </p:sp>
      <p:pic>
        <p:nvPicPr>
          <p:cNvPr id="452" name="Picture 451"/>
          <p:cNvPicPr/>
          <p:nvPr/>
        </p:nvPicPr>
        <p:blipFill>
          <a:blip r:embed="rId7"/>
          <a:stretch/>
        </p:blipFill>
        <p:spPr>
          <a:xfrm>
            <a:off x="4860000" y="5040000"/>
            <a:ext cx="7020000" cy="603000"/>
          </a:xfrm>
          <a:prstGeom prst="rect">
            <a:avLst/>
          </a:prstGeom>
          <a:ln w="0">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3" name="Google Shape;489;p36" descr="image.png"/>
          <p:cNvPicPr/>
          <p:nvPr/>
        </p:nvPicPr>
        <p:blipFill>
          <a:blip r:embed="rId3"/>
          <a:stretch/>
        </p:blipFill>
        <p:spPr>
          <a:xfrm>
            <a:off x="0" y="0"/>
            <a:ext cx="12191400" cy="6857280"/>
          </a:xfrm>
          <a:prstGeom prst="rect">
            <a:avLst/>
          </a:prstGeom>
          <a:ln w="0">
            <a:noFill/>
          </a:ln>
        </p:spPr>
      </p:pic>
      <p:pic>
        <p:nvPicPr>
          <p:cNvPr id="454" name="Google Shape;490;p36" descr="image.png"/>
          <p:cNvPicPr/>
          <p:nvPr/>
        </p:nvPicPr>
        <p:blipFill>
          <a:blip r:embed="rId4"/>
          <a:stretch/>
        </p:blipFill>
        <p:spPr>
          <a:xfrm>
            <a:off x="581040" y="3048120"/>
            <a:ext cx="3517200" cy="1856520"/>
          </a:xfrm>
          <a:prstGeom prst="rect">
            <a:avLst/>
          </a:prstGeom>
          <a:ln w="0">
            <a:noFill/>
          </a:ln>
        </p:spPr>
      </p:pic>
      <p:pic>
        <p:nvPicPr>
          <p:cNvPr id="455" name="Google Shape;491;p36" descr="image.png"/>
          <p:cNvPicPr/>
          <p:nvPr/>
        </p:nvPicPr>
        <p:blipFill>
          <a:blip r:embed="rId4"/>
          <a:stretch/>
        </p:blipFill>
        <p:spPr>
          <a:xfrm>
            <a:off x="4336920" y="3048120"/>
            <a:ext cx="3517200" cy="1856520"/>
          </a:xfrm>
          <a:prstGeom prst="rect">
            <a:avLst/>
          </a:prstGeom>
          <a:ln w="0">
            <a:noFill/>
          </a:ln>
        </p:spPr>
      </p:pic>
      <p:pic>
        <p:nvPicPr>
          <p:cNvPr id="456" name="Google Shape;492;p36" descr="image.png"/>
          <p:cNvPicPr/>
          <p:nvPr/>
        </p:nvPicPr>
        <p:blipFill>
          <a:blip r:embed="rId4"/>
          <a:stretch/>
        </p:blipFill>
        <p:spPr>
          <a:xfrm>
            <a:off x="8092800" y="3048120"/>
            <a:ext cx="3517200" cy="1856520"/>
          </a:xfrm>
          <a:prstGeom prst="rect">
            <a:avLst/>
          </a:prstGeom>
          <a:ln w="0">
            <a:noFill/>
          </a:ln>
        </p:spPr>
      </p:pic>
      <p:pic>
        <p:nvPicPr>
          <p:cNvPr id="457" name="Google Shape;493;p36" descr="image.png"/>
          <p:cNvPicPr/>
          <p:nvPr/>
        </p:nvPicPr>
        <p:blipFill>
          <a:blip r:embed="rId5"/>
          <a:stretch/>
        </p:blipFill>
        <p:spPr>
          <a:xfrm>
            <a:off x="9360" y="9360"/>
            <a:ext cx="12172320" cy="266040"/>
          </a:xfrm>
          <a:prstGeom prst="rect">
            <a:avLst/>
          </a:prstGeom>
          <a:ln w="0">
            <a:noFill/>
          </a:ln>
        </p:spPr>
      </p:pic>
      <p:pic>
        <p:nvPicPr>
          <p:cNvPr id="458" name="Google Shape;494;p36" descr="image.png"/>
          <p:cNvPicPr/>
          <p:nvPr/>
        </p:nvPicPr>
        <p:blipFill>
          <a:blip r:embed="rId5"/>
          <a:stretch/>
        </p:blipFill>
        <p:spPr>
          <a:xfrm>
            <a:off x="9360" y="6581880"/>
            <a:ext cx="12172320" cy="266040"/>
          </a:xfrm>
          <a:prstGeom prst="rect">
            <a:avLst/>
          </a:prstGeom>
          <a:ln w="0">
            <a:noFill/>
          </a:ln>
        </p:spPr>
      </p:pic>
      <p:sp>
        <p:nvSpPr>
          <p:cNvPr id="459" name="Google Shape;495;p36"/>
          <p:cNvSpPr/>
          <p:nvPr/>
        </p:nvSpPr>
        <p:spPr>
          <a:xfrm>
            <a:off x="828720" y="3714840"/>
            <a:ext cx="3021840" cy="615960"/>
          </a:xfrm>
          <a:prstGeom prst="rect">
            <a:avLst/>
          </a:prstGeom>
          <a:noFill/>
          <a:ln w="0">
            <a:noFill/>
          </a:ln>
        </p:spPr>
        <p:style>
          <a:lnRef idx="0">
            <a:scrgbClr r="0" g="0" b="0"/>
          </a:lnRef>
          <a:fillRef idx="0">
            <a:scrgbClr r="0" g="0" b="0"/>
          </a:fillRef>
          <a:effectRef idx="0">
            <a:scrgbClr r="0" g="0" b="0"/>
          </a:effectRef>
          <a:fontRef idx="minor"/>
        </p:style>
        <p:txBody>
          <a:bodyPr lIns="0" tIns="0" rIns="0" bIns="0">
            <a:spAutoFit/>
          </a:bodyPr>
          <a:lstStyle/>
          <a:p>
            <a:pPr>
              <a:lnSpc>
                <a:spcPct val="150000"/>
              </a:lnSpc>
              <a:tabLst>
                <a:tab pos="0" algn="l"/>
              </a:tabLst>
            </a:pPr>
            <a:r>
              <a:rPr lang="en-US" sz="1350" b="0" strike="noStrike" spc="-1">
                <a:solidFill>
                  <a:srgbClr val="CBD5E1"/>
                </a:solidFill>
                <a:latin typeface="Inter"/>
                <a:ea typeface="Inter"/>
              </a:rPr>
              <a:t>Long-term analysis reveals SOPs, patrol routes, and shift changes.</a:t>
            </a:r>
            <a:endParaRPr lang="en-NZ" sz="1350" b="0" strike="noStrike" spc="-1">
              <a:latin typeface="Arial"/>
            </a:endParaRPr>
          </a:p>
        </p:txBody>
      </p:sp>
      <p:sp>
        <p:nvSpPr>
          <p:cNvPr id="460" name="Google Shape;496;p36"/>
          <p:cNvSpPr/>
          <p:nvPr/>
        </p:nvSpPr>
        <p:spPr>
          <a:xfrm>
            <a:off x="4584600" y="3714840"/>
            <a:ext cx="3021840" cy="924120"/>
          </a:xfrm>
          <a:prstGeom prst="rect">
            <a:avLst/>
          </a:prstGeom>
          <a:noFill/>
          <a:ln w="0">
            <a:noFill/>
          </a:ln>
        </p:spPr>
        <p:style>
          <a:lnRef idx="0">
            <a:scrgbClr r="0" g="0" b="0"/>
          </a:lnRef>
          <a:fillRef idx="0">
            <a:scrgbClr r="0" g="0" b="0"/>
          </a:fillRef>
          <a:effectRef idx="0">
            <a:scrgbClr r="0" g="0" b="0"/>
          </a:effectRef>
          <a:fontRef idx="minor"/>
        </p:style>
        <p:txBody>
          <a:bodyPr lIns="0" tIns="0" rIns="0" bIns="0">
            <a:spAutoFit/>
          </a:bodyPr>
          <a:lstStyle/>
          <a:p>
            <a:pPr>
              <a:lnSpc>
                <a:spcPct val="150000"/>
              </a:lnSpc>
              <a:tabLst>
                <a:tab pos="0" algn="l"/>
              </a:tabLst>
            </a:pPr>
            <a:r>
              <a:rPr lang="en-US" sz="1350" b="0" strike="noStrike" spc="-1">
                <a:solidFill>
                  <a:srgbClr val="CBD5E1"/>
                </a:solidFill>
                <a:latin typeface="Inter"/>
                <a:ea typeface="Inter"/>
              </a:rPr>
              <a:t>Static 24-bit Hex addresses link specific airframes to specific units, even if callsigns change.</a:t>
            </a:r>
            <a:endParaRPr lang="en-NZ" sz="1350" b="0" strike="noStrike" spc="-1">
              <a:latin typeface="Arial"/>
            </a:endParaRPr>
          </a:p>
        </p:txBody>
      </p:sp>
      <p:sp>
        <p:nvSpPr>
          <p:cNvPr id="461" name="Google Shape;497;p36"/>
          <p:cNvSpPr/>
          <p:nvPr/>
        </p:nvSpPr>
        <p:spPr>
          <a:xfrm>
            <a:off x="8340480" y="3714840"/>
            <a:ext cx="3021840" cy="924120"/>
          </a:xfrm>
          <a:prstGeom prst="rect">
            <a:avLst/>
          </a:prstGeom>
          <a:noFill/>
          <a:ln w="0">
            <a:noFill/>
          </a:ln>
        </p:spPr>
        <p:style>
          <a:lnRef idx="0">
            <a:scrgbClr r="0" g="0" b="0"/>
          </a:lnRef>
          <a:fillRef idx="0">
            <a:scrgbClr r="0" g="0" b="0"/>
          </a:fillRef>
          <a:effectRef idx="0">
            <a:scrgbClr r="0" g="0" b="0"/>
          </a:effectRef>
          <a:fontRef idx="minor"/>
        </p:style>
        <p:txBody>
          <a:bodyPr lIns="0" tIns="0" rIns="0" bIns="0">
            <a:spAutoFit/>
          </a:bodyPr>
          <a:lstStyle/>
          <a:p>
            <a:pPr>
              <a:lnSpc>
                <a:spcPct val="150000"/>
              </a:lnSpc>
              <a:tabLst>
                <a:tab pos="0" algn="l"/>
              </a:tabLst>
            </a:pPr>
            <a:r>
              <a:rPr lang="en-US" sz="1350" b="0" strike="noStrike" spc="-1">
                <a:solidFill>
                  <a:srgbClr val="CBD5E1"/>
                </a:solidFill>
                <a:latin typeface="Inter"/>
                <a:ea typeface="Inter"/>
              </a:rPr>
              <a:t>Aggregated heatmaps can reveal sensitive forward operating locations (the "Strava Effect").</a:t>
            </a:r>
            <a:endParaRPr lang="en-NZ" sz="1350" b="0" strike="noStrike" spc="-1">
              <a:latin typeface="Arial"/>
            </a:endParaRPr>
          </a:p>
        </p:txBody>
      </p:sp>
      <p:sp>
        <p:nvSpPr>
          <p:cNvPr id="462" name="Google Shape;498;p36"/>
          <p:cNvSpPr/>
          <p:nvPr/>
        </p:nvSpPr>
        <p:spPr>
          <a:xfrm>
            <a:off x="581040" y="708120"/>
            <a:ext cx="11580840" cy="4118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spAutoFit/>
          </a:bodyPr>
          <a:lstStyle/>
          <a:p>
            <a:pPr>
              <a:lnSpc>
                <a:spcPct val="100000"/>
              </a:lnSpc>
              <a:tabLst>
                <a:tab pos="0" algn="l"/>
              </a:tabLst>
            </a:pPr>
            <a:r>
              <a:rPr lang="en-US" sz="2700" b="1" strike="noStrike" spc="-1">
                <a:solidFill>
                  <a:srgbClr val="38BDF8"/>
                </a:solidFill>
                <a:latin typeface="JetBrains Mono"/>
                <a:ea typeface="JetBrains Mono"/>
              </a:rPr>
              <a:t>Operational Security (OpSec)</a:t>
            </a:r>
            <a:endParaRPr lang="en-NZ" sz="2700" b="0" strike="noStrike" spc="-1">
              <a:latin typeface="Arial"/>
            </a:endParaRPr>
          </a:p>
        </p:txBody>
      </p:sp>
      <p:sp>
        <p:nvSpPr>
          <p:cNvPr id="463" name="Google Shape;499;p36"/>
          <p:cNvSpPr/>
          <p:nvPr/>
        </p:nvSpPr>
        <p:spPr>
          <a:xfrm>
            <a:off x="581040" y="1276200"/>
            <a:ext cx="11029320" cy="18360"/>
          </a:xfrm>
          <a:prstGeom prst="rect">
            <a:avLst/>
          </a:prstGeom>
          <a:solidFill>
            <a:srgbClr val="1E293B"/>
          </a:solidFill>
          <a:ln w="0">
            <a:noFill/>
          </a:ln>
        </p:spPr>
        <p:style>
          <a:lnRef idx="0">
            <a:scrgbClr r="0" g="0" b="0"/>
          </a:lnRef>
          <a:fillRef idx="0">
            <a:scrgbClr r="0" g="0" b="0"/>
          </a:fillRef>
          <a:effectRef idx="0">
            <a:scrgbClr r="0" g="0" b="0"/>
          </a:effectRef>
          <a:fontRef idx="minor"/>
        </p:style>
        <p:txBody>
          <a:bodyPr/>
          <a:lstStyle/>
          <a:p>
            <a:endParaRPr lang="en-US"/>
          </a:p>
        </p:txBody>
      </p:sp>
      <p:sp>
        <p:nvSpPr>
          <p:cNvPr id="464" name="Google Shape;500;p36"/>
          <p:cNvSpPr/>
          <p:nvPr/>
        </p:nvSpPr>
        <p:spPr>
          <a:xfrm>
            <a:off x="828720" y="3295800"/>
            <a:ext cx="3173040" cy="228240"/>
          </a:xfrm>
          <a:prstGeom prst="rect">
            <a:avLst/>
          </a:prstGeom>
          <a:noFill/>
          <a:ln w="0">
            <a:noFill/>
          </a:ln>
        </p:spPr>
        <p:style>
          <a:lnRef idx="0">
            <a:scrgbClr r="0" g="0" b="0"/>
          </a:lnRef>
          <a:fillRef idx="0">
            <a:scrgbClr r="0" g="0" b="0"/>
          </a:fillRef>
          <a:effectRef idx="0">
            <a:scrgbClr r="0" g="0" b="0"/>
          </a:effectRef>
          <a:fontRef idx="minor"/>
        </p:style>
        <p:txBody>
          <a:bodyPr lIns="0" tIns="0" rIns="0" bIns="0">
            <a:spAutoFit/>
          </a:bodyPr>
          <a:lstStyle/>
          <a:p>
            <a:pPr>
              <a:lnSpc>
                <a:spcPct val="100000"/>
              </a:lnSpc>
              <a:tabLst>
                <a:tab pos="0" algn="l"/>
              </a:tabLst>
            </a:pPr>
            <a:r>
              <a:rPr lang="en-US" sz="1500" b="1" strike="noStrike" spc="-1">
                <a:solidFill>
                  <a:srgbClr val="38BDF8"/>
                </a:solidFill>
                <a:latin typeface="JetBrains Mono"/>
                <a:ea typeface="JetBrains Mono"/>
              </a:rPr>
              <a:t>Pattern of Life</a:t>
            </a:r>
            <a:endParaRPr lang="en-NZ" sz="1500" b="0" strike="noStrike" spc="-1">
              <a:latin typeface="Arial"/>
            </a:endParaRPr>
          </a:p>
        </p:txBody>
      </p:sp>
      <p:sp>
        <p:nvSpPr>
          <p:cNvPr id="465" name="Google Shape;501;p36"/>
          <p:cNvSpPr/>
          <p:nvPr/>
        </p:nvSpPr>
        <p:spPr>
          <a:xfrm>
            <a:off x="4584600" y="3295800"/>
            <a:ext cx="3173040" cy="228240"/>
          </a:xfrm>
          <a:prstGeom prst="rect">
            <a:avLst/>
          </a:prstGeom>
          <a:noFill/>
          <a:ln w="0">
            <a:noFill/>
          </a:ln>
        </p:spPr>
        <p:style>
          <a:lnRef idx="0">
            <a:scrgbClr r="0" g="0" b="0"/>
          </a:lnRef>
          <a:fillRef idx="0">
            <a:scrgbClr r="0" g="0" b="0"/>
          </a:fillRef>
          <a:effectRef idx="0">
            <a:scrgbClr r="0" g="0" b="0"/>
          </a:effectRef>
          <a:fontRef idx="minor"/>
        </p:style>
        <p:txBody>
          <a:bodyPr lIns="0" tIns="0" rIns="0" bIns="0">
            <a:spAutoFit/>
          </a:bodyPr>
          <a:lstStyle/>
          <a:p>
            <a:pPr>
              <a:lnSpc>
                <a:spcPct val="100000"/>
              </a:lnSpc>
              <a:tabLst>
                <a:tab pos="0" algn="l"/>
              </a:tabLst>
            </a:pPr>
            <a:r>
              <a:rPr lang="en-US" sz="1500" b="1" strike="noStrike" spc="-1">
                <a:solidFill>
                  <a:srgbClr val="38BDF8"/>
                </a:solidFill>
                <a:latin typeface="JetBrains Mono"/>
                <a:ea typeface="JetBrains Mono"/>
              </a:rPr>
              <a:t>Hex Code Correlation</a:t>
            </a:r>
            <a:endParaRPr lang="en-NZ" sz="1500" b="0" strike="noStrike" spc="-1">
              <a:latin typeface="Arial"/>
            </a:endParaRPr>
          </a:p>
        </p:txBody>
      </p:sp>
      <p:sp>
        <p:nvSpPr>
          <p:cNvPr id="466" name="Google Shape;502;p36"/>
          <p:cNvSpPr/>
          <p:nvPr/>
        </p:nvSpPr>
        <p:spPr>
          <a:xfrm>
            <a:off x="8340480" y="3295800"/>
            <a:ext cx="3173040" cy="228240"/>
          </a:xfrm>
          <a:prstGeom prst="rect">
            <a:avLst/>
          </a:prstGeom>
          <a:noFill/>
          <a:ln w="0">
            <a:noFill/>
          </a:ln>
        </p:spPr>
        <p:style>
          <a:lnRef idx="0">
            <a:scrgbClr r="0" g="0" b="0"/>
          </a:lnRef>
          <a:fillRef idx="0">
            <a:scrgbClr r="0" g="0" b="0"/>
          </a:fillRef>
          <a:effectRef idx="0">
            <a:scrgbClr r="0" g="0" b="0"/>
          </a:effectRef>
          <a:fontRef idx="minor"/>
        </p:style>
        <p:txBody>
          <a:bodyPr lIns="0" tIns="0" rIns="0" bIns="0">
            <a:spAutoFit/>
          </a:bodyPr>
          <a:lstStyle/>
          <a:p>
            <a:pPr>
              <a:lnSpc>
                <a:spcPct val="100000"/>
              </a:lnSpc>
              <a:tabLst>
                <a:tab pos="0" algn="l"/>
              </a:tabLst>
            </a:pPr>
            <a:r>
              <a:rPr lang="en-US" sz="1500" b="1" strike="noStrike" spc="-1">
                <a:solidFill>
                  <a:srgbClr val="38BDF8"/>
                </a:solidFill>
                <a:latin typeface="JetBrains Mono"/>
                <a:ea typeface="JetBrains Mono"/>
              </a:rPr>
              <a:t>Base Discovery</a:t>
            </a:r>
            <a:endParaRPr lang="en-NZ" sz="1500" b="0" strike="noStrike" spc="-1">
              <a:latin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7" name="Google Shape;507;p37" descr="image.png"/>
          <p:cNvPicPr/>
          <p:nvPr/>
        </p:nvPicPr>
        <p:blipFill>
          <a:blip r:embed="rId3"/>
          <a:stretch/>
        </p:blipFill>
        <p:spPr>
          <a:xfrm>
            <a:off x="0" y="0"/>
            <a:ext cx="12191400" cy="6857280"/>
          </a:xfrm>
          <a:prstGeom prst="rect">
            <a:avLst/>
          </a:prstGeom>
          <a:ln w="0">
            <a:noFill/>
          </a:ln>
        </p:spPr>
      </p:pic>
      <p:pic>
        <p:nvPicPr>
          <p:cNvPr id="468" name="Google Shape;508;p37" descr="image.png"/>
          <p:cNvPicPr/>
          <p:nvPr/>
        </p:nvPicPr>
        <p:blipFill>
          <a:blip r:embed="rId4"/>
          <a:stretch/>
        </p:blipFill>
        <p:spPr>
          <a:xfrm>
            <a:off x="9360" y="9360"/>
            <a:ext cx="12172320" cy="266040"/>
          </a:xfrm>
          <a:prstGeom prst="rect">
            <a:avLst/>
          </a:prstGeom>
          <a:ln w="0">
            <a:noFill/>
          </a:ln>
        </p:spPr>
      </p:pic>
      <p:pic>
        <p:nvPicPr>
          <p:cNvPr id="469" name="Google Shape;509;p37" descr="image.png"/>
          <p:cNvPicPr/>
          <p:nvPr/>
        </p:nvPicPr>
        <p:blipFill>
          <a:blip r:embed="rId4"/>
          <a:stretch/>
        </p:blipFill>
        <p:spPr>
          <a:xfrm>
            <a:off x="9360" y="6581880"/>
            <a:ext cx="12172320" cy="266040"/>
          </a:xfrm>
          <a:prstGeom prst="rect">
            <a:avLst/>
          </a:prstGeom>
          <a:ln w="0">
            <a:noFill/>
          </a:ln>
        </p:spPr>
      </p:pic>
      <p:pic>
        <p:nvPicPr>
          <p:cNvPr id="470" name="Google Shape;510;p37" descr="image.png"/>
          <p:cNvPicPr/>
          <p:nvPr/>
        </p:nvPicPr>
        <p:blipFill>
          <a:blip r:embed="rId5"/>
          <a:stretch/>
        </p:blipFill>
        <p:spPr>
          <a:xfrm>
            <a:off x="590400" y="1843200"/>
            <a:ext cx="1704240" cy="189720"/>
          </a:xfrm>
          <a:prstGeom prst="rect">
            <a:avLst/>
          </a:prstGeom>
          <a:ln w="0">
            <a:noFill/>
          </a:ln>
        </p:spPr>
      </p:pic>
      <p:sp>
        <p:nvSpPr>
          <p:cNvPr id="471" name="Google Shape;511;p37"/>
          <p:cNvSpPr/>
          <p:nvPr/>
        </p:nvSpPr>
        <p:spPr>
          <a:xfrm>
            <a:off x="6572160" y="3319560"/>
            <a:ext cx="5037840" cy="307800"/>
          </a:xfrm>
          <a:prstGeom prst="rect">
            <a:avLst/>
          </a:prstGeom>
          <a:noFill/>
          <a:ln w="0">
            <a:noFill/>
          </a:ln>
        </p:spPr>
        <p:style>
          <a:lnRef idx="0">
            <a:scrgbClr r="0" g="0" b="0"/>
          </a:lnRef>
          <a:fillRef idx="0">
            <a:scrgbClr r="0" g="0" b="0"/>
          </a:fillRef>
          <a:effectRef idx="0">
            <a:scrgbClr r="0" g="0" b="0"/>
          </a:effectRef>
          <a:fontRef idx="minor"/>
        </p:style>
        <p:txBody>
          <a:bodyPr lIns="0" tIns="0" rIns="0" bIns="0">
            <a:spAutoFit/>
          </a:bodyPr>
          <a:lstStyle/>
          <a:p>
            <a:pPr>
              <a:lnSpc>
                <a:spcPct val="150000"/>
              </a:lnSpc>
              <a:tabLst>
                <a:tab pos="0" algn="l"/>
              </a:tabLst>
            </a:pPr>
            <a:r>
              <a:rPr lang="en-US" sz="1350" b="1" strike="noStrike" spc="-1">
                <a:solidFill>
                  <a:srgbClr val="CBD5E1"/>
                </a:solidFill>
                <a:latin typeface="Inter"/>
                <a:ea typeface="Inter"/>
              </a:rPr>
              <a:t>Safety:</a:t>
            </a:r>
            <a:r>
              <a:rPr lang="en-US" sz="1350" b="0" strike="noStrike" spc="-1">
                <a:solidFill>
                  <a:srgbClr val="CBD5E1"/>
                </a:solidFill>
                <a:latin typeface="Inter"/>
                <a:ea typeface="Inter"/>
              </a:rPr>
              <a:t> Collision avoidance in crowded civilian airspace.</a:t>
            </a:r>
            <a:endParaRPr lang="en-NZ" sz="1350" b="0" strike="noStrike" spc="-1">
              <a:latin typeface="Arial"/>
            </a:endParaRPr>
          </a:p>
        </p:txBody>
      </p:sp>
      <p:sp>
        <p:nvSpPr>
          <p:cNvPr id="472" name="Google Shape;512;p37"/>
          <p:cNvSpPr/>
          <p:nvPr/>
        </p:nvSpPr>
        <p:spPr>
          <a:xfrm>
            <a:off x="6572160" y="3719520"/>
            <a:ext cx="5037840" cy="615960"/>
          </a:xfrm>
          <a:prstGeom prst="rect">
            <a:avLst/>
          </a:prstGeom>
          <a:noFill/>
          <a:ln w="0">
            <a:noFill/>
          </a:ln>
        </p:spPr>
        <p:style>
          <a:lnRef idx="0">
            <a:scrgbClr r="0" g="0" b="0"/>
          </a:lnRef>
          <a:fillRef idx="0">
            <a:scrgbClr r="0" g="0" b="0"/>
          </a:fillRef>
          <a:effectRef idx="0">
            <a:scrgbClr r="0" g="0" b="0"/>
          </a:effectRef>
          <a:fontRef idx="minor"/>
        </p:style>
        <p:txBody>
          <a:bodyPr lIns="0" tIns="0" rIns="0" bIns="0">
            <a:spAutoFit/>
          </a:bodyPr>
          <a:lstStyle/>
          <a:p>
            <a:pPr>
              <a:lnSpc>
                <a:spcPct val="150000"/>
              </a:lnSpc>
              <a:tabLst>
                <a:tab pos="0" algn="l"/>
              </a:tabLst>
            </a:pPr>
            <a:r>
              <a:rPr lang="en-US" sz="1350" b="1" strike="noStrike" spc="-1">
                <a:solidFill>
                  <a:srgbClr val="CBD5E1"/>
                </a:solidFill>
                <a:latin typeface="Inter"/>
                <a:ea typeface="Inter"/>
              </a:rPr>
              <a:t>Overt Presence:</a:t>
            </a:r>
            <a:r>
              <a:rPr lang="en-US" sz="1350" b="0" strike="noStrike" spc="-1">
                <a:solidFill>
                  <a:srgbClr val="CBD5E1"/>
                </a:solidFill>
                <a:latin typeface="Inter"/>
                <a:ea typeface="Inter"/>
              </a:rPr>
              <a:t> "Showing the Flag" (e.g., Global Hawk over Black Sea).</a:t>
            </a:r>
            <a:endParaRPr lang="en-NZ" sz="1350" b="0" strike="noStrike" spc="-1">
              <a:latin typeface="Arial"/>
            </a:endParaRPr>
          </a:p>
        </p:txBody>
      </p:sp>
      <p:sp>
        <p:nvSpPr>
          <p:cNvPr id="473" name="Google Shape;513;p37"/>
          <p:cNvSpPr/>
          <p:nvPr/>
        </p:nvSpPr>
        <p:spPr>
          <a:xfrm>
            <a:off x="6572160" y="4376880"/>
            <a:ext cx="5037840" cy="307800"/>
          </a:xfrm>
          <a:prstGeom prst="rect">
            <a:avLst/>
          </a:prstGeom>
          <a:noFill/>
          <a:ln w="0">
            <a:noFill/>
          </a:ln>
        </p:spPr>
        <p:style>
          <a:lnRef idx="0">
            <a:scrgbClr r="0" g="0" b="0"/>
          </a:lnRef>
          <a:fillRef idx="0">
            <a:scrgbClr r="0" g="0" b="0"/>
          </a:fillRef>
          <a:effectRef idx="0">
            <a:scrgbClr r="0" g="0" b="0"/>
          </a:effectRef>
          <a:fontRef idx="minor"/>
        </p:style>
        <p:txBody>
          <a:bodyPr lIns="0" tIns="0" rIns="0" bIns="0">
            <a:spAutoFit/>
          </a:bodyPr>
          <a:lstStyle/>
          <a:p>
            <a:pPr>
              <a:lnSpc>
                <a:spcPct val="150000"/>
              </a:lnSpc>
              <a:tabLst>
                <a:tab pos="0" algn="l"/>
              </a:tabLst>
            </a:pPr>
            <a:r>
              <a:rPr lang="en-US" sz="1350" b="1" strike="noStrike" spc="-1">
                <a:solidFill>
                  <a:srgbClr val="CBD5E1"/>
                </a:solidFill>
                <a:latin typeface="Inter"/>
                <a:ea typeface="Inter"/>
              </a:rPr>
              <a:t>Efficiency:</a:t>
            </a:r>
            <a:r>
              <a:rPr lang="en-US" sz="1350" b="0" strike="noStrike" spc="-1">
                <a:solidFill>
                  <a:srgbClr val="CBD5E1"/>
                </a:solidFill>
                <a:latin typeface="Inter"/>
                <a:ea typeface="Inter"/>
              </a:rPr>
              <a:t> Allows use of optimal civilian flight levels.</a:t>
            </a:r>
            <a:endParaRPr lang="en-NZ" sz="1350" b="0" strike="noStrike" spc="-1">
              <a:latin typeface="Arial"/>
            </a:endParaRPr>
          </a:p>
        </p:txBody>
      </p:sp>
      <p:sp>
        <p:nvSpPr>
          <p:cNvPr id="474" name="Google Shape;514;p37"/>
          <p:cNvSpPr/>
          <p:nvPr/>
        </p:nvSpPr>
        <p:spPr>
          <a:xfrm>
            <a:off x="6334200" y="3319560"/>
            <a:ext cx="104040" cy="307800"/>
          </a:xfrm>
          <a:prstGeom prst="rect">
            <a:avLst/>
          </a:prstGeom>
          <a:noFill/>
          <a:ln w="0">
            <a:noFill/>
          </a:ln>
        </p:spPr>
        <p:style>
          <a:lnRef idx="0">
            <a:scrgbClr r="0" g="0" b="0"/>
          </a:lnRef>
          <a:fillRef idx="0">
            <a:scrgbClr r="0" g="0" b="0"/>
          </a:fillRef>
          <a:effectRef idx="0">
            <a:scrgbClr r="0" g="0" b="0"/>
          </a:effectRef>
          <a:fontRef idx="minor"/>
        </p:style>
        <p:txBody>
          <a:bodyPr lIns="0" tIns="0" rIns="0" bIns="0">
            <a:spAutoFit/>
          </a:bodyPr>
          <a:lstStyle/>
          <a:p>
            <a:pPr>
              <a:lnSpc>
                <a:spcPct val="150000"/>
              </a:lnSpc>
              <a:tabLst>
                <a:tab pos="0" algn="l"/>
              </a:tabLst>
            </a:pPr>
            <a:r>
              <a:rPr lang="en-US" sz="1350" b="1" strike="noStrike" spc="-1">
                <a:solidFill>
                  <a:srgbClr val="38BDF8"/>
                </a:solidFill>
                <a:latin typeface="JetBrains Mono"/>
                <a:ea typeface="JetBrains Mono"/>
              </a:rPr>
              <a:t>&gt;</a:t>
            </a:r>
            <a:endParaRPr lang="en-NZ" sz="1350" b="0" strike="noStrike" spc="-1">
              <a:latin typeface="Arial"/>
            </a:endParaRPr>
          </a:p>
        </p:txBody>
      </p:sp>
      <p:sp>
        <p:nvSpPr>
          <p:cNvPr id="475" name="Google Shape;515;p37"/>
          <p:cNvSpPr/>
          <p:nvPr/>
        </p:nvSpPr>
        <p:spPr>
          <a:xfrm>
            <a:off x="6334200" y="3719520"/>
            <a:ext cx="104040" cy="307800"/>
          </a:xfrm>
          <a:prstGeom prst="rect">
            <a:avLst/>
          </a:prstGeom>
          <a:noFill/>
          <a:ln w="0">
            <a:noFill/>
          </a:ln>
        </p:spPr>
        <p:style>
          <a:lnRef idx="0">
            <a:scrgbClr r="0" g="0" b="0"/>
          </a:lnRef>
          <a:fillRef idx="0">
            <a:scrgbClr r="0" g="0" b="0"/>
          </a:fillRef>
          <a:effectRef idx="0">
            <a:scrgbClr r="0" g="0" b="0"/>
          </a:effectRef>
          <a:fontRef idx="minor"/>
        </p:style>
        <p:txBody>
          <a:bodyPr lIns="0" tIns="0" rIns="0" bIns="0">
            <a:spAutoFit/>
          </a:bodyPr>
          <a:lstStyle/>
          <a:p>
            <a:pPr>
              <a:lnSpc>
                <a:spcPct val="150000"/>
              </a:lnSpc>
              <a:tabLst>
                <a:tab pos="0" algn="l"/>
              </a:tabLst>
            </a:pPr>
            <a:r>
              <a:rPr lang="en-US" sz="1350" b="1" strike="noStrike" spc="-1">
                <a:solidFill>
                  <a:srgbClr val="38BDF8"/>
                </a:solidFill>
                <a:latin typeface="JetBrains Mono"/>
                <a:ea typeface="JetBrains Mono"/>
              </a:rPr>
              <a:t>&gt;</a:t>
            </a:r>
            <a:endParaRPr lang="en-NZ" sz="1350" b="0" strike="noStrike" spc="-1">
              <a:latin typeface="Arial"/>
            </a:endParaRPr>
          </a:p>
        </p:txBody>
      </p:sp>
      <p:sp>
        <p:nvSpPr>
          <p:cNvPr id="476" name="Google Shape;516;p37"/>
          <p:cNvSpPr/>
          <p:nvPr/>
        </p:nvSpPr>
        <p:spPr>
          <a:xfrm>
            <a:off x="6334200" y="4376880"/>
            <a:ext cx="104040" cy="307800"/>
          </a:xfrm>
          <a:prstGeom prst="rect">
            <a:avLst/>
          </a:prstGeom>
          <a:noFill/>
          <a:ln w="0">
            <a:noFill/>
          </a:ln>
        </p:spPr>
        <p:style>
          <a:lnRef idx="0">
            <a:scrgbClr r="0" g="0" b="0"/>
          </a:lnRef>
          <a:fillRef idx="0">
            <a:scrgbClr r="0" g="0" b="0"/>
          </a:fillRef>
          <a:effectRef idx="0">
            <a:scrgbClr r="0" g="0" b="0"/>
          </a:effectRef>
          <a:fontRef idx="minor"/>
        </p:style>
        <p:txBody>
          <a:bodyPr lIns="0" tIns="0" rIns="0" bIns="0">
            <a:spAutoFit/>
          </a:bodyPr>
          <a:lstStyle/>
          <a:p>
            <a:pPr>
              <a:lnSpc>
                <a:spcPct val="150000"/>
              </a:lnSpc>
              <a:tabLst>
                <a:tab pos="0" algn="l"/>
              </a:tabLst>
            </a:pPr>
            <a:r>
              <a:rPr lang="en-US" sz="1350" b="1" strike="noStrike" spc="-1">
                <a:solidFill>
                  <a:srgbClr val="38BDF8"/>
                </a:solidFill>
                <a:latin typeface="JetBrains Mono"/>
                <a:ea typeface="JetBrains Mono"/>
              </a:rPr>
              <a:t>&gt;</a:t>
            </a:r>
            <a:endParaRPr lang="en-NZ" sz="1350" b="0" strike="noStrike" spc="-1">
              <a:latin typeface="Arial"/>
            </a:endParaRPr>
          </a:p>
        </p:txBody>
      </p:sp>
      <p:sp>
        <p:nvSpPr>
          <p:cNvPr id="477" name="Google Shape;517;p37"/>
          <p:cNvSpPr/>
          <p:nvPr/>
        </p:nvSpPr>
        <p:spPr>
          <a:xfrm>
            <a:off x="581040" y="708120"/>
            <a:ext cx="11580840" cy="4118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spAutoFit/>
          </a:bodyPr>
          <a:lstStyle/>
          <a:p>
            <a:pPr>
              <a:lnSpc>
                <a:spcPct val="100000"/>
              </a:lnSpc>
              <a:tabLst>
                <a:tab pos="0" algn="l"/>
              </a:tabLst>
            </a:pPr>
            <a:r>
              <a:rPr lang="en-US" sz="2700" b="1" strike="noStrike" spc="-1">
                <a:solidFill>
                  <a:srgbClr val="38BDF8"/>
                </a:solidFill>
                <a:latin typeface="JetBrains Mono"/>
                <a:ea typeface="JetBrains Mono"/>
              </a:rPr>
              <a:t>Why Militaries Use ADS-B</a:t>
            </a:r>
            <a:endParaRPr lang="en-NZ" sz="2700" b="0" strike="noStrike" spc="-1">
              <a:latin typeface="Arial"/>
            </a:endParaRPr>
          </a:p>
        </p:txBody>
      </p:sp>
      <p:sp>
        <p:nvSpPr>
          <p:cNvPr id="478" name="Google Shape;518;p37"/>
          <p:cNvSpPr/>
          <p:nvPr/>
        </p:nvSpPr>
        <p:spPr>
          <a:xfrm>
            <a:off x="581040" y="1276200"/>
            <a:ext cx="11029320" cy="18360"/>
          </a:xfrm>
          <a:prstGeom prst="rect">
            <a:avLst/>
          </a:prstGeom>
          <a:solidFill>
            <a:srgbClr val="1E293B"/>
          </a:solidFill>
          <a:ln w="0">
            <a:noFill/>
          </a:ln>
        </p:spPr>
        <p:style>
          <a:lnRef idx="0">
            <a:scrgbClr r="0" g="0" b="0"/>
          </a:lnRef>
          <a:fillRef idx="0">
            <a:scrgbClr r="0" g="0" b="0"/>
          </a:fillRef>
          <a:effectRef idx="0">
            <a:scrgbClr r="0" g="0" b="0"/>
          </a:effectRef>
          <a:fontRef idx="minor"/>
        </p:style>
        <p:txBody>
          <a:bodyPr/>
          <a:lstStyle/>
          <a:p>
            <a:endParaRPr lang="en-US"/>
          </a:p>
        </p:txBody>
      </p:sp>
      <p:pic>
        <p:nvPicPr>
          <p:cNvPr id="479" name="Google Shape;519;p37"/>
          <p:cNvPicPr/>
          <p:nvPr/>
        </p:nvPicPr>
        <p:blipFill>
          <a:blip r:embed="rId6"/>
          <a:stretch/>
        </p:blipFill>
        <p:spPr>
          <a:xfrm>
            <a:off x="59760" y="1770840"/>
            <a:ext cx="6199920" cy="3487320"/>
          </a:xfrm>
          <a:prstGeom prst="rect">
            <a:avLst/>
          </a:prstGeom>
          <a:ln w="0">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0" name="Google Shape;524;p38" descr="image.png"/>
          <p:cNvPicPr/>
          <p:nvPr/>
        </p:nvPicPr>
        <p:blipFill>
          <a:blip r:embed="rId3"/>
          <a:stretch/>
        </p:blipFill>
        <p:spPr>
          <a:xfrm>
            <a:off x="0" y="0"/>
            <a:ext cx="12191400" cy="6857280"/>
          </a:xfrm>
          <a:prstGeom prst="rect">
            <a:avLst/>
          </a:prstGeom>
          <a:ln w="0">
            <a:noFill/>
          </a:ln>
        </p:spPr>
      </p:pic>
      <p:pic>
        <p:nvPicPr>
          <p:cNvPr id="481" name="Google Shape;525;p38" descr="image.png"/>
          <p:cNvPicPr/>
          <p:nvPr/>
        </p:nvPicPr>
        <p:blipFill>
          <a:blip r:embed="rId4"/>
          <a:stretch/>
        </p:blipFill>
        <p:spPr>
          <a:xfrm>
            <a:off x="9360" y="9360"/>
            <a:ext cx="12172320" cy="266040"/>
          </a:xfrm>
          <a:prstGeom prst="rect">
            <a:avLst/>
          </a:prstGeom>
          <a:ln w="0">
            <a:noFill/>
          </a:ln>
        </p:spPr>
      </p:pic>
      <p:pic>
        <p:nvPicPr>
          <p:cNvPr id="482" name="Google Shape;526;p38" descr="image.png"/>
          <p:cNvPicPr/>
          <p:nvPr/>
        </p:nvPicPr>
        <p:blipFill>
          <a:blip r:embed="rId4"/>
          <a:stretch/>
        </p:blipFill>
        <p:spPr>
          <a:xfrm>
            <a:off x="9360" y="6581880"/>
            <a:ext cx="12172320" cy="266040"/>
          </a:xfrm>
          <a:prstGeom prst="rect">
            <a:avLst/>
          </a:prstGeom>
          <a:ln w="0">
            <a:noFill/>
          </a:ln>
        </p:spPr>
      </p:pic>
      <p:graphicFrame>
        <p:nvGraphicFramePr>
          <p:cNvPr id="483" name="Google Shape;527;p38"/>
          <p:cNvGraphicFramePr/>
          <p:nvPr/>
        </p:nvGraphicFramePr>
        <p:xfrm>
          <a:off x="581040" y="3186000"/>
          <a:ext cx="11029320" cy="1580400"/>
        </p:xfrm>
        <a:graphic>
          <a:graphicData uri="http://schemas.openxmlformats.org/drawingml/2006/table">
            <a:tbl>
              <a:tblPr/>
              <a:tblGrid>
                <a:gridCol w="2019960">
                  <a:extLst>
                    <a:ext uri="{9D8B030D-6E8A-4147-A177-3AD203B41FA5}">
                      <a16:colId xmlns:a16="http://schemas.microsoft.com/office/drawing/2014/main" val="20000"/>
                    </a:ext>
                  </a:extLst>
                </a:gridCol>
                <a:gridCol w="3925080">
                  <a:extLst>
                    <a:ext uri="{9D8B030D-6E8A-4147-A177-3AD203B41FA5}">
                      <a16:colId xmlns:a16="http://schemas.microsoft.com/office/drawing/2014/main" val="20001"/>
                    </a:ext>
                  </a:extLst>
                </a:gridCol>
                <a:gridCol w="5084640">
                  <a:extLst>
                    <a:ext uri="{9D8B030D-6E8A-4147-A177-3AD203B41FA5}">
                      <a16:colId xmlns:a16="http://schemas.microsoft.com/office/drawing/2014/main" val="20002"/>
                    </a:ext>
                  </a:extLst>
                </a:gridCol>
              </a:tblGrid>
              <a:tr h="394920">
                <a:tc>
                  <a:txBody>
                    <a:bodyPr/>
                    <a:lstStyle/>
                    <a:p>
                      <a:pPr>
                        <a:lnSpc>
                          <a:spcPct val="100000"/>
                        </a:lnSpc>
                        <a:tabLst>
                          <a:tab pos="0" algn="l"/>
                        </a:tabLst>
                      </a:pPr>
                      <a:r>
                        <a:rPr lang="en-US" sz="1200" b="1" strike="noStrike" spc="-1">
                          <a:solidFill>
                            <a:srgbClr val="38BDF8"/>
                          </a:solidFill>
                          <a:latin typeface="JetBrains Mono"/>
                          <a:ea typeface="JetBrains Mono"/>
                        </a:rPr>
                        <a:t>Mode</a:t>
                      </a:r>
                      <a:endParaRPr lang="en-NZ" sz="1200" b="0" strike="noStrike" spc="-1">
                        <a:latin typeface="Arial"/>
                      </a:endParaRPr>
                    </a:p>
                  </a:txBody>
                  <a:tcPr marL="63360" marR="63360">
                    <a:lnL w="9360">
                      <a:solidFill>
                        <a:srgbClr val="000000"/>
                      </a:solidFill>
                    </a:lnL>
                    <a:lnR w="9360">
                      <a:solidFill>
                        <a:srgbClr val="000000"/>
                      </a:solidFill>
                    </a:lnR>
                    <a:lnT w="9360">
                      <a:solidFill>
                        <a:srgbClr val="000000"/>
                      </a:solidFill>
                    </a:lnT>
                    <a:lnB w="9360">
                      <a:solidFill>
                        <a:srgbClr val="000000"/>
                      </a:solidFill>
                    </a:lnB>
                    <a:solidFill>
                      <a:srgbClr val="4F81BD"/>
                    </a:solidFill>
                  </a:tcPr>
                </a:tc>
                <a:tc>
                  <a:txBody>
                    <a:bodyPr/>
                    <a:lstStyle/>
                    <a:p>
                      <a:pPr>
                        <a:lnSpc>
                          <a:spcPct val="100000"/>
                        </a:lnSpc>
                        <a:tabLst>
                          <a:tab pos="0" algn="l"/>
                        </a:tabLst>
                      </a:pPr>
                      <a:r>
                        <a:rPr lang="en-US" sz="1200" b="1" strike="noStrike" spc="-1">
                          <a:solidFill>
                            <a:srgbClr val="38BDF8"/>
                          </a:solidFill>
                          <a:latin typeface="JetBrains Mono"/>
                          <a:ea typeface="JetBrains Mono"/>
                        </a:rPr>
                        <a:t>Description</a:t>
                      </a:r>
                      <a:endParaRPr lang="en-NZ" sz="1200" b="0" strike="noStrike" spc="-1">
                        <a:latin typeface="Arial"/>
                      </a:endParaRPr>
                    </a:p>
                  </a:txBody>
                  <a:tcPr marL="63360" marR="63360">
                    <a:lnL w="9360">
                      <a:solidFill>
                        <a:srgbClr val="000000"/>
                      </a:solidFill>
                    </a:lnL>
                    <a:lnR w="9360">
                      <a:solidFill>
                        <a:srgbClr val="000000"/>
                      </a:solidFill>
                    </a:lnR>
                    <a:lnT w="9360">
                      <a:solidFill>
                        <a:srgbClr val="000000"/>
                      </a:solidFill>
                    </a:lnT>
                    <a:lnB w="9360">
                      <a:solidFill>
                        <a:srgbClr val="000000"/>
                      </a:solidFill>
                    </a:lnB>
                    <a:solidFill>
                      <a:srgbClr val="4F81BD"/>
                    </a:solidFill>
                  </a:tcPr>
                </a:tc>
                <a:tc>
                  <a:txBody>
                    <a:bodyPr/>
                    <a:lstStyle/>
                    <a:p>
                      <a:pPr>
                        <a:lnSpc>
                          <a:spcPct val="100000"/>
                        </a:lnSpc>
                        <a:tabLst>
                          <a:tab pos="0" algn="l"/>
                        </a:tabLst>
                      </a:pPr>
                      <a:r>
                        <a:rPr lang="en-US" sz="1200" b="1" strike="noStrike" spc="-1">
                          <a:solidFill>
                            <a:srgbClr val="38BDF8"/>
                          </a:solidFill>
                          <a:latin typeface="JetBrains Mono"/>
                          <a:ea typeface="JetBrains Mono"/>
                        </a:rPr>
                        <a:t>Use Case</a:t>
                      </a:r>
                      <a:endParaRPr lang="en-NZ" sz="1200" b="0" strike="noStrike" spc="-1">
                        <a:latin typeface="Arial"/>
                      </a:endParaRPr>
                    </a:p>
                  </a:txBody>
                  <a:tcPr marL="63360" marR="63360">
                    <a:lnL w="9360">
                      <a:solidFill>
                        <a:srgbClr val="000000"/>
                      </a:solidFill>
                    </a:lnL>
                    <a:lnR w="9360">
                      <a:solidFill>
                        <a:srgbClr val="000000"/>
                      </a:solidFill>
                    </a:lnR>
                    <a:lnT w="9360">
                      <a:solidFill>
                        <a:srgbClr val="000000"/>
                      </a:solidFill>
                    </a:lnT>
                    <a:lnB w="9360">
                      <a:solidFill>
                        <a:srgbClr val="000000"/>
                      </a:solidFill>
                    </a:lnB>
                    <a:solidFill>
                      <a:srgbClr val="4F81BD"/>
                    </a:solidFill>
                  </a:tcPr>
                </a:tc>
                <a:extLst>
                  <a:ext uri="{0D108BD9-81ED-4DB2-BD59-A6C34878D82A}">
                    <a16:rowId xmlns:a16="http://schemas.microsoft.com/office/drawing/2014/main" val="10000"/>
                  </a:ext>
                </a:extLst>
              </a:tr>
              <a:tr h="394920">
                <a:tc>
                  <a:txBody>
                    <a:bodyPr/>
                    <a:lstStyle/>
                    <a:p>
                      <a:pPr>
                        <a:lnSpc>
                          <a:spcPct val="100000"/>
                        </a:lnSpc>
                        <a:tabLst>
                          <a:tab pos="0" algn="l"/>
                        </a:tabLst>
                      </a:pPr>
                      <a:r>
                        <a:rPr lang="en-US" sz="1200" b="1" strike="noStrike" spc="-1">
                          <a:solidFill>
                            <a:srgbClr val="94A3B8"/>
                          </a:solidFill>
                          <a:latin typeface="Inter"/>
                          <a:ea typeface="Inter"/>
                        </a:rPr>
                        <a:t>Mode S / ADS-B ON</a:t>
                      </a:r>
                      <a:endParaRPr lang="en-NZ" sz="1200" b="0" strike="noStrike" spc="-1">
                        <a:latin typeface="Arial"/>
                      </a:endParaRPr>
                    </a:p>
                  </a:txBody>
                  <a:tcPr marL="63360" marR="63360">
                    <a:lnL w="9360">
                      <a:solidFill>
                        <a:srgbClr val="000000"/>
                      </a:solidFill>
                    </a:lnL>
                    <a:lnR w="9360">
                      <a:solidFill>
                        <a:srgbClr val="000000"/>
                      </a:solidFill>
                    </a:lnR>
                    <a:lnT w="9360">
                      <a:solidFill>
                        <a:srgbClr val="000000"/>
                      </a:solidFill>
                    </a:lnT>
                    <a:lnB w="9360">
                      <a:solidFill>
                        <a:srgbClr val="000000"/>
                      </a:solidFill>
                    </a:lnB>
                    <a:solidFill>
                      <a:srgbClr val="CFD7E7"/>
                    </a:solidFill>
                  </a:tcPr>
                </a:tc>
                <a:tc>
                  <a:txBody>
                    <a:bodyPr/>
                    <a:lstStyle/>
                    <a:p>
                      <a:pPr>
                        <a:lnSpc>
                          <a:spcPct val="100000"/>
                        </a:lnSpc>
                        <a:tabLst>
                          <a:tab pos="0" algn="l"/>
                        </a:tabLst>
                      </a:pPr>
                      <a:r>
                        <a:rPr lang="en-US" sz="1200" b="0" strike="noStrike" spc="-1">
                          <a:solidFill>
                            <a:srgbClr val="94A3B8"/>
                          </a:solidFill>
                          <a:latin typeface="Inter"/>
                          <a:ea typeface="Inter"/>
                        </a:rPr>
                        <a:t>Full broadcast of position/ID.</a:t>
                      </a:r>
                      <a:endParaRPr lang="en-NZ" sz="1200" b="0" strike="noStrike" spc="-1">
                        <a:latin typeface="Arial"/>
                      </a:endParaRPr>
                    </a:p>
                  </a:txBody>
                  <a:tcPr marL="63360" marR="63360">
                    <a:lnL w="9360">
                      <a:solidFill>
                        <a:srgbClr val="000000"/>
                      </a:solidFill>
                    </a:lnL>
                    <a:lnR w="9360">
                      <a:solidFill>
                        <a:srgbClr val="000000"/>
                      </a:solidFill>
                    </a:lnR>
                    <a:lnT w="9360">
                      <a:solidFill>
                        <a:srgbClr val="000000"/>
                      </a:solidFill>
                    </a:lnT>
                    <a:lnB w="9360">
                      <a:solidFill>
                        <a:srgbClr val="000000"/>
                      </a:solidFill>
                    </a:lnB>
                    <a:solidFill>
                      <a:srgbClr val="CFD7E7"/>
                    </a:solidFill>
                  </a:tcPr>
                </a:tc>
                <a:tc>
                  <a:txBody>
                    <a:bodyPr/>
                    <a:lstStyle/>
                    <a:p>
                      <a:pPr>
                        <a:lnSpc>
                          <a:spcPct val="100000"/>
                        </a:lnSpc>
                        <a:tabLst>
                          <a:tab pos="0" algn="l"/>
                        </a:tabLst>
                      </a:pPr>
                      <a:r>
                        <a:rPr lang="en-US" sz="1200" b="0" strike="noStrike" spc="-1">
                          <a:solidFill>
                            <a:srgbClr val="94A3B8"/>
                          </a:solidFill>
                          <a:latin typeface="Inter"/>
                          <a:ea typeface="Inter"/>
                        </a:rPr>
                        <a:t>Transit, Training, Overt Ops.</a:t>
                      </a:r>
                      <a:endParaRPr lang="en-NZ" sz="1200" b="0" strike="noStrike" spc="-1">
                        <a:latin typeface="Arial"/>
                      </a:endParaRPr>
                    </a:p>
                  </a:txBody>
                  <a:tcPr marL="63360" marR="63360">
                    <a:lnL w="9360">
                      <a:solidFill>
                        <a:srgbClr val="000000"/>
                      </a:solidFill>
                    </a:lnL>
                    <a:lnR w="9360">
                      <a:solidFill>
                        <a:srgbClr val="000000"/>
                      </a:solidFill>
                    </a:lnR>
                    <a:lnT w="9360">
                      <a:solidFill>
                        <a:srgbClr val="000000"/>
                      </a:solidFill>
                    </a:lnT>
                    <a:lnB w="9360">
                      <a:solidFill>
                        <a:srgbClr val="000000"/>
                      </a:solidFill>
                    </a:lnB>
                    <a:solidFill>
                      <a:srgbClr val="CFD7E7"/>
                    </a:solidFill>
                  </a:tcPr>
                </a:tc>
                <a:extLst>
                  <a:ext uri="{0D108BD9-81ED-4DB2-BD59-A6C34878D82A}">
                    <a16:rowId xmlns:a16="http://schemas.microsoft.com/office/drawing/2014/main" val="10001"/>
                  </a:ext>
                </a:extLst>
              </a:tr>
              <a:tr h="394920">
                <a:tc>
                  <a:txBody>
                    <a:bodyPr/>
                    <a:lstStyle/>
                    <a:p>
                      <a:pPr>
                        <a:lnSpc>
                          <a:spcPct val="100000"/>
                        </a:lnSpc>
                        <a:tabLst>
                          <a:tab pos="0" algn="l"/>
                        </a:tabLst>
                      </a:pPr>
                      <a:r>
                        <a:rPr lang="en-US" sz="1200" b="1" strike="noStrike" spc="-1">
                          <a:solidFill>
                            <a:srgbClr val="94A3B8"/>
                          </a:solidFill>
                          <a:latin typeface="Inter"/>
                          <a:ea typeface="Inter"/>
                        </a:rPr>
                        <a:t>Mode 3/A Only</a:t>
                      </a:r>
                      <a:endParaRPr lang="en-NZ" sz="1200" b="0" strike="noStrike" spc="-1">
                        <a:latin typeface="Arial"/>
                      </a:endParaRPr>
                    </a:p>
                  </a:txBody>
                  <a:tcPr marL="63360" marR="63360">
                    <a:lnL w="9360">
                      <a:solidFill>
                        <a:srgbClr val="000000"/>
                      </a:solidFill>
                    </a:lnL>
                    <a:lnR w="9360">
                      <a:solidFill>
                        <a:srgbClr val="000000"/>
                      </a:solidFill>
                    </a:lnR>
                    <a:lnT w="9360">
                      <a:solidFill>
                        <a:srgbClr val="000000"/>
                      </a:solidFill>
                    </a:lnT>
                    <a:lnB w="9360">
                      <a:solidFill>
                        <a:srgbClr val="000000"/>
                      </a:solidFill>
                    </a:lnB>
                    <a:solidFill>
                      <a:srgbClr val="E8ECF4"/>
                    </a:solidFill>
                  </a:tcPr>
                </a:tc>
                <a:tc>
                  <a:txBody>
                    <a:bodyPr/>
                    <a:lstStyle/>
                    <a:p>
                      <a:pPr>
                        <a:lnSpc>
                          <a:spcPct val="100000"/>
                        </a:lnSpc>
                        <a:tabLst>
                          <a:tab pos="0" algn="l"/>
                        </a:tabLst>
                      </a:pPr>
                      <a:r>
                        <a:rPr lang="en-US" sz="1200" b="0" strike="noStrike" spc="-1">
                          <a:solidFill>
                            <a:srgbClr val="94A3B8"/>
                          </a:solidFill>
                          <a:latin typeface="Inter"/>
                          <a:ea typeface="Inter"/>
                        </a:rPr>
                        <a:t>Squawk code only. No position broadcast.</a:t>
                      </a:r>
                      <a:endParaRPr lang="en-NZ" sz="1200" b="0" strike="noStrike" spc="-1">
                        <a:latin typeface="Arial"/>
                      </a:endParaRPr>
                    </a:p>
                  </a:txBody>
                  <a:tcPr marL="63360" marR="63360">
                    <a:lnL w="9360">
                      <a:solidFill>
                        <a:srgbClr val="000000"/>
                      </a:solidFill>
                    </a:lnL>
                    <a:lnR w="9360">
                      <a:solidFill>
                        <a:srgbClr val="000000"/>
                      </a:solidFill>
                    </a:lnR>
                    <a:lnT w="9360">
                      <a:solidFill>
                        <a:srgbClr val="000000"/>
                      </a:solidFill>
                    </a:lnT>
                    <a:lnB w="9360">
                      <a:solidFill>
                        <a:srgbClr val="000000"/>
                      </a:solidFill>
                    </a:lnB>
                    <a:solidFill>
                      <a:srgbClr val="E8ECF4"/>
                    </a:solidFill>
                  </a:tcPr>
                </a:tc>
                <a:tc>
                  <a:txBody>
                    <a:bodyPr/>
                    <a:lstStyle/>
                    <a:p>
                      <a:pPr>
                        <a:lnSpc>
                          <a:spcPct val="100000"/>
                        </a:lnSpc>
                        <a:tabLst>
                          <a:tab pos="0" algn="l"/>
                        </a:tabLst>
                      </a:pPr>
                      <a:r>
                        <a:rPr lang="en-US" sz="1200" b="0" strike="noStrike" spc="-1">
                          <a:solidFill>
                            <a:srgbClr val="94A3B8"/>
                          </a:solidFill>
                          <a:latin typeface="Inter"/>
                          <a:ea typeface="Inter"/>
                        </a:rPr>
                        <a:t>Tactical Ops requiring deconfliction but limited tracking.</a:t>
                      </a:r>
                      <a:endParaRPr lang="en-NZ" sz="1200" b="0" strike="noStrike" spc="-1">
                        <a:latin typeface="Arial"/>
                      </a:endParaRPr>
                    </a:p>
                  </a:txBody>
                  <a:tcPr marL="63360" marR="63360">
                    <a:lnL w="9360">
                      <a:solidFill>
                        <a:srgbClr val="000000"/>
                      </a:solidFill>
                    </a:lnL>
                    <a:lnR w="9360">
                      <a:solidFill>
                        <a:srgbClr val="000000"/>
                      </a:solidFill>
                    </a:lnR>
                    <a:lnT w="9360">
                      <a:solidFill>
                        <a:srgbClr val="000000"/>
                      </a:solidFill>
                    </a:lnT>
                    <a:lnB w="9360">
                      <a:solidFill>
                        <a:srgbClr val="000000"/>
                      </a:solidFill>
                    </a:lnB>
                    <a:solidFill>
                      <a:srgbClr val="E8ECF4"/>
                    </a:solidFill>
                  </a:tcPr>
                </a:tc>
                <a:extLst>
                  <a:ext uri="{0D108BD9-81ED-4DB2-BD59-A6C34878D82A}">
                    <a16:rowId xmlns:a16="http://schemas.microsoft.com/office/drawing/2014/main" val="10002"/>
                  </a:ext>
                </a:extLst>
              </a:tr>
              <a:tr h="396000">
                <a:tc>
                  <a:txBody>
                    <a:bodyPr/>
                    <a:lstStyle/>
                    <a:p>
                      <a:pPr>
                        <a:lnSpc>
                          <a:spcPct val="100000"/>
                        </a:lnSpc>
                        <a:tabLst>
                          <a:tab pos="0" algn="l"/>
                        </a:tabLst>
                      </a:pPr>
                      <a:r>
                        <a:rPr lang="en-US" sz="1200" b="1" strike="noStrike" spc="-1">
                          <a:solidFill>
                            <a:srgbClr val="94A3B8"/>
                          </a:solidFill>
                          <a:latin typeface="Inter"/>
                          <a:ea typeface="Inter"/>
                        </a:rPr>
                        <a:t>RF Silent / EMCON</a:t>
                      </a:r>
                      <a:endParaRPr lang="en-NZ" sz="1200" b="0" strike="noStrike" spc="-1">
                        <a:latin typeface="Arial"/>
                      </a:endParaRPr>
                    </a:p>
                  </a:txBody>
                  <a:tcPr marL="63360" marR="63360">
                    <a:lnL w="9360">
                      <a:solidFill>
                        <a:srgbClr val="000000"/>
                      </a:solidFill>
                    </a:lnL>
                    <a:lnR w="9360">
                      <a:solidFill>
                        <a:srgbClr val="000000"/>
                      </a:solidFill>
                    </a:lnR>
                    <a:lnT w="9360">
                      <a:solidFill>
                        <a:srgbClr val="000000"/>
                      </a:solidFill>
                    </a:lnT>
                    <a:lnB w="9360">
                      <a:solidFill>
                        <a:srgbClr val="000000"/>
                      </a:solidFill>
                    </a:lnB>
                    <a:solidFill>
                      <a:srgbClr val="CFD7E7"/>
                    </a:solidFill>
                  </a:tcPr>
                </a:tc>
                <a:tc>
                  <a:txBody>
                    <a:bodyPr/>
                    <a:lstStyle/>
                    <a:p>
                      <a:pPr>
                        <a:lnSpc>
                          <a:spcPct val="100000"/>
                        </a:lnSpc>
                        <a:tabLst>
                          <a:tab pos="0" algn="l"/>
                        </a:tabLst>
                      </a:pPr>
                      <a:r>
                        <a:rPr lang="en-US" sz="1200" b="0" strike="noStrike" spc="-1">
                          <a:solidFill>
                            <a:srgbClr val="94A3B8"/>
                          </a:solidFill>
                          <a:latin typeface="Inter"/>
                          <a:ea typeface="Inter"/>
                        </a:rPr>
                        <a:t>Transponder OFF.</a:t>
                      </a:r>
                      <a:endParaRPr lang="en-NZ" sz="1200" b="0" strike="noStrike" spc="-1">
                        <a:latin typeface="Arial"/>
                      </a:endParaRPr>
                    </a:p>
                  </a:txBody>
                  <a:tcPr marL="63360" marR="63360">
                    <a:lnL w="9360">
                      <a:solidFill>
                        <a:srgbClr val="000000"/>
                      </a:solidFill>
                    </a:lnL>
                    <a:lnR w="9360">
                      <a:solidFill>
                        <a:srgbClr val="000000"/>
                      </a:solidFill>
                    </a:lnR>
                    <a:lnT w="9360">
                      <a:solidFill>
                        <a:srgbClr val="000000"/>
                      </a:solidFill>
                    </a:lnT>
                    <a:lnB w="9360">
                      <a:solidFill>
                        <a:srgbClr val="000000"/>
                      </a:solidFill>
                    </a:lnB>
                    <a:solidFill>
                      <a:srgbClr val="CFD7E7"/>
                    </a:solidFill>
                  </a:tcPr>
                </a:tc>
                <a:tc>
                  <a:txBody>
                    <a:bodyPr/>
                    <a:lstStyle/>
                    <a:p>
                      <a:pPr>
                        <a:lnSpc>
                          <a:spcPct val="100000"/>
                        </a:lnSpc>
                        <a:tabLst>
                          <a:tab pos="0" algn="l"/>
                        </a:tabLst>
                      </a:pPr>
                      <a:r>
                        <a:rPr lang="en-US" sz="1200" b="0" strike="noStrike" spc="-1">
                          <a:solidFill>
                            <a:srgbClr val="94A3B8"/>
                          </a:solidFill>
                          <a:latin typeface="Inter"/>
                          <a:ea typeface="Inter"/>
                        </a:rPr>
                        <a:t>Combat missions, Stealth.</a:t>
                      </a:r>
                      <a:endParaRPr lang="en-NZ" sz="1200" b="0" strike="noStrike" spc="-1">
                        <a:latin typeface="Arial"/>
                      </a:endParaRPr>
                    </a:p>
                  </a:txBody>
                  <a:tcPr marL="63360" marR="63360">
                    <a:lnL w="9360">
                      <a:solidFill>
                        <a:srgbClr val="000000"/>
                      </a:solidFill>
                    </a:lnL>
                    <a:lnR w="9360">
                      <a:solidFill>
                        <a:srgbClr val="000000"/>
                      </a:solidFill>
                    </a:lnR>
                    <a:lnT w="9360">
                      <a:solidFill>
                        <a:srgbClr val="000000"/>
                      </a:solidFill>
                    </a:lnT>
                    <a:lnB w="9360">
                      <a:solidFill>
                        <a:srgbClr val="000000"/>
                      </a:solidFill>
                    </a:lnB>
                    <a:solidFill>
                      <a:srgbClr val="CFD7E7"/>
                    </a:solidFill>
                  </a:tcPr>
                </a:tc>
                <a:extLst>
                  <a:ext uri="{0D108BD9-81ED-4DB2-BD59-A6C34878D82A}">
                    <a16:rowId xmlns:a16="http://schemas.microsoft.com/office/drawing/2014/main" val="10003"/>
                  </a:ext>
                </a:extLst>
              </a:tr>
            </a:tbl>
          </a:graphicData>
        </a:graphic>
      </p:graphicFrame>
      <p:sp>
        <p:nvSpPr>
          <p:cNvPr id="484" name="Google Shape;528;p38"/>
          <p:cNvSpPr/>
          <p:nvPr/>
        </p:nvSpPr>
        <p:spPr>
          <a:xfrm>
            <a:off x="581040" y="3567240"/>
            <a:ext cx="2019240" cy="18360"/>
          </a:xfrm>
          <a:prstGeom prst="rect">
            <a:avLst/>
          </a:prstGeom>
          <a:solidFill>
            <a:srgbClr val="38BDF8"/>
          </a:solidFill>
          <a:ln w="0">
            <a:noFill/>
          </a:ln>
        </p:spPr>
        <p:style>
          <a:lnRef idx="0">
            <a:scrgbClr r="0" g="0" b="0"/>
          </a:lnRef>
          <a:fillRef idx="0">
            <a:scrgbClr r="0" g="0" b="0"/>
          </a:fillRef>
          <a:effectRef idx="0">
            <a:scrgbClr r="0" g="0" b="0"/>
          </a:effectRef>
          <a:fontRef idx="minor"/>
        </p:style>
        <p:txBody>
          <a:bodyPr/>
          <a:lstStyle/>
          <a:p>
            <a:endParaRPr lang="en-US"/>
          </a:p>
        </p:txBody>
      </p:sp>
      <p:sp>
        <p:nvSpPr>
          <p:cNvPr id="485" name="Google Shape;529;p38"/>
          <p:cNvSpPr/>
          <p:nvPr/>
        </p:nvSpPr>
        <p:spPr>
          <a:xfrm>
            <a:off x="2601000" y="3567240"/>
            <a:ext cx="3924360" cy="18360"/>
          </a:xfrm>
          <a:prstGeom prst="rect">
            <a:avLst/>
          </a:prstGeom>
          <a:solidFill>
            <a:srgbClr val="38BDF8"/>
          </a:solidFill>
          <a:ln w="0">
            <a:noFill/>
          </a:ln>
        </p:spPr>
        <p:style>
          <a:lnRef idx="0">
            <a:scrgbClr r="0" g="0" b="0"/>
          </a:lnRef>
          <a:fillRef idx="0">
            <a:scrgbClr r="0" g="0" b="0"/>
          </a:fillRef>
          <a:effectRef idx="0">
            <a:scrgbClr r="0" g="0" b="0"/>
          </a:effectRef>
          <a:fontRef idx="minor"/>
        </p:style>
        <p:txBody>
          <a:bodyPr/>
          <a:lstStyle/>
          <a:p>
            <a:endParaRPr lang="en-US"/>
          </a:p>
        </p:txBody>
      </p:sp>
      <p:sp>
        <p:nvSpPr>
          <p:cNvPr id="486" name="Google Shape;530;p38"/>
          <p:cNvSpPr/>
          <p:nvPr/>
        </p:nvSpPr>
        <p:spPr>
          <a:xfrm>
            <a:off x="6526440" y="3567240"/>
            <a:ext cx="5083920" cy="18360"/>
          </a:xfrm>
          <a:prstGeom prst="rect">
            <a:avLst/>
          </a:prstGeom>
          <a:solidFill>
            <a:srgbClr val="38BDF8"/>
          </a:solidFill>
          <a:ln w="0">
            <a:noFill/>
          </a:ln>
        </p:spPr>
        <p:style>
          <a:lnRef idx="0">
            <a:scrgbClr r="0" g="0" b="0"/>
          </a:lnRef>
          <a:fillRef idx="0">
            <a:scrgbClr r="0" g="0" b="0"/>
          </a:fillRef>
          <a:effectRef idx="0">
            <a:scrgbClr r="0" g="0" b="0"/>
          </a:effectRef>
          <a:fontRef idx="minor"/>
        </p:style>
        <p:txBody>
          <a:bodyPr/>
          <a:lstStyle/>
          <a:p>
            <a:endParaRPr lang="en-US"/>
          </a:p>
        </p:txBody>
      </p:sp>
      <p:sp>
        <p:nvSpPr>
          <p:cNvPr id="487" name="Google Shape;531;p38"/>
          <p:cNvSpPr/>
          <p:nvPr/>
        </p:nvSpPr>
        <p:spPr>
          <a:xfrm>
            <a:off x="581040" y="3971880"/>
            <a:ext cx="2019240" cy="8640"/>
          </a:xfrm>
          <a:prstGeom prst="rect">
            <a:avLst/>
          </a:prstGeom>
          <a:solidFill>
            <a:srgbClr val="334155"/>
          </a:solidFill>
          <a:ln w="0">
            <a:noFill/>
          </a:ln>
        </p:spPr>
        <p:style>
          <a:lnRef idx="0">
            <a:scrgbClr r="0" g="0" b="0"/>
          </a:lnRef>
          <a:fillRef idx="0">
            <a:scrgbClr r="0" g="0" b="0"/>
          </a:fillRef>
          <a:effectRef idx="0">
            <a:scrgbClr r="0" g="0" b="0"/>
          </a:effectRef>
          <a:fontRef idx="minor"/>
        </p:style>
        <p:txBody>
          <a:bodyPr/>
          <a:lstStyle/>
          <a:p>
            <a:endParaRPr lang="en-US"/>
          </a:p>
        </p:txBody>
      </p:sp>
      <p:sp>
        <p:nvSpPr>
          <p:cNvPr id="488" name="Google Shape;532;p38"/>
          <p:cNvSpPr/>
          <p:nvPr/>
        </p:nvSpPr>
        <p:spPr>
          <a:xfrm>
            <a:off x="2601000" y="3971880"/>
            <a:ext cx="3924360" cy="8640"/>
          </a:xfrm>
          <a:prstGeom prst="rect">
            <a:avLst/>
          </a:prstGeom>
          <a:solidFill>
            <a:srgbClr val="334155"/>
          </a:solidFill>
          <a:ln w="0">
            <a:noFill/>
          </a:ln>
        </p:spPr>
        <p:style>
          <a:lnRef idx="0">
            <a:scrgbClr r="0" g="0" b="0"/>
          </a:lnRef>
          <a:fillRef idx="0">
            <a:scrgbClr r="0" g="0" b="0"/>
          </a:fillRef>
          <a:effectRef idx="0">
            <a:scrgbClr r="0" g="0" b="0"/>
          </a:effectRef>
          <a:fontRef idx="minor"/>
        </p:style>
        <p:txBody>
          <a:bodyPr/>
          <a:lstStyle/>
          <a:p>
            <a:endParaRPr lang="en-US"/>
          </a:p>
        </p:txBody>
      </p:sp>
      <p:sp>
        <p:nvSpPr>
          <p:cNvPr id="489" name="Google Shape;533;p38"/>
          <p:cNvSpPr/>
          <p:nvPr/>
        </p:nvSpPr>
        <p:spPr>
          <a:xfrm>
            <a:off x="6526440" y="3971880"/>
            <a:ext cx="5083920" cy="8640"/>
          </a:xfrm>
          <a:prstGeom prst="rect">
            <a:avLst/>
          </a:prstGeom>
          <a:solidFill>
            <a:srgbClr val="334155"/>
          </a:solidFill>
          <a:ln w="0">
            <a:noFill/>
          </a:ln>
        </p:spPr>
        <p:style>
          <a:lnRef idx="0">
            <a:scrgbClr r="0" g="0" b="0"/>
          </a:lnRef>
          <a:fillRef idx="0">
            <a:scrgbClr r="0" g="0" b="0"/>
          </a:fillRef>
          <a:effectRef idx="0">
            <a:scrgbClr r="0" g="0" b="0"/>
          </a:effectRef>
          <a:fontRef idx="minor"/>
        </p:style>
        <p:txBody>
          <a:bodyPr/>
          <a:lstStyle/>
          <a:p>
            <a:endParaRPr lang="en-US"/>
          </a:p>
        </p:txBody>
      </p:sp>
      <p:sp>
        <p:nvSpPr>
          <p:cNvPr id="490" name="Google Shape;534;p38"/>
          <p:cNvSpPr/>
          <p:nvPr/>
        </p:nvSpPr>
        <p:spPr>
          <a:xfrm>
            <a:off x="581040" y="4362480"/>
            <a:ext cx="2019240" cy="8640"/>
          </a:xfrm>
          <a:prstGeom prst="rect">
            <a:avLst/>
          </a:prstGeom>
          <a:solidFill>
            <a:srgbClr val="334155"/>
          </a:solidFill>
          <a:ln w="0">
            <a:noFill/>
          </a:ln>
        </p:spPr>
        <p:style>
          <a:lnRef idx="0">
            <a:scrgbClr r="0" g="0" b="0"/>
          </a:lnRef>
          <a:fillRef idx="0">
            <a:scrgbClr r="0" g="0" b="0"/>
          </a:fillRef>
          <a:effectRef idx="0">
            <a:scrgbClr r="0" g="0" b="0"/>
          </a:effectRef>
          <a:fontRef idx="minor"/>
        </p:style>
        <p:txBody>
          <a:bodyPr/>
          <a:lstStyle/>
          <a:p>
            <a:endParaRPr lang="en-US"/>
          </a:p>
        </p:txBody>
      </p:sp>
      <p:sp>
        <p:nvSpPr>
          <p:cNvPr id="491" name="Google Shape;535;p38"/>
          <p:cNvSpPr/>
          <p:nvPr/>
        </p:nvSpPr>
        <p:spPr>
          <a:xfrm>
            <a:off x="2601000" y="4362480"/>
            <a:ext cx="3924360" cy="8640"/>
          </a:xfrm>
          <a:prstGeom prst="rect">
            <a:avLst/>
          </a:prstGeom>
          <a:solidFill>
            <a:srgbClr val="334155"/>
          </a:solidFill>
          <a:ln w="0">
            <a:noFill/>
          </a:ln>
        </p:spPr>
        <p:style>
          <a:lnRef idx="0">
            <a:scrgbClr r="0" g="0" b="0"/>
          </a:lnRef>
          <a:fillRef idx="0">
            <a:scrgbClr r="0" g="0" b="0"/>
          </a:fillRef>
          <a:effectRef idx="0">
            <a:scrgbClr r="0" g="0" b="0"/>
          </a:effectRef>
          <a:fontRef idx="minor"/>
        </p:style>
        <p:txBody>
          <a:bodyPr/>
          <a:lstStyle/>
          <a:p>
            <a:endParaRPr lang="en-US"/>
          </a:p>
        </p:txBody>
      </p:sp>
      <p:sp>
        <p:nvSpPr>
          <p:cNvPr id="492" name="Google Shape;536;p38"/>
          <p:cNvSpPr/>
          <p:nvPr/>
        </p:nvSpPr>
        <p:spPr>
          <a:xfrm>
            <a:off x="6526440" y="4362480"/>
            <a:ext cx="5083920" cy="8640"/>
          </a:xfrm>
          <a:prstGeom prst="rect">
            <a:avLst/>
          </a:prstGeom>
          <a:solidFill>
            <a:srgbClr val="334155"/>
          </a:solidFill>
          <a:ln w="0">
            <a:noFill/>
          </a:ln>
        </p:spPr>
        <p:style>
          <a:lnRef idx="0">
            <a:scrgbClr r="0" g="0" b="0"/>
          </a:lnRef>
          <a:fillRef idx="0">
            <a:scrgbClr r="0" g="0" b="0"/>
          </a:fillRef>
          <a:effectRef idx="0">
            <a:scrgbClr r="0" g="0" b="0"/>
          </a:effectRef>
          <a:fontRef idx="minor"/>
        </p:style>
        <p:txBody>
          <a:bodyPr/>
          <a:lstStyle/>
          <a:p>
            <a:endParaRPr lang="en-US"/>
          </a:p>
        </p:txBody>
      </p:sp>
      <p:sp>
        <p:nvSpPr>
          <p:cNvPr id="493" name="Google Shape;537;p38"/>
          <p:cNvSpPr/>
          <p:nvPr/>
        </p:nvSpPr>
        <p:spPr>
          <a:xfrm>
            <a:off x="581040" y="4753080"/>
            <a:ext cx="2019240" cy="8640"/>
          </a:xfrm>
          <a:prstGeom prst="rect">
            <a:avLst/>
          </a:prstGeom>
          <a:solidFill>
            <a:srgbClr val="334155"/>
          </a:solidFill>
          <a:ln w="0">
            <a:noFill/>
          </a:ln>
        </p:spPr>
        <p:style>
          <a:lnRef idx="0">
            <a:scrgbClr r="0" g="0" b="0"/>
          </a:lnRef>
          <a:fillRef idx="0">
            <a:scrgbClr r="0" g="0" b="0"/>
          </a:fillRef>
          <a:effectRef idx="0">
            <a:scrgbClr r="0" g="0" b="0"/>
          </a:effectRef>
          <a:fontRef idx="minor"/>
        </p:style>
        <p:txBody>
          <a:bodyPr/>
          <a:lstStyle/>
          <a:p>
            <a:endParaRPr lang="en-US"/>
          </a:p>
        </p:txBody>
      </p:sp>
      <p:sp>
        <p:nvSpPr>
          <p:cNvPr id="494" name="Google Shape;538;p38"/>
          <p:cNvSpPr/>
          <p:nvPr/>
        </p:nvSpPr>
        <p:spPr>
          <a:xfrm>
            <a:off x="2601000" y="4753080"/>
            <a:ext cx="3924360" cy="8640"/>
          </a:xfrm>
          <a:prstGeom prst="rect">
            <a:avLst/>
          </a:prstGeom>
          <a:solidFill>
            <a:srgbClr val="334155"/>
          </a:solidFill>
          <a:ln w="0">
            <a:noFill/>
          </a:ln>
        </p:spPr>
        <p:style>
          <a:lnRef idx="0">
            <a:scrgbClr r="0" g="0" b="0"/>
          </a:lnRef>
          <a:fillRef idx="0">
            <a:scrgbClr r="0" g="0" b="0"/>
          </a:fillRef>
          <a:effectRef idx="0">
            <a:scrgbClr r="0" g="0" b="0"/>
          </a:effectRef>
          <a:fontRef idx="minor"/>
        </p:style>
        <p:txBody>
          <a:bodyPr/>
          <a:lstStyle/>
          <a:p>
            <a:endParaRPr lang="en-US"/>
          </a:p>
        </p:txBody>
      </p:sp>
      <p:sp>
        <p:nvSpPr>
          <p:cNvPr id="495" name="Google Shape;539;p38"/>
          <p:cNvSpPr/>
          <p:nvPr/>
        </p:nvSpPr>
        <p:spPr>
          <a:xfrm>
            <a:off x="6526440" y="4753080"/>
            <a:ext cx="5083920" cy="8640"/>
          </a:xfrm>
          <a:prstGeom prst="rect">
            <a:avLst/>
          </a:prstGeom>
          <a:solidFill>
            <a:srgbClr val="334155"/>
          </a:solidFill>
          <a:ln w="0">
            <a:noFill/>
          </a:ln>
        </p:spPr>
        <p:style>
          <a:lnRef idx="0">
            <a:scrgbClr r="0" g="0" b="0"/>
          </a:lnRef>
          <a:fillRef idx="0">
            <a:scrgbClr r="0" g="0" b="0"/>
          </a:fillRef>
          <a:effectRef idx="0">
            <a:scrgbClr r="0" g="0" b="0"/>
          </a:effectRef>
          <a:fontRef idx="minor"/>
        </p:style>
        <p:txBody>
          <a:bodyPr/>
          <a:lstStyle/>
          <a:p>
            <a:endParaRPr lang="en-US"/>
          </a:p>
        </p:txBody>
      </p:sp>
      <p:sp>
        <p:nvSpPr>
          <p:cNvPr id="496" name="Google Shape;540;p38"/>
          <p:cNvSpPr/>
          <p:nvPr/>
        </p:nvSpPr>
        <p:spPr>
          <a:xfrm>
            <a:off x="581040" y="708120"/>
            <a:ext cx="11580840" cy="4118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spAutoFit/>
          </a:bodyPr>
          <a:lstStyle/>
          <a:p>
            <a:pPr>
              <a:lnSpc>
                <a:spcPct val="100000"/>
              </a:lnSpc>
              <a:tabLst>
                <a:tab pos="0" algn="l"/>
              </a:tabLst>
            </a:pPr>
            <a:r>
              <a:rPr lang="en-US" sz="2700" b="1" strike="noStrike" spc="-1">
                <a:solidFill>
                  <a:srgbClr val="38BDF8"/>
                </a:solidFill>
                <a:latin typeface="JetBrains Mono"/>
                <a:ea typeface="JetBrains Mono"/>
              </a:rPr>
              <a:t>Tactical Mode Management</a:t>
            </a:r>
            <a:endParaRPr lang="en-NZ" sz="2700" b="0" strike="noStrike" spc="-1">
              <a:latin typeface="Arial"/>
            </a:endParaRPr>
          </a:p>
        </p:txBody>
      </p:sp>
      <p:sp>
        <p:nvSpPr>
          <p:cNvPr id="497" name="Google Shape;541;p38"/>
          <p:cNvSpPr/>
          <p:nvPr/>
        </p:nvSpPr>
        <p:spPr>
          <a:xfrm>
            <a:off x="581040" y="1276200"/>
            <a:ext cx="11029320" cy="18360"/>
          </a:xfrm>
          <a:prstGeom prst="rect">
            <a:avLst/>
          </a:prstGeom>
          <a:solidFill>
            <a:srgbClr val="1E293B"/>
          </a:solidFill>
          <a:ln w="0">
            <a:noFill/>
          </a:ln>
        </p:spPr>
        <p:style>
          <a:lnRef idx="0">
            <a:scrgbClr r="0" g="0" b="0"/>
          </a:lnRef>
          <a:fillRef idx="0">
            <a:scrgbClr r="0" g="0" b="0"/>
          </a:fillRef>
          <a:effectRef idx="0">
            <a:scrgbClr r="0" g="0" b="0"/>
          </a:effectRef>
          <a:fontRef idx="minor"/>
        </p:style>
        <p:txBody>
          <a:bodyPr/>
          <a:lstStyle/>
          <a:p>
            <a:endParaRPr lang="en-US"/>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8" name="Google Shape;546;p39" descr="image.png"/>
          <p:cNvPicPr/>
          <p:nvPr/>
        </p:nvPicPr>
        <p:blipFill>
          <a:blip r:embed="rId3"/>
          <a:stretch/>
        </p:blipFill>
        <p:spPr>
          <a:xfrm>
            <a:off x="0" y="0"/>
            <a:ext cx="12191400" cy="6857280"/>
          </a:xfrm>
          <a:prstGeom prst="rect">
            <a:avLst/>
          </a:prstGeom>
          <a:ln w="0">
            <a:noFill/>
          </a:ln>
        </p:spPr>
      </p:pic>
      <p:pic>
        <p:nvPicPr>
          <p:cNvPr id="499" name="Google Shape;547;p39" descr="image.png"/>
          <p:cNvPicPr/>
          <p:nvPr/>
        </p:nvPicPr>
        <p:blipFill>
          <a:blip r:embed="rId4"/>
          <a:stretch/>
        </p:blipFill>
        <p:spPr>
          <a:xfrm>
            <a:off x="6334200" y="3176640"/>
            <a:ext cx="5276160" cy="1599480"/>
          </a:xfrm>
          <a:prstGeom prst="rect">
            <a:avLst/>
          </a:prstGeom>
          <a:ln w="0">
            <a:noFill/>
          </a:ln>
        </p:spPr>
      </p:pic>
      <p:pic>
        <p:nvPicPr>
          <p:cNvPr id="500" name="Google Shape;548;p39" descr="image.png"/>
          <p:cNvPicPr/>
          <p:nvPr/>
        </p:nvPicPr>
        <p:blipFill>
          <a:blip r:embed="rId5"/>
          <a:stretch/>
        </p:blipFill>
        <p:spPr>
          <a:xfrm>
            <a:off x="9360" y="9360"/>
            <a:ext cx="12172320" cy="266040"/>
          </a:xfrm>
          <a:prstGeom prst="rect">
            <a:avLst/>
          </a:prstGeom>
          <a:ln w="0">
            <a:noFill/>
          </a:ln>
        </p:spPr>
      </p:pic>
      <p:pic>
        <p:nvPicPr>
          <p:cNvPr id="501" name="Google Shape;549;p39" descr="image.png"/>
          <p:cNvPicPr/>
          <p:nvPr/>
        </p:nvPicPr>
        <p:blipFill>
          <a:blip r:embed="rId5"/>
          <a:stretch/>
        </p:blipFill>
        <p:spPr>
          <a:xfrm>
            <a:off x="9360" y="6581880"/>
            <a:ext cx="12172320" cy="266040"/>
          </a:xfrm>
          <a:prstGeom prst="rect">
            <a:avLst/>
          </a:prstGeom>
          <a:ln w="0">
            <a:noFill/>
          </a:ln>
        </p:spPr>
      </p:pic>
      <p:sp>
        <p:nvSpPr>
          <p:cNvPr id="502" name="Google Shape;550;p39"/>
          <p:cNvSpPr/>
          <p:nvPr/>
        </p:nvSpPr>
        <p:spPr>
          <a:xfrm>
            <a:off x="581040" y="3095640"/>
            <a:ext cx="5276160" cy="615960"/>
          </a:xfrm>
          <a:prstGeom prst="rect">
            <a:avLst/>
          </a:prstGeom>
          <a:noFill/>
          <a:ln w="0">
            <a:noFill/>
          </a:ln>
        </p:spPr>
        <p:style>
          <a:lnRef idx="0">
            <a:scrgbClr r="0" g="0" b="0"/>
          </a:lnRef>
          <a:fillRef idx="0">
            <a:scrgbClr r="0" g="0" b="0"/>
          </a:fillRef>
          <a:effectRef idx="0">
            <a:scrgbClr r="0" g="0" b="0"/>
          </a:effectRef>
          <a:fontRef idx="minor"/>
        </p:style>
        <p:txBody>
          <a:bodyPr lIns="0" tIns="0" rIns="0" bIns="0">
            <a:spAutoFit/>
          </a:bodyPr>
          <a:lstStyle/>
          <a:p>
            <a:pPr>
              <a:lnSpc>
                <a:spcPct val="150000"/>
              </a:lnSpc>
              <a:tabLst>
                <a:tab pos="0" algn="l"/>
              </a:tabLst>
            </a:pPr>
            <a:r>
              <a:rPr lang="en-US" sz="1350" b="0" strike="noStrike" spc="-1">
                <a:solidFill>
                  <a:srgbClr val="CBD5E1"/>
                </a:solidFill>
                <a:latin typeface="Inter"/>
                <a:ea typeface="Inter"/>
              </a:rPr>
              <a:t>Adversaries spoofing circular flight paths over sensitive areas.</a:t>
            </a:r>
            <a:endParaRPr lang="en-NZ" sz="1350" b="0" strike="noStrike" spc="-1">
              <a:latin typeface="Arial"/>
            </a:endParaRPr>
          </a:p>
        </p:txBody>
      </p:sp>
      <p:sp>
        <p:nvSpPr>
          <p:cNvPr id="503" name="Google Shape;551;p39"/>
          <p:cNvSpPr/>
          <p:nvPr/>
        </p:nvSpPr>
        <p:spPr>
          <a:xfrm>
            <a:off x="6581880" y="3843360"/>
            <a:ext cx="4780800" cy="615960"/>
          </a:xfrm>
          <a:prstGeom prst="rect">
            <a:avLst/>
          </a:prstGeom>
          <a:noFill/>
          <a:ln w="0">
            <a:noFill/>
          </a:ln>
        </p:spPr>
        <p:style>
          <a:lnRef idx="0">
            <a:scrgbClr r="0" g="0" b="0"/>
          </a:lnRef>
          <a:fillRef idx="0">
            <a:scrgbClr r="0" g="0" b="0"/>
          </a:fillRef>
          <a:effectRef idx="0">
            <a:scrgbClr r="0" g="0" b="0"/>
          </a:effectRef>
          <a:fontRef idx="minor"/>
        </p:style>
        <p:txBody>
          <a:bodyPr lIns="0" tIns="0" rIns="0" bIns="0">
            <a:spAutoFit/>
          </a:bodyPr>
          <a:lstStyle/>
          <a:p>
            <a:pPr algn="ctr">
              <a:lnSpc>
                <a:spcPct val="150000"/>
              </a:lnSpc>
              <a:tabLst>
                <a:tab pos="0" algn="l"/>
              </a:tabLst>
            </a:pPr>
            <a:r>
              <a:rPr lang="en-US" sz="1350" b="0" strike="noStrike" spc="-1">
                <a:solidFill>
                  <a:srgbClr val="CBD5E1"/>
                </a:solidFill>
                <a:latin typeface="Inter"/>
                <a:ea typeface="Inter"/>
              </a:rPr>
              <a:t>Spoofed data can pollute the Common Operating Picture (COP) if ingested without verification.</a:t>
            </a:r>
            <a:endParaRPr lang="en-NZ" sz="1350" b="0" strike="noStrike" spc="-1">
              <a:latin typeface="Arial"/>
            </a:endParaRPr>
          </a:p>
        </p:txBody>
      </p:sp>
      <p:sp>
        <p:nvSpPr>
          <p:cNvPr id="504" name="Google Shape;552;p39"/>
          <p:cNvSpPr/>
          <p:nvPr/>
        </p:nvSpPr>
        <p:spPr>
          <a:xfrm>
            <a:off x="819000" y="3524400"/>
            <a:ext cx="5037840" cy="615960"/>
          </a:xfrm>
          <a:prstGeom prst="rect">
            <a:avLst/>
          </a:prstGeom>
          <a:noFill/>
          <a:ln w="0">
            <a:noFill/>
          </a:ln>
        </p:spPr>
        <p:style>
          <a:lnRef idx="0">
            <a:scrgbClr r="0" g="0" b="0"/>
          </a:lnRef>
          <a:fillRef idx="0">
            <a:scrgbClr r="0" g="0" b="0"/>
          </a:fillRef>
          <a:effectRef idx="0">
            <a:scrgbClr r="0" g="0" b="0"/>
          </a:effectRef>
          <a:fontRef idx="minor"/>
        </p:style>
        <p:txBody>
          <a:bodyPr lIns="0" tIns="0" rIns="0" bIns="0">
            <a:spAutoFit/>
          </a:bodyPr>
          <a:lstStyle/>
          <a:p>
            <a:pPr>
              <a:lnSpc>
                <a:spcPct val="150000"/>
              </a:lnSpc>
              <a:tabLst>
                <a:tab pos="0" algn="l"/>
              </a:tabLst>
            </a:pPr>
            <a:r>
              <a:rPr lang="en-US" sz="1350" b="1" strike="noStrike" spc="-1">
                <a:solidFill>
                  <a:srgbClr val="CBD5E1"/>
                </a:solidFill>
                <a:latin typeface="Inter"/>
                <a:ea typeface="Inter"/>
              </a:rPr>
              <a:t>Technique:</a:t>
            </a:r>
            <a:r>
              <a:rPr lang="en-US" sz="1350" b="0" strike="noStrike" spc="-1">
                <a:solidFill>
                  <a:srgbClr val="CBD5E1"/>
                </a:solidFill>
                <a:latin typeface="Inter"/>
                <a:ea typeface="Inter"/>
              </a:rPr>
              <a:t> High-power SDR transmission of synthesized DF17 packets.</a:t>
            </a:r>
            <a:endParaRPr lang="en-NZ" sz="1350" b="0" strike="noStrike" spc="-1">
              <a:latin typeface="Arial"/>
            </a:endParaRPr>
          </a:p>
        </p:txBody>
      </p:sp>
      <p:sp>
        <p:nvSpPr>
          <p:cNvPr id="505" name="Google Shape;553;p39"/>
          <p:cNvSpPr/>
          <p:nvPr/>
        </p:nvSpPr>
        <p:spPr>
          <a:xfrm>
            <a:off x="819000" y="4181400"/>
            <a:ext cx="5037840" cy="307800"/>
          </a:xfrm>
          <a:prstGeom prst="rect">
            <a:avLst/>
          </a:prstGeom>
          <a:noFill/>
          <a:ln w="0">
            <a:noFill/>
          </a:ln>
        </p:spPr>
        <p:style>
          <a:lnRef idx="0">
            <a:scrgbClr r="0" g="0" b="0"/>
          </a:lnRef>
          <a:fillRef idx="0">
            <a:scrgbClr r="0" g="0" b="0"/>
          </a:fillRef>
          <a:effectRef idx="0">
            <a:scrgbClr r="0" g="0" b="0"/>
          </a:effectRef>
          <a:fontRef idx="minor"/>
        </p:style>
        <p:txBody>
          <a:bodyPr lIns="0" tIns="0" rIns="0" bIns="0">
            <a:spAutoFit/>
          </a:bodyPr>
          <a:lstStyle/>
          <a:p>
            <a:pPr>
              <a:lnSpc>
                <a:spcPct val="150000"/>
              </a:lnSpc>
              <a:tabLst>
                <a:tab pos="0" algn="l"/>
              </a:tabLst>
            </a:pPr>
            <a:r>
              <a:rPr lang="en-US" sz="1350" b="1" strike="noStrike" spc="-1">
                <a:solidFill>
                  <a:srgbClr val="CBD5E1"/>
                </a:solidFill>
                <a:latin typeface="Inter"/>
                <a:ea typeface="Inter"/>
              </a:rPr>
              <a:t>Goal:</a:t>
            </a:r>
            <a:r>
              <a:rPr lang="en-US" sz="1350" b="0" strike="noStrike" spc="-1">
                <a:solidFill>
                  <a:srgbClr val="CBD5E1"/>
                </a:solidFill>
                <a:latin typeface="Inter"/>
                <a:ea typeface="Inter"/>
              </a:rPr>
              <a:t> Desensitize air defenses or mask infiltration.</a:t>
            </a:r>
            <a:endParaRPr lang="en-NZ" sz="1350" b="0" strike="noStrike" spc="-1">
              <a:latin typeface="Arial"/>
            </a:endParaRPr>
          </a:p>
        </p:txBody>
      </p:sp>
      <p:sp>
        <p:nvSpPr>
          <p:cNvPr id="506" name="Google Shape;554;p39"/>
          <p:cNvSpPr/>
          <p:nvPr/>
        </p:nvSpPr>
        <p:spPr>
          <a:xfrm>
            <a:off x="819000" y="4581360"/>
            <a:ext cx="5037840" cy="615960"/>
          </a:xfrm>
          <a:prstGeom prst="rect">
            <a:avLst/>
          </a:prstGeom>
          <a:noFill/>
          <a:ln w="0">
            <a:noFill/>
          </a:ln>
        </p:spPr>
        <p:style>
          <a:lnRef idx="0">
            <a:scrgbClr r="0" g="0" b="0"/>
          </a:lnRef>
          <a:fillRef idx="0">
            <a:scrgbClr r="0" g="0" b="0"/>
          </a:fillRef>
          <a:effectRef idx="0">
            <a:scrgbClr r="0" g="0" b="0"/>
          </a:effectRef>
          <a:fontRef idx="minor"/>
        </p:style>
        <p:txBody>
          <a:bodyPr lIns="0" tIns="0" rIns="0" bIns="0">
            <a:spAutoFit/>
          </a:bodyPr>
          <a:lstStyle/>
          <a:p>
            <a:pPr>
              <a:lnSpc>
                <a:spcPct val="150000"/>
              </a:lnSpc>
              <a:tabLst>
                <a:tab pos="0" algn="l"/>
              </a:tabLst>
            </a:pPr>
            <a:r>
              <a:rPr lang="en-US" sz="1350" b="1" strike="noStrike" spc="-1">
                <a:solidFill>
                  <a:srgbClr val="CBD5E1"/>
                </a:solidFill>
                <a:latin typeface="Inter"/>
                <a:ea typeface="Inter"/>
              </a:rPr>
              <a:t>Detection:</a:t>
            </a:r>
            <a:r>
              <a:rPr lang="en-US" sz="1350" b="0" strike="noStrike" spc="-1">
                <a:solidFill>
                  <a:srgbClr val="CBD5E1"/>
                </a:solidFill>
                <a:latin typeface="Inter"/>
                <a:ea typeface="Inter"/>
              </a:rPr>
              <a:t> Perfect geometric circles or impossible physics (Mach 5 turns).</a:t>
            </a:r>
            <a:endParaRPr lang="en-NZ" sz="1350" b="0" strike="noStrike" spc="-1">
              <a:latin typeface="Arial"/>
            </a:endParaRPr>
          </a:p>
        </p:txBody>
      </p:sp>
      <p:sp>
        <p:nvSpPr>
          <p:cNvPr id="507" name="Google Shape;555;p39"/>
          <p:cNvSpPr/>
          <p:nvPr/>
        </p:nvSpPr>
        <p:spPr>
          <a:xfrm>
            <a:off x="581040" y="3524400"/>
            <a:ext cx="104040" cy="307800"/>
          </a:xfrm>
          <a:prstGeom prst="rect">
            <a:avLst/>
          </a:prstGeom>
          <a:noFill/>
          <a:ln w="0">
            <a:noFill/>
          </a:ln>
        </p:spPr>
        <p:style>
          <a:lnRef idx="0">
            <a:scrgbClr r="0" g="0" b="0"/>
          </a:lnRef>
          <a:fillRef idx="0">
            <a:scrgbClr r="0" g="0" b="0"/>
          </a:fillRef>
          <a:effectRef idx="0">
            <a:scrgbClr r="0" g="0" b="0"/>
          </a:effectRef>
          <a:fontRef idx="minor"/>
        </p:style>
        <p:txBody>
          <a:bodyPr lIns="0" tIns="0" rIns="0" bIns="0">
            <a:spAutoFit/>
          </a:bodyPr>
          <a:lstStyle/>
          <a:p>
            <a:pPr>
              <a:lnSpc>
                <a:spcPct val="150000"/>
              </a:lnSpc>
              <a:tabLst>
                <a:tab pos="0" algn="l"/>
              </a:tabLst>
            </a:pPr>
            <a:r>
              <a:rPr lang="en-US" sz="1350" b="1" strike="noStrike" spc="-1">
                <a:solidFill>
                  <a:srgbClr val="38BDF8"/>
                </a:solidFill>
                <a:latin typeface="JetBrains Mono"/>
                <a:ea typeface="JetBrains Mono"/>
              </a:rPr>
              <a:t>&gt;</a:t>
            </a:r>
            <a:endParaRPr lang="en-NZ" sz="1350" b="0" strike="noStrike" spc="-1">
              <a:latin typeface="Arial"/>
            </a:endParaRPr>
          </a:p>
        </p:txBody>
      </p:sp>
      <p:sp>
        <p:nvSpPr>
          <p:cNvPr id="508" name="Google Shape;556;p39"/>
          <p:cNvSpPr/>
          <p:nvPr/>
        </p:nvSpPr>
        <p:spPr>
          <a:xfrm>
            <a:off x="581040" y="4181400"/>
            <a:ext cx="104040" cy="307800"/>
          </a:xfrm>
          <a:prstGeom prst="rect">
            <a:avLst/>
          </a:prstGeom>
          <a:noFill/>
          <a:ln w="0">
            <a:noFill/>
          </a:ln>
        </p:spPr>
        <p:style>
          <a:lnRef idx="0">
            <a:scrgbClr r="0" g="0" b="0"/>
          </a:lnRef>
          <a:fillRef idx="0">
            <a:scrgbClr r="0" g="0" b="0"/>
          </a:fillRef>
          <a:effectRef idx="0">
            <a:scrgbClr r="0" g="0" b="0"/>
          </a:effectRef>
          <a:fontRef idx="minor"/>
        </p:style>
        <p:txBody>
          <a:bodyPr lIns="0" tIns="0" rIns="0" bIns="0">
            <a:spAutoFit/>
          </a:bodyPr>
          <a:lstStyle/>
          <a:p>
            <a:pPr>
              <a:lnSpc>
                <a:spcPct val="150000"/>
              </a:lnSpc>
              <a:tabLst>
                <a:tab pos="0" algn="l"/>
              </a:tabLst>
            </a:pPr>
            <a:r>
              <a:rPr lang="en-US" sz="1350" b="1" strike="noStrike" spc="-1">
                <a:solidFill>
                  <a:srgbClr val="38BDF8"/>
                </a:solidFill>
                <a:latin typeface="JetBrains Mono"/>
                <a:ea typeface="JetBrains Mono"/>
              </a:rPr>
              <a:t>&gt;</a:t>
            </a:r>
            <a:endParaRPr lang="en-NZ" sz="1350" b="0" strike="noStrike" spc="-1">
              <a:latin typeface="Arial"/>
            </a:endParaRPr>
          </a:p>
        </p:txBody>
      </p:sp>
      <p:sp>
        <p:nvSpPr>
          <p:cNvPr id="509" name="Google Shape;557;p39"/>
          <p:cNvSpPr/>
          <p:nvPr/>
        </p:nvSpPr>
        <p:spPr>
          <a:xfrm>
            <a:off x="581040" y="4581360"/>
            <a:ext cx="104040" cy="307800"/>
          </a:xfrm>
          <a:prstGeom prst="rect">
            <a:avLst/>
          </a:prstGeom>
          <a:noFill/>
          <a:ln w="0">
            <a:noFill/>
          </a:ln>
        </p:spPr>
        <p:style>
          <a:lnRef idx="0">
            <a:scrgbClr r="0" g="0" b="0"/>
          </a:lnRef>
          <a:fillRef idx="0">
            <a:scrgbClr r="0" g="0" b="0"/>
          </a:fillRef>
          <a:effectRef idx="0">
            <a:scrgbClr r="0" g="0" b="0"/>
          </a:effectRef>
          <a:fontRef idx="minor"/>
        </p:style>
        <p:txBody>
          <a:bodyPr lIns="0" tIns="0" rIns="0" bIns="0">
            <a:spAutoFit/>
          </a:bodyPr>
          <a:lstStyle/>
          <a:p>
            <a:pPr>
              <a:lnSpc>
                <a:spcPct val="150000"/>
              </a:lnSpc>
              <a:tabLst>
                <a:tab pos="0" algn="l"/>
              </a:tabLst>
            </a:pPr>
            <a:r>
              <a:rPr lang="en-US" sz="1350" b="1" strike="noStrike" spc="-1">
                <a:solidFill>
                  <a:srgbClr val="38BDF8"/>
                </a:solidFill>
                <a:latin typeface="JetBrains Mono"/>
                <a:ea typeface="JetBrains Mono"/>
              </a:rPr>
              <a:t>&gt;</a:t>
            </a:r>
            <a:endParaRPr lang="en-NZ" sz="1350" b="0" strike="noStrike" spc="-1">
              <a:latin typeface="Arial"/>
            </a:endParaRPr>
          </a:p>
        </p:txBody>
      </p:sp>
      <p:sp>
        <p:nvSpPr>
          <p:cNvPr id="510" name="Google Shape;558;p39"/>
          <p:cNvSpPr/>
          <p:nvPr/>
        </p:nvSpPr>
        <p:spPr>
          <a:xfrm>
            <a:off x="581040" y="708120"/>
            <a:ext cx="11580840" cy="4118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spAutoFit/>
          </a:bodyPr>
          <a:lstStyle/>
          <a:p>
            <a:pPr>
              <a:lnSpc>
                <a:spcPct val="100000"/>
              </a:lnSpc>
              <a:tabLst>
                <a:tab pos="0" algn="l"/>
              </a:tabLst>
            </a:pPr>
            <a:r>
              <a:rPr lang="en-US" sz="2700" b="1" strike="noStrike" spc="-1">
                <a:solidFill>
                  <a:srgbClr val="38BDF8"/>
                </a:solidFill>
                <a:latin typeface="JetBrains Mono"/>
                <a:ea typeface="JetBrains Mono"/>
              </a:rPr>
              <a:t>Electronic Warfare: Ghost Fleets</a:t>
            </a:r>
            <a:endParaRPr lang="en-NZ" sz="2700" b="0" strike="noStrike" spc="-1">
              <a:latin typeface="Arial"/>
            </a:endParaRPr>
          </a:p>
        </p:txBody>
      </p:sp>
      <p:sp>
        <p:nvSpPr>
          <p:cNvPr id="511" name="Google Shape;559;p39"/>
          <p:cNvSpPr/>
          <p:nvPr/>
        </p:nvSpPr>
        <p:spPr>
          <a:xfrm>
            <a:off x="581040" y="1276200"/>
            <a:ext cx="11029320" cy="18360"/>
          </a:xfrm>
          <a:prstGeom prst="rect">
            <a:avLst/>
          </a:prstGeom>
          <a:solidFill>
            <a:srgbClr val="1E293B"/>
          </a:solidFill>
          <a:ln w="0">
            <a:noFill/>
          </a:ln>
        </p:spPr>
        <p:style>
          <a:lnRef idx="0">
            <a:scrgbClr r="0" g="0" b="0"/>
          </a:lnRef>
          <a:fillRef idx="0">
            <a:scrgbClr r="0" g="0" b="0"/>
          </a:fillRef>
          <a:effectRef idx="0">
            <a:scrgbClr r="0" g="0" b="0"/>
          </a:effectRef>
          <a:fontRef idx="minor"/>
        </p:style>
        <p:txBody>
          <a:bodyPr/>
          <a:lstStyle/>
          <a:p>
            <a:endParaRPr lang="en-US"/>
          </a:p>
        </p:txBody>
      </p:sp>
      <p:sp>
        <p:nvSpPr>
          <p:cNvPr id="512" name="Google Shape;560;p39"/>
          <p:cNvSpPr/>
          <p:nvPr/>
        </p:nvSpPr>
        <p:spPr>
          <a:xfrm>
            <a:off x="581040" y="2705040"/>
            <a:ext cx="5540040" cy="214200"/>
          </a:xfrm>
          <a:prstGeom prst="rect">
            <a:avLst/>
          </a:prstGeom>
          <a:noFill/>
          <a:ln w="0">
            <a:noFill/>
          </a:ln>
        </p:spPr>
        <p:style>
          <a:lnRef idx="0">
            <a:scrgbClr r="0" g="0" b="0"/>
          </a:lnRef>
          <a:fillRef idx="0">
            <a:scrgbClr r="0" g="0" b="0"/>
          </a:fillRef>
          <a:effectRef idx="0">
            <a:scrgbClr r="0" g="0" b="0"/>
          </a:effectRef>
          <a:fontRef idx="minor"/>
        </p:style>
        <p:txBody>
          <a:bodyPr lIns="0" tIns="0" rIns="0" bIns="0">
            <a:spAutoFit/>
          </a:bodyPr>
          <a:lstStyle/>
          <a:p>
            <a:pPr>
              <a:lnSpc>
                <a:spcPct val="100000"/>
              </a:lnSpc>
              <a:tabLst>
                <a:tab pos="0" algn="l"/>
              </a:tabLst>
            </a:pPr>
            <a:r>
              <a:rPr lang="en-US" sz="1410" b="1" strike="noStrike" spc="-1">
                <a:solidFill>
                  <a:srgbClr val="E2E8F0"/>
                </a:solidFill>
                <a:latin typeface="Inter"/>
                <a:ea typeface="Inter"/>
              </a:rPr>
              <a:t>The Circle Hack</a:t>
            </a:r>
            <a:endParaRPr lang="en-NZ" sz="1410" b="0" strike="noStrike" spc="-1">
              <a:latin typeface="Arial"/>
            </a:endParaRPr>
          </a:p>
        </p:txBody>
      </p:sp>
      <p:sp>
        <p:nvSpPr>
          <p:cNvPr id="513" name="Google Shape;561;p39"/>
          <p:cNvSpPr/>
          <p:nvPr/>
        </p:nvSpPr>
        <p:spPr>
          <a:xfrm>
            <a:off x="6462360" y="3424320"/>
            <a:ext cx="5019840" cy="228240"/>
          </a:xfrm>
          <a:prstGeom prst="rect">
            <a:avLst/>
          </a:prstGeom>
          <a:noFill/>
          <a:ln w="0">
            <a:noFill/>
          </a:ln>
        </p:spPr>
        <p:style>
          <a:lnRef idx="0">
            <a:scrgbClr r="0" g="0" b="0"/>
          </a:lnRef>
          <a:fillRef idx="0">
            <a:scrgbClr r="0" g="0" b="0"/>
          </a:fillRef>
          <a:effectRef idx="0">
            <a:scrgbClr r="0" g="0" b="0"/>
          </a:effectRef>
          <a:fontRef idx="minor"/>
        </p:style>
        <p:txBody>
          <a:bodyPr lIns="0" tIns="0" rIns="0" bIns="0">
            <a:spAutoFit/>
          </a:bodyPr>
          <a:lstStyle/>
          <a:p>
            <a:pPr algn="ctr">
              <a:lnSpc>
                <a:spcPct val="100000"/>
              </a:lnSpc>
              <a:tabLst>
                <a:tab pos="0" algn="l"/>
              </a:tabLst>
            </a:pPr>
            <a:r>
              <a:rPr lang="en-US" sz="1500" b="1" strike="noStrike" spc="-1">
                <a:solidFill>
                  <a:srgbClr val="EF4444"/>
                </a:solidFill>
                <a:latin typeface="JetBrains Mono"/>
                <a:ea typeface="JetBrains Mono"/>
              </a:rPr>
              <a:t>WARNING</a:t>
            </a:r>
            <a:endParaRPr lang="en-NZ" sz="1500" b="0" strike="noStrike" spc="-1">
              <a:latin typeface="Aria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4" name="Google Shape;566;p40" descr="image.png"/>
          <p:cNvPicPr/>
          <p:nvPr/>
        </p:nvPicPr>
        <p:blipFill>
          <a:blip r:embed="rId3"/>
          <a:stretch/>
        </p:blipFill>
        <p:spPr>
          <a:xfrm>
            <a:off x="0" y="0"/>
            <a:ext cx="12191400" cy="6857280"/>
          </a:xfrm>
          <a:prstGeom prst="rect">
            <a:avLst/>
          </a:prstGeom>
          <a:ln w="0">
            <a:noFill/>
          </a:ln>
        </p:spPr>
      </p:pic>
      <p:pic>
        <p:nvPicPr>
          <p:cNvPr id="515" name="Google Shape;567;p40" descr="image.png"/>
          <p:cNvPicPr/>
          <p:nvPr/>
        </p:nvPicPr>
        <p:blipFill>
          <a:blip r:embed="rId4"/>
          <a:stretch/>
        </p:blipFill>
        <p:spPr>
          <a:xfrm>
            <a:off x="581040" y="3048120"/>
            <a:ext cx="3517200" cy="1856520"/>
          </a:xfrm>
          <a:prstGeom prst="rect">
            <a:avLst/>
          </a:prstGeom>
          <a:ln w="0">
            <a:noFill/>
          </a:ln>
        </p:spPr>
      </p:pic>
      <p:pic>
        <p:nvPicPr>
          <p:cNvPr id="516" name="Google Shape;568;p40" descr="image.png"/>
          <p:cNvPicPr/>
          <p:nvPr/>
        </p:nvPicPr>
        <p:blipFill>
          <a:blip r:embed="rId4"/>
          <a:stretch/>
        </p:blipFill>
        <p:spPr>
          <a:xfrm>
            <a:off x="4336920" y="3048120"/>
            <a:ext cx="3517200" cy="1856520"/>
          </a:xfrm>
          <a:prstGeom prst="rect">
            <a:avLst/>
          </a:prstGeom>
          <a:ln w="0">
            <a:noFill/>
          </a:ln>
        </p:spPr>
      </p:pic>
      <p:pic>
        <p:nvPicPr>
          <p:cNvPr id="517" name="Google Shape;569;p40" descr="image.png"/>
          <p:cNvPicPr/>
          <p:nvPr/>
        </p:nvPicPr>
        <p:blipFill>
          <a:blip r:embed="rId4"/>
          <a:stretch/>
        </p:blipFill>
        <p:spPr>
          <a:xfrm>
            <a:off x="8092800" y="3048120"/>
            <a:ext cx="3517200" cy="1856520"/>
          </a:xfrm>
          <a:prstGeom prst="rect">
            <a:avLst/>
          </a:prstGeom>
          <a:ln w="0">
            <a:noFill/>
          </a:ln>
        </p:spPr>
      </p:pic>
      <p:pic>
        <p:nvPicPr>
          <p:cNvPr id="518" name="Google Shape;570;p40" descr="image.png"/>
          <p:cNvPicPr/>
          <p:nvPr/>
        </p:nvPicPr>
        <p:blipFill>
          <a:blip r:embed="rId5"/>
          <a:stretch/>
        </p:blipFill>
        <p:spPr>
          <a:xfrm>
            <a:off x="9360" y="9360"/>
            <a:ext cx="12172320" cy="266040"/>
          </a:xfrm>
          <a:prstGeom prst="rect">
            <a:avLst/>
          </a:prstGeom>
          <a:ln w="0">
            <a:noFill/>
          </a:ln>
        </p:spPr>
      </p:pic>
      <p:pic>
        <p:nvPicPr>
          <p:cNvPr id="519" name="Google Shape;571;p40" descr="image.png"/>
          <p:cNvPicPr/>
          <p:nvPr/>
        </p:nvPicPr>
        <p:blipFill>
          <a:blip r:embed="rId5"/>
          <a:stretch/>
        </p:blipFill>
        <p:spPr>
          <a:xfrm>
            <a:off x="9360" y="6581880"/>
            <a:ext cx="12172320" cy="266040"/>
          </a:xfrm>
          <a:prstGeom prst="rect">
            <a:avLst/>
          </a:prstGeom>
          <a:ln w="0">
            <a:noFill/>
          </a:ln>
        </p:spPr>
      </p:pic>
      <p:sp>
        <p:nvSpPr>
          <p:cNvPr id="520" name="Google Shape;572;p40"/>
          <p:cNvSpPr/>
          <p:nvPr/>
        </p:nvSpPr>
        <p:spPr>
          <a:xfrm>
            <a:off x="828720" y="3714840"/>
            <a:ext cx="3021840" cy="924120"/>
          </a:xfrm>
          <a:prstGeom prst="rect">
            <a:avLst/>
          </a:prstGeom>
          <a:noFill/>
          <a:ln w="0">
            <a:noFill/>
          </a:ln>
        </p:spPr>
        <p:style>
          <a:lnRef idx="0">
            <a:scrgbClr r="0" g="0" b="0"/>
          </a:lnRef>
          <a:fillRef idx="0">
            <a:scrgbClr r="0" g="0" b="0"/>
          </a:fillRef>
          <a:effectRef idx="0">
            <a:scrgbClr r="0" g="0" b="0"/>
          </a:effectRef>
          <a:fontRef idx="minor"/>
        </p:style>
        <p:txBody>
          <a:bodyPr lIns="0" tIns="0" rIns="0" bIns="0">
            <a:spAutoFit/>
          </a:bodyPr>
          <a:lstStyle/>
          <a:p>
            <a:pPr>
              <a:lnSpc>
                <a:spcPct val="150000"/>
              </a:lnSpc>
              <a:tabLst>
                <a:tab pos="0" algn="l"/>
              </a:tabLst>
            </a:pPr>
            <a:r>
              <a:rPr lang="en-US" sz="1350" b="0" strike="noStrike" spc="-1">
                <a:solidFill>
                  <a:srgbClr val="CBD5E1"/>
                </a:solidFill>
                <a:latin typeface="Inter"/>
                <a:ea typeface="Inter"/>
              </a:rPr>
              <a:t>Drones use ADS-B IN to automatically maneuver away from traffic.</a:t>
            </a:r>
            <a:endParaRPr lang="en-NZ" sz="1350" b="0" strike="noStrike" spc="-1">
              <a:latin typeface="Arial"/>
            </a:endParaRPr>
          </a:p>
        </p:txBody>
      </p:sp>
      <p:sp>
        <p:nvSpPr>
          <p:cNvPr id="521" name="Google Shape;573;p40"/>
          <p:cNvSpPr/>
          <p:nvPr/>
        </p:nvSpPr>
        <p:spPr>
          <a:xfrm>
            <a:off x="4584600" y="3714840"/>
            <a:ext cx="3021840" cy="924120"/>
          </a:xfrm>
          <a:prstGeom prst="rect">
            <a:avLst/>
          </a:prstGeom>
          <a:noFill/>
          <a:ln w="0">
            <a:noFill/>
          </a:ln>
        </p:spPr>
        <p:style>
          <a:lnRef idx="0">
            <a:scrgbClr r="0" g="0" b="0"/>
          </a:lnRef>
          <a:fillRef idx="0">
            <a:scrgbClr r="0" g="0" b="0"/>
          </a:fillRef>
          <a:effectRef idx="0">
            <a:scrgbClr r="0" g="0" b="0"/>
          </a:effectRef>
          <a:fontRef idx="minor"/>
        </p:style>
        <p:txBody>
          <a:bodyPr lIns="0" tIns="0" rIns="0" bIns="0">
            <a:spAutoFit/>
          </a:bodyPr>
          <a:lstStyle/>
          <a:p>
            <a:pPr>
              <a:lnSpc>
                <a:spcPct val="150000"/>
              </a:lnSpc>
              <a:tabLst>
                <a:tab pos="0" algn="l"/>
              </a:tabLst>
            </a:pPr>
            <a:r>
              <a:rPr lang="en-US" sz="1350" b="0" strike="noStrike" spc="-1">
                <a:solidFill>
                  <a:srgbClr val="CBD5E1"/>
                </a:solidFill>
                <a:latin typeface="Inter"/>
                <a:ea typeface="Inter"/>
              </a:rPr>
              <a:t>Spoofing a collision course could force a drone to alter course into a denial area.</a:t>
            </a:r>
            <a:endParaRPr lang="en-NZ" sz="1350" b="0" strike="noStrike" spc="-1">
              <a:latin typeface="Arial"/>
            </a:endParaRPr>
          </a:p>
        </p:txBody>
      </p:sp>
      <p:sp>
        <p:nvSpPr>
          <p:cNvPr id="522" name="Google Shape;574;p40"/>
          <p:cNvSpPr/>
          <p:nvPr/>
        </p:nvSpPr>
        <p:spPr>
          <a:xfrm>
            <a:off x="8340480" y="3714840"/>
            <a:ext cx="3021840" cy="924120"/>
          </a:xfrm>
          <a:prstGeom prst="rect">
            <a:avLst/>
          </a:prstGeom>
          <a:noFill/>
          <a:ln w="0">
            <a:noFill/>
          </a:ln>
        </p:spPr>
        <p:style>
          <a:lnRef idx="0">
            <a:scrgbClr r="0" g="0" b="0"/>
          </a:lnRef>
          <a:fillRef idx="0">
            <a:scrgbClr r="0" g="0" b="0"/>
          </a:fillRef>
          <a:effectRef idx="0">
            <a:scrgbClr r="0" g="0" b="0"/>
          </a:effectRef>
          <a:fontRef idx="minor"/>
        </p:style>
        <p:txBody>
          <a:bodyPr lIns="0" tIns="0" rIns="0" bIns="0">
            <a:spAutoFit/>
          </a:bodyPr>
          <a:lstStyle/>
          <a:p>
            <a:pPr>
              <a:lnSpc>
                <a:spcPct val="150000"/>
              </a:lnSpc>
              <a:tabLst>
                <a:tab pos="0" algn="l"/>
              </a:tabLst>
            </a:pPr>
            <a:r>
              <a:rPr lang="en-US" sz="1350" b="0" strike="noStrike" spc="-1">
                <a:solidFill>
                  <a:srgbClr val="CBD5E1"/>
                </a:solidFill>
                <a:latin typeface="Inter"/>
                <a:ea typeface="Inter"/>
              </a:rPr>
              <a:t>Small UAS use 978 UAT, harder to detect from orbit but visible locally.</a:t>
            </a:r>
            <a:endParaRPr lang="en-NZ" sz="1350" b="0" strike="noStrike" spc="-1">
              <a:latin typeface="Arial"/>
            </a:endParaRPr>
          </a:p>
        </p:txBody>
      </p:sp>
      <p:sp>
        <p:nvSpPr>
          <p:cNvPr id="523" name="Google Shape;575;p40"/>
          <p:cNvSpPr/>
          <p:nvPr/>
        </p:nvSpPr>
        <p:spPr>
          <a:xfrm>
            <a:off x="581040" y="708120"/>
            <a:ext cx="11580840" cy="4118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spAutoFit/>
          </a:bodyPr>
          <a:lstStyle/>
          <a:p>
            <a:pPr>
              <a:lnSpc>
                <a:spcPct val="100000"/>
              </a:lnSpc>
              <a:tabLst>
                <a:tab pos="0" algn="l"/>
              </a:tabLst>
            </a:pPr>
            <a:r>
              <a:rPr lang="en-US" sz="2700" b="1" strike="noStrike" spc="-1">
                <a:solidFill>
                  <a:srgbClr val="38BDF8"/>
                </a:solidFill>
                <a:latin typeface="JetBrains Mono"/>
                <a:ea typeface="JetBrains Mono"/>
              </a:rPr>
              <a:t>UAS and Detect &amp; Avoid</a:t>
            </a:r>
            <a:endParaRPr lang="en-NZ" sz="2700" b="0" strike="noStrike" spc="-1">
              <a:latin typeface="Arial"/>
            </a:endParaRPr>
          </a:p>
        </p:txBody>
      </p:sp>
      <p:sp>
        <p:nvSpPr>
          <p:cNvPr id="524" name="Google Shape;576;p40"/>
          <p:cNvSpPr/>
          <p:nvPr/>
        </p:nvSpPr>
        <p:spPr>
          <a:xfrm>
            <a:off x="581040" y="1276200"/>
            <a:ext cx="11029320" cy="18360"/>
          </a:xfrm>
          <a:prstGeom prst="rect">
            <a:avLst/>
          </a:prstGeom>
          <a:solidFill>
            <a:srgbClr val="1E293B"/>
          </a:solidFill>
          <a:ln w="0">
            <a:noFill/>
          </a:ln>
        </p:spPr>
        <p:style>
          <a:lnRef idx="0">
            <a:scrgbClr r="0" g="0" b="0"/>
          </a:lnRef>
          <a:fillRef idx="0">
            <a:scrgbClr r="0" g="0" b="0"/>
          </a:fillRef>
          <a:effectRef idx="0">
            <a:scrgbClr r="0" g="0" b="0"/>
          </a:effectRef>
          <a:fontRef idx="minor"/>
        </p:style>
        <p:txBody>
          <a:bodyPr/>
          <a:lstStyle/>
          <a:p>
            <a:endParaRPr lang="en-US"/>
          </a:p>
        </p:txBody>
      </p:sp>
      <p:sp>
        <p:nvSpPr>
          <p:cNvPr id="525" name="Google Shape;577;p40"/>
          <p:cNvSpPr/>
          <p:nvPr/>
        </p:nvSpPr>
        <p:spPr>
          <a:xfrm>
            <a:off x="828720" y="3295800"/>
            <a:ext cx="3173040" cy="228240"/>
          </a:xfrm>
          <a:prstGeom prst="rect">
            <a:avLst/>
          </a:prstGeom>
          <a:noFill/>
          <a:ln w="0">
            <a:noFill/>
          </a:ln>
        </p:spPr>
        <p:style>
          <a:lnRef idx="0">
            <a:scrgbClr r="0" g="0" b="0"/>
          </a:lnRef>
          <a:fillRef idx="0">
            <a:scrgbClr r="0" g="0" b="0"/>
          </a:fillRef>
          <a:effectRef idx="0">
            <a:scrgbClr r="0" g="0" b="0"/>
          </a:effectRef>
          <a:fontRef idx="minor"/>
        </p:style>
        <p:txBody>
          <a:bodyPr lIns="0" tIns="0" rIns="0" bIns="0">
            <a:spAutoFit/>
          </a:bodyPr>
          <a:lstStyle/>
          <a:p>
            <a:pPr>
              <a:lnSpc>
                <a:spcPct val="100000"/>
              </a:lnSpc>
              <a:tabLst>
                <a:tab pos="0" algn="l"/>
              </a:tabLst>
            </a:pPr>
            <a:r>
              <a:rPr lang="en-US" sz="1500" b="1" strike="noStrike" spc="-1">
                <a:solidFill>
                  <a:srgbClr val="38BDF8"/>
                </a:solidFill>
                <a:latin typeface="JetBrains Mono"/>
                <a:ea typeface="JetBrains Mono"/>
              </a:rPr>
              <a:t>DAA Logic</a:t>
            </a:r>
            <a:endParaRPr lang="en-NZ" sz="1500" b="0" strike="noStrike" spc="-1">
              <a:latin typeface="Arial"/>
            </a:endParaRPr>
          </a:p>
        </p:txBody>
      </p:sp>
      <p:sp>
        <p:nvSpPr>
          <p:cNvPr id="526" name="Google Shape;578;p40"/>
          <p:cNvSpPr/>
          <p:nvPr/>
        </p:nvSpPr>
        <p:spPr>
          <a:xfrm>
            <a:off x="4584600" y="3295800"/>
            <a:ext cx="3173040" cy="228240"/>
          </a:xfrm>
          <a:prstGeom prst="rect">
            <a:avLst/>
          </a:prstGeom>
          <a:noFill/>
          <a:ln w="0">
            <a:noFill/>
          </a:ln>
        </p:spPr>
        <p:style>
          <a:lnRef idx="0">
            <a:scrgbClr r="0" g="0" b="0"/>
          </a:lnRef>
          <a:fillRef idx="0">
            <a:scrgbClr r="0" g="0" b="0"/>
          </a:fillRef>
          <a:effectRef idx="0">
            <a:scrgbClr r="0" g="0" b="0"/>
          </a:effectRef>
          <a:fontRef idx="minor"/>
        </p:style>
        <p:txBody>
          <a:bodyPr lIns="0" tIns="0" rIns="0" bIns="0">
            <a:spAutoFit/>
          </a:bodyPr>
          <a:lstStyle/>
          <a:p>
            <a:pPr>
              <a:lnSpc>
                <a:spcPct val="100000"/>
              </a:lnSpc>
              <a:tabLst>
                <a:tab pos="0" algn="l"/>
              </a:tabLst>
            </a:pPr>
            <a:r>
              <a:rPr lang="en-US" sz="1500" b="1" strike="noStrike" spc="-1">
                <a:solidFill>
                  <a:srgbClr val="38BDF8"/>
                </a:solidFill>
                <a:latin typeface="JetBrains Mono"/>
                <a:ea typeface="JetBrains Mono"/>
              </a:rPr>
              <a:t>Virtual Hijack</a:t>
            </a:r>
            <a:endParaRPr lang="en-NZ" sz="1500" b="0" strike="noStrike" spc="-1">
              <a:latin typeface="Arial"/>
            </a:endParaRPr>
          </a:p>
        </p:txBody>
      </p:sp>
      <p:sp>
        <p:nvSpPr>
          <p:cNvPr id="527" name="Google Shape;579;p40"/>
          <p:cNvSpPr/>
          <p:nvPr/>
        </p:nvSpPr>
        <p:spPr>
          <a:xfrm>
            <a:off x="8340480" y="3295800"/>
            <a:ext cx="3173040" cy="228240"/>
          </a:xfrm>
          <a:prstGeom prst="rect">
            <a:avLst/>
          </a:prstGeom>
          <a:noFill/>
          <a:ln w="0">
            <a:noFill/>
          </a:ln>
        </p:spPr>
        <p:style>
          <a:lnRef idx="0">
            <a:scrgbClr r="0" g="0" b="0"/>
          </a:lnRef>
          <a:fillRef idx="0">
            <a:scrgbClr r="0" g="0" b="0"/>
          </a:fillRef>
          <a:effectRef idx="0">
            <a:scrgbClr r="0" g="0" b="0"/>
          </a:effectRef>
          <a:fontRef idx="minor"/>
        </p:style>
        <p:txBody>
          <a:bodyPr lIns="0" tIns="0" rIns="0" bIns="0">
            <a:spAutoFit/>
          </a:bodyPr>
          <a:lstStyle/>
          <a:p>
            <a:pPr>
              <a:lnSpc>
                <a:spcPct val="100000"/>
              </a:lnSpc>
              <a:tabLst>
                <a:tab pos="0" algn="l"/>
              </a:tabLst>
            </a:pPr>
            <a:r>
              <a:rPr lang="en-US" sz="1500" b="1" strike="noStrike" spc="-1">
                <a:solidFill>
                  <a:srgbClr val="38BDF8"/>
                </a:solidFill>
                <a:latin typeface="JetBrains Mono"/>
                <a:ea typeface="JetBrains Mono"/>
              </a:rPr>
              <a:t>Low Power</a:t>
            </a:r>
            <a:endParaRPr lang="en-NZ" sz="1500" b="0" strike="noStrike" spc="-1">
              <a:latin typeface="Aria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8" name="Google Shape;584;p41" descr="image.png"/>
          <p:cNvPicPr/>
          <p:nvPr/>
        </p:nvPicPr>
        <p:blipFill>
          <a:blip r:embed="rId3"/>
          <a:stretch/>
        </p:blipFill>
        <p:spPr>
          <a:xfrm>
            <a:off x="0" y="0"/>
            <a:ext cx="12191400" cy="6857280"/>
          </a:xfrm>
          <a:prstGeom prst="rect">
            <a:avLst/>
          </a:prstGeom>
          <a:ln w="0">
            <a:noFill/>
          </a:ln>
        </p:spPr>
      </p:pic>
      <p:pic>
        <p:nvPicPr>
          <p:cNvPr id="529" name="Google Shape;585;p41" descr="image.png"/>
          <p:cNvPicPr/>
          <p:nvPr/>
        </p:nvPicPr>
        <p:blipFill>
          <a:blip r:embed="rId4"/>
          <a:stretch/>
        </p:blipFill>
        <p:spPr>
          <a:xfrm>
            <a:off x="6334200" y="1833480"/>
            <a:ext cx="5276160" cy="4285440"/>
          </a:xfrm>
          <a:prstGeom prst="rect">
            <a:avLst/>
          </a:prstGeom>
          <a:ln w="0">
            <a:noFill/>
          </a:ln>
        </p:spPr>
      </p:pic>
      <p:pic>
        <p:nvPicPr>
          <p:cNvPr id="530" name="Google Shape;586;p41" descr="image.png"/>
          <p:cNvPicPr/>
          <p:nvPr/>
        </p:nvPicPr>
        <p:blipFill>
          <a:blip r:embed="rId5"/>
          <a:stretch/>
        </p:blipFill>
        <p:spPr>
          <a:xfrm>
            <a:off x="9360" y="9360"/>
            <a:ext cx="12172320" cy="266040"/>
          </a:xfrm>
          <a:prstGeom prst="rect">
            <a:avLst/>
          </a:prstGeom>
          <a:ln w="0">
            <a:noFill/>
          </a:ln>
        </p:spPr>
      </p:pic>
      <p:pic>
        <p:nvPicPr>
          <p:cNvPr id="531" name="Google Shape;587;p41" descr="image.png"/>
          <p:cNvPicPr/>
          <p:nvPr/>
        </p:nvPicPr>
        <p:blipFill>
          <a:blip r:embed="rId5"/>
          <a:stretch/>
        </p:blipFill>
        <p:spPr>
          <a:xfrm>
            <a:off x="9360" y="6581880"/>
            <a:ext cx="12172320" cy="266040"/>
          </a:xfrm>
          <a:prstGeom prst="rect">
            <a:avLst/>
          </a:prstGeom>
          <a:ln w="0">
            <a:noFill/>
          </a:ln>
        </p:spPr>
      </p:pic>
      <p:sp>
        <p:nvSpPr>
          <p:cNvPr id="532" name="Google Shape;588;p41"/>
          <p:cNvSpPr/>
          <p:nvPr/>
        </p:nvSpPr>
        <p:spPr>
          <a:xfrm>
            <a:off x="581040" y="3186000"/>
            <a:ext cx="5276160" cy="615960"/>
          </a:xfrm>
          <a:prstGeom prst="rect">
            <a:avLst/>
          </a:prstGeom>
          <a:noFill/>
          <a:ln w="0">
            <a:noFill/>
          </a:ln>
        </p:spPr>
        <p:style>
          <a:lnRef idx="0">
            <a:scrgbClr r="0" g="0" b="0"/>
          </a:lnRef>
          <a:fillRef idx="0">
            <a:scrgbClr r="0" g="0" b="0"/>
          </a:fillRef>
          <a:effectRef idx="0">
            <a:scrgbClr r="0" g="0" b="0"/>
          </a:effectRef>
          <a:fontRef idx="minor"/>
        </p:style>
        <p:txBody>
          <a:bodyPr lIns="0" tIns="0" rIns="0" bIns="0">
            <a:spAutoFit/>
          </a:bodyPr>
          <a:lstStyle/>
          <a:p>
            <a:pPr>
              <a:lnSpc>
                <a:spcPct val="150000"/>
              </a:lnSpc>
              <a:tabLst>
                <a:tab pos="0" algn="l"/>
              </a:tabLst>
            </a:pPr>
            <a:r>
              <a:rPr lang="en-US" sz="1350" b="1" strike="noStrike" spc="-1">
                <a:solidFill>
                  <a:srgbClr val="CBD5E1"/>
                </a:solidFill>
                <a:latin typeface="Inter"/>
                <a:ea typeface="Inter"/>
              </a:rPr>
              <a:t>Low Probability of Intercept/Detection.</a:t>
            </a:r>
            <a:r>
              <a:rPr lang="en-US" sz="1350" b="0" strike="noStrike" spc="-1">
                <a:solidFill>
                  <a:srgbClr val="CBD5E1"/>
                </a:solidFill>
                <a:latin typeface="Inter"/>
                <a:ea typeface="Inter"/>
              </a:rPr>
              <a:t> How to communicate without being a target?</a:t>
            </a:r>
            <a:endParaRPr lang="en-NZ" sz="1350" b="0" strike="noStrike" spc="-1">
              <a:latin typeface="Arial"/>
            </a:endParaRPr>
          </a:p>
        </p:txBody>
      </p:sp>
      <p:pic>
        <p:nvPicPr>
          <p:cNvPr id="533" name="Google Shape;589;p41" descr="image.png"/>
          <p:cNvPicPr/>
          <p:nvPr/>
        </p:nvPicPr>
        <p:blipFill>
          <a:blip r:embed="rId6"/>
          <a:stretch/>
        </p:blipFill>
        <p:spPr>
          <a:xfrm>
            <a:off x="6343560" y="1843200"/>
            <a:ext cx="5257080" cy="4266360"/>
          </a:xfrm>
          <a:prstGeom prst="rect">
            <a:avLst/>
          </a:prstGeom>
          <a:ln w="0">
            <a:noFill/>
          </a:ln>
        </p:spPr>
      </p:pic>
      <p:sp>
        <p:nvSpPr>
          <p:cNvPr id="534" name="Google Shape;590;p41"/>
          <p:cNvSpPr/>
          <p:nvPr/>
        </p:nvSpPr>
        <p:spPr>
          <a:xfrm>
            <a:off x="819000" y="3871800"/>
            <a:ext cx="5037840" cy="615960"/>
          </a:xfrm>
          <a:prstGeom prst="rect">
            <a:avLst/>
          </a:prstGeom>
          <a:noFill/>
          <a:ln w="0">
            <a:noFill/>
          </a:ln>
        </p:spPr>
        <p:style>
          <a:lnRef idx="0">
            <a:scrgbClr r="0" g="0" b="0"/>
          </a:lnRef>
          <a:fillRef idx="0">
            <a:scrgbClr r="0" g="0" b="0"/>
          </a:fillRef>
          <a:effectRef idx="0">
            <a:scrgbClr r="0" g="0" b="0"/>
          </a:effectRef>
          <a:fontRef idx="minor"/>
        </p:style>
        <p:txBody>
          <a:bodyPr lIns="0" tIns="0" rIns="0" bIns="0">
            <a:spAutoFit/>
          </a:bodyPr>
          <a:lstStyle/>
          <a:p>
            <a:pPr>
              <a:lnSpc>
                <a:spcPct val="150000"/>
              </a:lnSpc>
              <a:tabLst>
                <a:tab pos="0" algn="l"/>
              </a:tabLst>
            </a:pPr>
            <a:r>
              <a:rPr lang="en-US" sz="1350" b="1" strike="noStrike" spc="-1">
                <a:solidFill>
                  <a:srgbClr val="CBD5E1"/>
                </a:solidFill>
                <a:latin typeface="Inter"/>
                <a:ea typeface="Inter"/>
              </a:rPr>
              <a:t>Directional Datalinks:</a:t>
            </a:r>
            <a:r>
              <a:rPr lang="en-US" sz="1350" b="0" strike="noStrike" spc="-1">
                <a:solidFill>
                  <a:srgbClr val="CBD5E1"/>
                </a:solidFill>
                <a:latin typeface="Inter"/>
                <a:ea typeface="Inter"/>
              </a:rPr>
              <a:t> MADL (F-35) uses narrow beams, not omni-directional.</a:t>
            </a:r>
            <a:endParaRPr lang="en-NZ" sz="1350" b="0" strike="noStrike" spc="-1">
              <a:latin typeface="Arial"/>
            </a:endParaRPr>
          </a:p>
        </p:txBody>
      </p:sp>
      <p:sp>
        <p:nvSpPr>
          <p:cNvPr id="535" name="Google Shape;591;p41"/>
          <p:cNvSpPr/>
          <p:nvPr/>
        </p:nvSpPr>
        <p:spPr>
          <a:xfrm>
            <a:off x="819000" y="4529160"/>
            <a:ext cx="5037840" cy="615960"/>
          </a:xfrm>
          <a:prstGeom prst="rect">
            <a:avLst/>
          </a:prstGeom>
          <a:noFill/>
          <a:ln w="0">
            <a:noFill/>
          </a:ln>
        </p:spPr>
        <p:style>
          <a:lnRef idx="0">
            <a:scrgbClr r="0" g="0" b="0"/>
          </a:lnRef>
          <a:fillRef idx="0">
            <a:scrgbClr r="0" g="0" b="0"/>
          </a:fillRef>
          <a:effectRef idx="0">
            <a:scrgbClr r="0" g="0" b="0"/>
          </a:effectRef>
          <a:fontRef idx="minor"/>
        </p:style>
        <p:txBody>
          <a:bodyPr lIns="0" tIns="0" rIns="0" bIns="0">
            <a:spAutoFit/>
          </a:bodyPr>
          <a:lstStyle/>
          <a:p>
            <a:pPr>
              <a:lnSpc>
                <a:spcPct val="150000"/>
              </a:lnSpc>
              <a:tabLst>
                <a:tab pos="0" algn="l"/>
              </a:tabLst>
            </a:pPr>
            <a:r>
              <a:rPr lang="en-US" sz="1350" b="1" strike="noStrike" spc="-1">
                <a:solidFill>
                  <a:srgbClr val="CBD5E1"/>
                </a:solidFill>
                <a:latin typeface="Inter"/>
                <a:ea typeface="Inter"/>
              </a:rPr>
              <a:t>Burst Transmission:</a:t>
            </a:r>
            <a:r>
              <a:rPr lang="en-US" sz="1350" b="0" strike="noStrike" spc="-1">
                <a:solidFill>
                  <a:srgbClr val="CBD5E1"/>
                </a:solidFill>
                <a:latin typeface="Inter"/>
                <a:ea typeface="Inter"/>
              </a:rPr>
              <a:t> Microsecond bursts to evade scanners.</a:t>
            </a:r>
            <a:endParaRPr lang="en-NZ" sz="1350" b="0" strike="noStrike" spc="-1">
              <a:latin typeface="Arial"/>
            </a:endParaRPr>
          </a:p>
        </p:txBody>
      </p:sp>
      <p:sp>
        <p:nvSpPr>
          <p:cNvPr id="536" name="Google Shape;592;p41"/>
          <p:cNvSpPr/>
          <p:nvPr/>
        </p:nvSpPr>
        <p:spPr>
          <a:xfrm>
            <a:off x="581040" y="3871800"/>
            <a:ext cx="104040" cy="307800"/>
          </a:xfrm>
          <a:prstGeom prst="rect">
            <a:avLst/>
          </a:prstGeom>
          <a:noFill/>
          <a:ln w="0">
            <a:noFill/>
          </a:ln>
        </p:spPr>
        <p:style>
          <a:lnRef idx="0">
            <a:scrgbClr r="0" g="0" b="0"/>
          </a:lnRef>
          <a:fillRef idx="0">
            <a:scrgbClr r="0" g="0" b="0"/>
          </a:fillRef>
          <a:effectRef idx="0">
            <a:scrgbClr r="0" g="0" b="0"/>
          </a:effectRef>
          <a:fontRef idx="minor"/>
        </p:style>
        <p:txBody>
          <a:bodyPr lIns="0" tIns="0" rIns="0" bIns="0">
            <a:spAutoFit/>
          </a:bodyPr>
          <a:lstStyle/>
          <a:p>
            <a:pPr>
              <a:lnSpc>
                <a:spcPct val="150000"/>
              </a:lnSpc>
              <a:tabLst>
                <a:tab pos="0" algn="l"/>
              </a:tabLst>
            </a:pPr>
            <a:r>
              <a:rPr lang="en-US" sz="1350" b="1" strike="noStrike" spc="-1">
                <a:solidFill>
                  <a:srgbClr val="38BDF8"/>
                </a:solidFill>
                <a:latin typeface="JetBrains Mono"/>
                <a:ea typeface="JetBrains Mono"/>
              </a:rPr>
              <a:t>&gt;</a:t>
            </a:r>
            <a:endParaRPr lang="en-NZ" sz="1350" b="0" strike="noStrike" spc="-1">
              <a:latin typeface="Arial"/>
            </a:endParaRPr>
          </a:p>
        </p:txBody>
      </p:sp>
      <p:sp>
        <p:nvSpPr>
          <p:cNvPr id="537" name="Google Shape;593;p41"/>
          <p:cNvSpPr/>
          <p:nvPr/>
        </p:nvSpPr>
        <p:spPr>
          <a:xfrm>
            <a:off x="581040" y="4529160"/>
            <a:ext cx="104040" cy="307800"/>
          </a:xfrm>
          <a:prstGeom prst="rect">
            <a:avLst/>
          </a:prstGeom>
          <a:noFill/>
          <a:ln w="0">
            <a:noFill/>
          </a:ln>
        </p:spPr>
        <p:style>
          <a:lnRef idx="0">
            <a:scrgbClr r="0" g="0" b="0"/>
          </a:lnRef>
          <a:fillRef idx="0">
            <a:scrgbClr r="0" g="0" b="0"/>
          </a:fillRef>
          <a:effectRef idx="0">
            <a:scrgbClr r="0" g="0" b="0"/>
          </a:effectRef>
          <a:fontRef idx="minor"/>
        </p:style>
        <p:txBody>
          <a:bodyPr lIns="0" tIns="0" rIns="0" bIns="0">
            <a:spAutoFit/>
          </a:bodyPr>
          <a:lstStyle/>
          <a:p>
            <a:pPr>
              <a:lnSpc>
                <a:spcPct val="150000"/>
              </a:lnSpc>
              <a:tabLst>
                <a:tab pos="0" algn="l"/>
              </a:tabLst>
            </a:pPr>
            <a:r>
              <a:rPr lang="en-US" sz="1350" b="1" strike="noStrike" spc="-1">
                <a:solidFill>
                  <a:srgbClr val="38BDF8"/>
                </a:solidFill>
                <a:latin typeface="JetBrains Mono"/>
                <a:ea typeface="JetBrains Mono"/>
              </a:rPr>
              <a:t>&gt;</a:t>
            </a:r>
            <a:endParaRPr lang="en-NZ" sz="1350" b="0" strike="noStrike" spc="-1">
              <a:latin typeface="Arial"/>
            </a:endParaRPr>
          </a:p>
        </p:txBody>
      </p:sp>
      <p:sp>
        <p:nvSpPr>
          <p:cNvPr id="538" name="Google Shape;594;p41"/>
          <p:cNvSpPr/>
          <p:nvPr/>
        </p:nvSpPr>
        <p:spPr>
          <a:xfrm>
            <a:off x="581040" y="708120"/>
            <a:ext cx="11580840" cy="4118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spAutoFit/>
          </a:bodyPr>
          <a:lstStyle/>
          <a:p>
            <a:pPr>
              <a:lnSpc>
                <a:spcPct val="100000"/>
              </a:lnSpc>
              <a:tabLst>
                <a:tab pos="0" algn="l"/>
              </a:tabLst>
            </a:pPr>
            <a:r>
              <a:rPr lang="en-US" sz="2700" b="1" strike="noStrike" spc="-1">
                <a:solidFill>
                  <a:srgbClr val="38BDF8"/>
                </a:solidFill>
                <a:latin typeface="JetBrains Mono"/>
                <a:ea typeface="JetBrains Mono"/>
              </a:rPr>
              <a:t>Future Tech: LPI/LPD</a:t>
            </a:r>
            <a:endParaRPr lang="en-NZ" sz="2700" b="0" strike="noStrike" spc="-1">
              <a:latin typeface="Arial"/>
            </a:endParaRPr>
          </a:p>
        </p:txBody>
      </p:sp>
      <p:sp>
        <p:nvSpPr>
          <p:cNvPr id="539" name="Google Shape;595;p41"/>
          <p:cNvSpPr/>
          <p:nvPr/>
        </p:nvSpPr>
        <p:spPr>
          <a:xfrm>
            <a:off x="581040" y="1276200"/>
            <a:ext cx="11029320" cy="18360"/>
          </a:xfrm>
          <a:prstGeom prst="rect">
            <a:avLst/>
          </a:prstGeom>
          <a:solidFill>
            <a:srgbClr val="1E293B"/>
          </a:solidFill>
          <a:ln w="0">
            <a:noFill/>
          </a:ln>
        </p:spPr>
        <p:style>
          <a:lnRef idx="0">
            <a:scrgbClr r="0" g="0" b="0"/>
          </a:lnRef>
          <a:fillRef idx="0">
            <a:scrgbClr r="0" g="0" b="0"/>
          </a:fillRef>
          <a:effectRef idx="0">
            <a:scrgbClr r="0" g="0" b="0"/>
          </a:effectRef>
          <a:fontRef idx="minor"/>
        </p:style>
        <p:txBody>
          <a:bodyPr/>
          <a:lstStyle/>
          <a:p>
            <a:endParaRPr lang="en-US"/>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0" name="Google Shape;600;p42" descr="image.png"/>
          <p:cNvPicPr/>
          <p:nvPr/>
        </p:nvPicPr>
        <p:blipFill>
          <a:blip r:embed="rId3"/>
          <a:stretch/>
        </p:blipFill>
        <p:spPr>
          <a:xfrm>
            <a:off x="0" y="0"/>
            <a:ext cx="12191400" cy="6857280"/>
          </a:xfrm>
          <a:prstGeom prst="rect">
            <a:avLst/>
          </a:prstGeom>
          <a:ln w="0">
            <a:noFill/>
          </a:ln>
        </p:spPr>
      </p:pic>
      <p:pic>
        <p:nvPicPr>
          <p:cNvPr id="541" name="Google Shape;601;p42" descr="image.png"/>
          <p:cNvPicPr/>
          <p:nvPr/>
        </p:nvPicPr>
        <p:blipFill>
          <a:blip r:embed="rId4"/>
          <a:stretch/>
        </p:blipFill>
        <p:spPr>
          <a:xfrm>
            <a:off x="9360" y="9360"/>
            <a:ext cx="12172320" cy="266040"/>
          </a:xfrm>
          <a:prstGeom prst="rect">
            <a:avLst/>
          </a:prstGeom>
          <a:ln w="0">
            <a:noFill/>
          </a:ln>
        </p:spPr>
      </p:pic>
      <p:pic>
        <p:nvPicPr>
          <p:cNvPr id="542" name="Google Shape;602;p42" descr="image.png"/>
          <p:cNvPicPr/>
          <p:nvPr/>
        </p:nvPicPr>
        <p:blipFill>
          <a:blip r:embed="rId4"/>
          <a:stretch/>
        </p:blipFill>
        <p:spPr>
          <a:xfrm>
            <a:off x="9360" y="6581880"/>
            <a:ext cx="12172320" cy="266040"/>
          </a:xfrm>
          <a:prstGeom prst="rect">
            <a:avLst/>
          </a:prstGeom>
          <a:ln w="0">
            <a:noFill/>
          </a:ln>
        </p:spPr>
      </p:pic>
      <p:sp>
        <p:nvSpPr>
          <p:cNvPr id="543" name="Google Shape;603;p42"/>
          <p:cNvSpPr/>
          <p:nvPr/>
        </p:nvSpPr>
        <p:spPr>
          <a:xfrm>
            <a:off x="581040" y="4219560"/>
            <a:ext cx="11029320" cy="342000"/>
          </a:xfrm>
          <a:prstGeom prst="rect">
            <a:avLst/>
          </a:prstGeom>
          <a:noFill/>
          <a:ln w="0">
            <a:noFill/>
          </a:ln>
        </p:spPr>
        <p:style>
          <a:lnRef idx="0">
            <a:scrgbClr r="0" g="0" b="0"/>
          </a:lnRef>
          <a:fillRef idx="0">
            <a:scrgbClr r="0" g="0" b="0"/>
          </a:fillRef>
          <a:effectRef idx="0">
            <a:scrgbClr r="0" g="0" b="0"/>
          </a:effectRef>
          <a:fontRef idx="minor"/>
        </p:style>
        <p:txBody>
          <a:bodyPr lIns="0" tIns="0" rIns="0" bIns="0">
            <a:spAutoFit/>
          </a:bodyPr>
          <a:lstStyle/>
          <a:p>
            <a:pPr algn="ctr">
              <a:lnSpc>
                <a:spcPct val="150000"/>
              </a:lnSpc>
              <a:tabLst>
                <a:tab pos="0" algn="l"/>
              </a:tabLst>
            </a:pPr>
            <a:r>
              <a:rPr lang="en-US" sz="1500" b="0" strike="noStrike" spc="-1">
                <a:solidFill>
                  <a:srgbClr val="64748B"/>
                </a:solidFill>
                <a:latin typeface="Inter"/>
                <a:ea typeface="Inter"/>
              </a:rPr>
              <a:t>Automatic Identification System (AIS)</a:t>
            </a:r>
            <a:endParaRPr lang="en-NZ" sz="1500" b="0" strike="noStrike" spc="-1">
              <a:latin typeface="Arial"/>
            </a:endParaRPr>
          </a:p>
        </p:txBody>
      </p:sp>
      <p:sp>
        <p:nvSpPr>
          <p:cNvPr id="544" name="Google Shape;604;p42"/>
          <p:cNvSpPr/>
          <p:nvPr/>
        </p:nvSpPr>
        <p:spPr>
          <a:xfrm>
            <a:off x="305280" y="2352600"/>
            <a:ext cx="11580840" cy="914400"/>
          </a:xfrm>
          <a:prstGeom prst="rect">
            <a:avLst/>
          </a:prstGeom>
          <a:noFill/>
          <a:ln w="0">
            <a:noFill/>
          </a:ln>
        </p:spPr>
        <p:style>
          <a:lnRef idx="0">
            <a:scrgbClr r="0" g="0" b="0"/>
          </a:lnRef>
          <a:fillRef idx="0">
            <a:scrgbClr r="0" g="0" b="0"/>
          </a:fillRef>
          <a:effectRef idx="0">
            <a:scrgbClr r="0" g="0" b="0"/>
          </a:effectRef>
          <a:fontRef idx="minor"/>
        </p:style>
        <p:txBody>
          <a:bodyPr lIns="0" tIns="0" rIns="0" bIns="0">
            <a:spAutoFit/>
          </a:bodyPr>
          <a:lstStyle/>
          <a:p>
            <a:pPr algn="ctr">
              <a:lnSpc>
                <a:spcPct val="100000"/>
              </a:lnSpc>
              <a:tabLst>
                <a:tab pos="0" algn="l"/>
              </a:tabLst>
            </a:pPr>
            <a:r>
              <a:rPr lang="en-US" sz="6000" b="1" strike="noStrike" spc="-1">
                <a:solidFill>
                  <a:srgbClr val="38BDF8"/>
                </a:solidFill>
                <a:latin typeface="Inter"/>
                <a:ea typeface="Inter"/>
              </a:rPr>
              <a:t>SECTION 5</a:t>
            </a:r>
            <a:endParaRPr lang="en-NZ" sz="6000" b="0" strike="noStrike" spc="-1">
              <a:latin typeface="Arial"/>
            </a:endParaRPr>
          </a:p>
        </p:txBody>
      </p:sp>
      <p:sp>
        <p:nvSpPr>
          <p:cNvPr id="545" name="Google Shape;605;p42"/>
          <p:cNvSpPr/>
          <p:nvPr/>
        </p:nvSpPr>
        <p:spPr>
          <a:xfrm>
            <a:off x="305280" y="3562200"/>
            <a:ext cx="11580840" cy="456840"/>
          </a:xfrm>
          <a:prstGeom prst="rect">
            <a:avLst/>
          </a:prstGeom>
          <a:noFill/>
          <a:ln w="0">
            <a:noFill/>
          </a:ln>
        </p:spPr>
        <p:style>
          <a:lnRef idx="0">
            <a:scrgbClr r="0" g="0" b="0"/>
          </a:lnRef>
          <a:fillRef idx="0">
            <a:scrgbClr r="0" g="0" b="0"/>
          </a:fillRef>
          <a:effectRef idx="0">
            <a:scrgbClr r="0" g="0" b="0"/>
          </a:effectRef>
          <a:fontRef idx="minor"/>
        </p:style>
        <p:txBody>
          <a:bodyPr lIns="0" tIns="0" rIns="0" bIns="0">
            <a:spAutoFit/>
          </a:bodyPr>
          <a:lstStyle/>
          <a:p>
            <a:pPr algn="ctr">
              <a:lnSpc>
                <a:spcPct val="100000"/>
              </a:lnSpc>
              <a:tabLst>
                <a:tab pos="0" algn="l"/>
              </a:tabLst>
            </a:pPr>
            <a:r>
              <a:rPr lang="en-US" sz="3000" b="1" strike="noStrike" spc="-1">
                <a:solidFill>
                  <a:srgbClr val="CBD5E1"/>
                </a:solidFill>
                <a:latin typeface="Inter"/>
                <a:ea typeface="Inter"/>
              </a:rPr>
              <a:t>THE MARITIME PARALLEL</a:t>
            </a:r>
            <a:endParaRPr lang="en-NZ" sz="3000" b="0" strike="noStrike" spc="-1">
              <a:latin typeface="Aria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6" name="Google Shape;610;p43" descr="image.png"/>
          <p:cNvPicPr/>
          <p:nvPr/>
        </p:nvPicPr>
        <p:blipFill>
          <a:blip r:embed="rId3"/>
          <a:stretch/>
        </p:blipFill>
        <p:spPr>
          <a:xfrm>
            <a:off x="0" y="0"/>
            <a:ext cx="12191400" cy="6857280"/>
          </a:xfrm>
          <a:prstGeom prst="rect">
            <a:avLst/>
          </a:prstGeom>
          <a:ln w="0">
            <a:noFill/>
          </a:ln>
        </p:spPr>
      </p:pic>
      <p:pic>
        <p:nvPicPr>
          <p:cNvPr id="547" name="Google Shape;611;p43" descr="image.png"/>
          <p:cNvPicPr/>
          <p:nvPr/>
        </p:nvPicPr>
        <p:blipFill>
          <a:blip r:embed="rId4"/>
          <a:stretch/>
        </p:blipFill>
        <p:spPr>
          <a:xfrm>
            <a:off x="581040" y="1833480"/>
            <a:ext cx="5276160" cy="4285440"/>
          </a:xfrm>
          <a:prstGeom prst="rect">
            <a:avLst/>
          </a:prstGeom>
          <a:ln w="0">
            <a:noFill/>
          </a:ln>
        </p:spPr>
      </p:pic>
      <p:pic>
        <p:nvPicPr>
          <p:cNvPr id="548" name="Google Shape;612;p43" descr="image.png"/>
          <p:cNvPicPr/>
          <p:nvPr/>
        </p:nvPicPr>
        <p:blipFill>
          <a:blip r:embed="rId5"/>
          <a:stretch/>
        </p:blipFill>
        <p:spPr>
          <a:xfrm>
            <a:off x="9360" y="9360"/>
            <a:ext cx="12172320" cy="266040"/>
          </a:xfrm>
          <a:prstGeom prst="rect">
            <a:avLst/>
          </a:prstGeom>
          <a:ln w="0">
            <a:noFill/>
          </a:ln>
        </p:spPr>
      </p:pic>
      <p:pic>
        <p:nvPicPr>
          <p:cNvPr id="549" name="Google Shape;613;p43" descr="image.png"/>
          <p:cNvPicPr/>
          <p:nvPr/>
        </p:nvPicPr>
        <p:blipFill>
          <a:blip r:embed="rId5"/>
          <a:stretch/>
        </p:blipFill>
        <p:spPr>
          <a:xfrm>
            <a:off x="9360" y="6581880"/>
            <a:ext cx="12172320" cy="266040"/>
          </a:xfrm>
          <a:prstGeom prst="rect">
            <a:avLst/>
          </a:prstGeom>
          <a:ln w="0">
            <a:noFill/>
          </a:ln>
        </p:spPr>
      </p:pic>
      <p:pic>
        <p:nvPicPr>
          <p:cNvPr id="550" name="Google Shape;614;p43" descr="image.png"/>
          <p:cNvPicPr/>
          <p:nvPr/>
        </p:nvPicPr>
        <p:blipFill>
          <a:blip r:embed="rId6"/>
          <a:stretch/>
        </p:blipFill>
        <p:spPr>
          <a:xfrm>
            <a:off x="590400" y="1843200"/>
            <a:ext cx="5257080" cy="4266360"/>
          </a:xfrm>
          <a:prstGeom prst="rect">
            <a:avLst/>
          </a:prstGeom>
          <a:ln w="0">
            <a:noFill/>
          </a:ln>
        </p:spPr>
      </p:pic>
      <p:sp>
        <p:nvSpPr>
          <p:cNvPr id="551" name="Google Shape;615;p43"/>
          <p:cNvSpPr/>
          <p:nvPr/>
        </p:nvSpPr>
        <p:spPr>
          <a:xfrm>
            <a:off x="6334200" y="3214800"/>
            <a:ext cx="5276160" cy="615960"/>
          </a:xfrm>
          <a:prstGeom prst="rect">
            <a:avLst/>
          </a:prstGeom>
          <a:noFill/>
          <a:ln w="0">
            <a:noFill/>
          </a:ln>
        </p:spPr>
        <p:style>
          <a:lnRef idx="0">
            <a:scrgbClr r="0" g="0" b="0"/>
          </a:lnRef>
          <a:fillRef idx="0">
            <a:scrgbClr r="0" g="0" b="0"/>
          </a:fillRef>
          <a:effectRef idx="0">
            <a:scrgbClr r="0" g="0" b="0"/>
          </a:effectRef>
          <a:fontRef idx="minor"/>
        </p:style>
        <p:txBody>
          <a:bodyPr lIns="0" tIns="0" rIns="0" bIns="0">
            <a:spAutoFit/>
          </a:bodyPr>
          <a:lstStyle/>
          <a:p>
            <a:pPr>
              <a:lnSpc>
                <a:spcPct val="150000"/>
              </a:lnSpc>
              <a:tabLst>
                <a:tab pos="0" algn="l"/>
              </a:tabLst>
            </a:pPr>
            <a:r>
              <a:rPr lang="en-US" sz="1350" b="0" strike="noStrike" spc="-1">
                <a:solidFill>
                  <a:srgbClr val="CBD5E1"/>
                </a:solidFill>
                <a:latin typeface="Inter"/>
                <a:ea typeface="Inter"/>
              </a:rPr>
              <a:t>Developed independently for collision avoidance. Mandatory for vessels &gt;300GT.</a:t>
            </a:r>
            <a:endParaRPr lang="en-NZ" sz="1350" b="0" strike="noStrike" spc="-1">
              <a:latin typeface="Arial"/>
            </a:endParaRPr>
          </a:p>
        </p:txBody>
      </p:sp>
      <p:sp>
        <p:nvSpPr>
          <p:cNvPr id="552" name="Google Shape;616;p43"/>
          <p:cNvSpPr/>
          <p:nvPr/>
        </p:nvSpPr>
        <p:spPr>
          <a:xfrm>
            <a:off x="6572160" y="3919680"/>
            <a:ext cx="5037840" cy="307800"/>
          </a:xfrm>
          <a:prstGeom prst="rect">
            <a:avLst/>
          </a:prstGeom>
          <a:noFill/>
          <a:ln w="0">
            <a:noFill/>
          </a:ln>
        </p:spPr>
        <p:style>
          <a:lnRef idx="0">
            <a:scrgbClr r="0" g="0" b="0"/>
          </a:lnRef>
          <a:fillRef idx="0">
            <a:scrgbClr r="0" g="0" b="0"/>
          </a:fillRef>
          <a:effectRef idx="0">
            <a:scrgbClr r="0" g="0" b="0"/>
          </a:effectRef>
          <a:fontRef idx="minor"/>
        </p:style>
        <p:txBody>
          <a:bodyPr lIns="0" tIns="0" rIns="0" bIns="0">
            <a:spAutoFit/>
          </a:bodyPr>
          <a:lstStyle/>
          <a:p>
            <a:pPr>
              <a:lnSpc>
                <a:spcPct val="150000"/>
              </a:lnSpc>
              <a:tabLst>
                <a:tab pos="0" algn="l"/>
              </a:tabLst>
            </a:pPr>
            <a:r>
              <a:rPr lang="en-US" sz="1350" b="1" strike="noStrike" spc="-1">
                <a:solidFill>
                  <a:srgbClr val="CBD5E1"/>
                </a:solidFill>
                <a:latin typeface="Inter"/>
                <a:ea typeface="Inter"/>
              </a:rPr>
              <a:t>Frequency:</a:t>
            </a:r>
            <a:r>
              <a:rPr lang="en-US" sz="1350" b="0" strike="noStrike" spc="-1">
                <a:solidFill>
                  <a:srgbClr val="CBD5E1"/>
                </a:solidFill>
                <a:latin typeface="Inter"/>
                <a:ea typeface="Inter"/>
              </a:rPr>
              <a:t> VHF (162 MHz).</a:t>
            </a:r>
            <a:endParaRPr lang="en-NZ" sz="1350" b="0" strike="noStrike" spc="-1">
              <a:latin typeface="Arial"/>
            </a:endParaRPr>
          </a:p>
        </p:txBody>
      </p:sp>
      <p:sp>
        <p:nvSpPr>
          <p:cNvPr id="553" name="Google Shape;617;p43"/>
          <p:cNvSpPr/>
          <p:nvPr/>
        </p:nvSpPr>
        <p:spPr>
          <a:xfrm>
            <a:off x="6572160" y="4319640"/>
            <a:ext cx="5037840" cy="307800"/>
          </a:xfrm>
          <a:prstGeom prst="rect">
            <a:avLst/>
          </a:prstGeom>
          <a:noFill/>
          <a:ln w="0">
            <a:noFill/>
          </a:ln>
        </p:spPr>
        <p:style>
          <a:lnRef idx="0">
            <a:scrgbClr r="0" g="0" b="0"/>
          </a:lnRef>
          <a:fillRef idx="0">
            <a:scrgbClr r="0" g="0" b="0"/>
          </a:fillRef>
          <a:effectRef idx="0">
            <a:scrgbClr r="0" g="0" b="0"/>
          </a:effectRef>
          <a:fontRef idx="minor"/>
        </p:style>
        <p:txBody>
          <a:bodyPr lIns="0" tIns="0" rIns="0" bIns="0">
            <a:spAutoFit/>
          </a:bodyPr>
          <a:lstStyle/>
          <a:p>
            <a:pPr>
              <a:lnSpc>
                <a:spcPct val="150000"/>
              </a:lnSpc>
              <a:tabLst>
                <a:tab pos="0" algn="l"/>
              </a:tabLst>
            </a:pPr>
            <a:r>
              <a:rPr lang="en-US" sz="1350" b="1" strike="noStrike" spc="-1">
                <a:solidFill>
                  <a:srgbClr val="CBD5E1"/>
                </a:solidFill>
                <a:latin typeface="Inter"/>
                <a:ea typeface="Inter"/>
              </a:rPr>
              <a:t>Range:</a:t>
            </a:r>
            <a:r>
              <a:rPr lang="en-US" sz="1350" b="0" strike="noStrike" spc="-1">
                <a:solidFill>
                  <a:srgbClr val="CBD5E1"/>
                </a:solidFill>
                <a:latin typeface="Inter"/>
                <a:ea typeface="Inter"/>
              </a:rPr>
              <a:t> Over the horizon (ducting).</a:t>
            </a:r>
            <a:endParaRPr lang="en-NZ" sz="1350" b="0" strike="noStrike" spc="-1">
              <a:latin typeface="Arial"/>
            </a:endParaRPr>
          </a:p>
        </p:txBody>
      </p:sp>
      <p:sp>
        <p:nvSpPr>
          <p:cNvPr id="554" name="Google Shape;618;p43"/>
          <p:cNvSpPr/>
          <p:nvPr/>
        </p:nvSpPr>
        <p:spPr>
          <a:xfrm>
            <a:off x="6572160" y="4719600"/>
            <a:ext cx="5037840" cy="307800"/>
          </a:xfrm>
          <a:prstGeom prst="rect">
            <a:avLst/>
          </a:prstGeom>
          <a:noFill/>
          <a:ln w="0">
            <a:noFill/>
          </a:ln>
        </p:spPr>
        <p:style>
          <a:lnRef idx="0">
            <a:scrgbClr r="0" g="0" b="0"/>
          </a:lnRef>
          <a:fillRef idx="0">
            <a:scrgbClr r="0" g="0" b="0"/>
          </a:fillRef>
          <a:effectRef idx="0">
            <a:scrgbClr r="0" g="0" b="0"/>
          </a:effectRef>
          <a:fontRef idx="minor"/>
        </p:style>
        <p:txBody>
          <a:bodyPr lIns="0" tIns="0" rIns="0" bIns="0">
            <a:spAutoFit/>
          </a:bodyPr>
          <a:lstStyle/>
          <a:p>
            <a:pPr>
              <a:lnSpc>
                <a:spcPct val="150000"/>
              </a:lnSpc>
              <a:tabLst>
                <a:tab pos="0" algn="l"/>
              </a:tabLst>
            </a:pPr>
            <a:r>
              <a:rPr lang="en-US" sz="1350" b="1" strike="noStrike" spc="-1">
                <a:solidFill>
                  <a:srgbClr val="CBD5E1"/>
                </a:solidFill>
                <a:latin typeface="Inter"/>
                <a:ea typeface="Inter"/>
              </a:rPr>
              <a:t>Access:</a:t>
            </a:r>
            <a:r>
              <a:rPr lang="en-US" sz="1350" b="0" strike="noStrike" spc="-1">
                <a:solidFill>
                  <a:srgbClr val="CBD5E1"/>
                </a:solidFill>
                <a:latin typeface="Inter"/>
                <a:ea typeface="Inter"/>
              </a:rPr>
              <a:t> SOTDMA (Time Slots).</a:t>
            </a:r>
            <a:endParaRPr lang="en-NZ" sz="1350" b="0" strike="noStrike" spc="-1">
              <a:latin typeface="Arial"/>
            </a:endParaRPr>
          </a:p>
        </p:txBody>
      </p:sp>
      <p:sp>
        <p:nvSpPr>
          <p:cNvPr id="555" name="Google Shape;619;p43"/>
          <p:cNvSpPr/>
          <p:nvPr/>
        </p:nvSpPr>
        <p:spPr>
          <a:xfrm>
            <a:off x="6334200" y="3919680"/>
            <a:ext cx="104040" cy="307800"/>
          </a:xfrm>
          <a:prstGeom prst="rect">
            <a:avLst/>
          </a:prstGeom>
          <a:noFill/>
          <a:ln w="0">
            <a:noFill/>
          </a:ln>
        </p:spPr>
        <p:style>
          <a:lnRef idx="0">
            <a:scrgbClr r="0" g="0" b="0"/>
          </a:lnRef>
          <a:fillRef idx="0">
            <a:scrgbClr r="0" g="0" b="0"/>
          </a:fillRef>
          <a:effectRef idx="0">
            <a:scrgbClr r="0" g="0" b="0"/>
          </a:effectRef>
          <a:fontRef idx="minor"/>
        </p:style>
        <p:txBody>
          <a:bodyPr lIns="0" tIns="0" rIns="0" bIns="0">
            <a:spAutoFit/>
          </a:bodyPr>
          <a:lstStyle/>
          <a:p>
            <a:pPr>
              <a:lnSpc>
                <a:spcPct val="150000"/>
              </a:lnSpc>
              <a:tabLst>
                <a:tab pos="0" algn="l"/>
              </a:tabLst>
            </a:pPr>
            <a:r>
              <a:rPr lang="en-US" sz="1350" b="1" strike="noStrike" spc="-1">
                <a:solidFill>
                  <a:srgbClr val="38BDF8"/>
                </a:solidFill>
                <a:latin typeface="JetBrains Mono"/>
                <a:ea typeface="JetBrains Mono"/>
              </a:rPr>
              <a:t>&gt;</a:t>
            </a:r>
            <a:endParaRPr lang="en-NZ" sz="1350" b="0" strike="noStrike" spc="-1">
              <a:latin typeface="Arial"/>
            </a:endParaRPr>
          </a:p>
        </p:txBody>
      </p:sp>
      <p:sp>
        <p:nvSpPr>
          <p:cNvPr id="556" name="Google Shape;620;p43"/>
          <p:cNvSpPr/>
          <p:nvPr/>
        </p:nvSpPr>
        <p:spPr>
          <a:xfrm>
            <a:off x="6334200" y="4319640"/>
            <a:ext cx="104040" cy="307800"/>
          </a:xfrm>
          <a:prstGeom prst="rect">
            <a:avLst/>
          </a:prstGeom>
          <a:noFill/>
          <a:ln w="0">
            <a:noFill/>
          </a:ln>
        </p:spPr>
        <p:style>
          <a:lnRef idx="0">
            <a:scrgbClr r="0" g="0" b="0"/>
          </a:lnRef>
          <a:fillRef idx="0">
            <a:scrgbClr r="0" g="0" b="0"/>
          </a:fillRef>
          <a:effectRef idx="0">
            <a:scrgbClr r="0" g="0" b="0"/>
          </a:effectRef>
          <a:fontRef idx="minor"/>
        </p:style>
        <p:txBody>
          <a:bodyPr lIns="0" tIns="0" rIns="0" bIns="0">
            <a:spAutoFit/>
          </a:bodyPr>
          <a:lstStyle/>
          <a:p>
            <a:pPr>
              <a:lnSpc>
                <a:spcPct val="150000"/>
              </a:lnSpc>
              <a:tabLst>
                <a:tab pos="0" algn="l"/>
              </a:tabLst>
            </a:pPr>
            <a:r>
              <a:rPr lang="en-US" sz="1350" b="1" strike="noStrike" spc="-1">
                <a:solidFill>
                  <a:srgbClr val="38BDF8"/>
                </a:solidFill>
                <a:latin typeface="JetBrains Mono"/>
                <a:ea typeface="JetBrains Mono"/>
              </a:rPr>
              <a:t>&gt;</a:t>
            </a:r>
            <a:endParaRPr lang="en-NZ" sz="1350" b="0" strike="noStrike" spc="-1">
              <a:latin typeface="Arial"/>
            </a:endParaRPr>
          </a:p>
        </p:txBody>
      </p:sp>
      <p:sp>
        <p:nvSpPr>
          <p:cNvPr id="557" name="Google Shape;621;p43"/>
          <p:cNvSpPr/>
          <p:nvPr/>
        </p:nvSpPr>
        <p:spPr>
          <a:xfrm>
            <a:off x="6334200" y="4719600"/>
            <a:ext cx="104040" cy="307800"/>
          </a:xfrm>
          <a:prstGeom prst="rect">
            <a:avLst/>
          </a:prstGeom>
          <a:noFill/>
          <a:ln w="0">
            <a:noFill/>
          </a:ln>
        </p:spPr>
        <p:style>
          <a:lnRef idx="0">
            <a:scrgbClr r="0" g="0" b="0"/>
          </a:lnRef>
          <a:fillRef idx="0">
            <a:scrgbClr r="0" g="0" b="0"/>
          </a:fillRef>
          <a:effectRef idx="0">
            <a:scrgbClr r="0" g="0" b="0"/>
          </a:effectRef>
          <a:fontRef idx="minor"/>
        </p:style>
        <p:txBody>
          <a:bodyPr lIns="0" tIns="0" rIns="0" bIns="0">
            <a:spAutoFit/>
          </a:bodyPr>
          <a:lstStyle/>
          <a:p>
            <a:pPr>
              <a:lnSpc>
                <a:spcPct val="150000"/>
              </a:lnSpc>
              <a:tabLst>
                <a:tab pos="0" algn="l"/>
              </a:tabLst>
            </a:pPr>
            <a:r>
              <a:rPr lang="en-US" sz="1350" b="1" strike="noStrike" spc="-1">
                <a:solidFill>
                  <a:srgbClr val="38BDF8"/>
                </a:solidFill>
                <a:latin typeface="JetBrains Mono"/>
                <a:ea typeface="JetBrains Mono"/>
              </a:rPr>
              <a:t>&gt;</a:t>
            </a:r>
            <a:endParaRPr lang="en-NZ" sz="1350" b="0" strike="noStrike" spc="-1">
              <a:latin typeface="Arial"/>
            </a:endParaRPr>
          </a:p>
        </p:txBody>
      </p:sp>
      <p:sp>
        <p:nvSpPr>
          <p:cNvPr id="558" name="Google Shape;622;p43"/>
          <p:cNvSpPr/>
          <p:nvPr/>
        </p:nvSpPr>
        <p:spPr>
          <a:xfrm>
            <a:off x="581040" y="708120"/>
            <a:ext cx="11580840" cy="4118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spAutoFit/>
          </a:bodyPr>
          <a:lstStyle/>
          <a:p>
            <a:pPr>
              <a:lnSpc>
                <a:spcPct val="100000"/>
              </a:lnSpc>
              <a:tabLst>
                <a:tab pos="0" algn="l"/>
              </a:tabLst>
            </a:pPr>
            <a:r>
              <a:rPr lang="en-US" sz="2700" b="1" strike="noStrike" spc="-1">
                <a:solidFill>
                  <a:srgbClr val="38BDF8"/>
                </a:solidFill>
                <a:latin typeface="JetBrains Mono"/>
                <a:ea typeface="JetBrains Mono"/>
              </a:rPr>
              <a:t>Global Maritime Traffic</a:t>
            </a:r>
            <a:endParaRPr lang="en-NZ" sz="2700" b="0" strike="noStrike" spc="-1">
              <a:latin typeface="Arial"/>
            </a:endParaRPr>
          </a:p>
        </p:txBody>
      </p:sp>
      <p:sp>
        <p:nvSpPr>
          <p:cNvPr id="559" name="Google Shape;623;p43"/>
          <p:cNvSpPr/>
          <p:nvPr/>
        </p:nvSpPr>
        <p:spPr>
          <a:xfrm>
            <a:off x="581040" y="1276200"/>
            <a:ext cx="11029320" cy="18360"/>
          </a:xfrm>
          <a:prstGeom prst="rect">
            <a:avLst/>
          </a:prstGeom>
          <a:solidFill>
            <a:srgbClr val="1E293B"/>
          </a:solidFill>
          <a:ln w="0">
            <a:noFill/>
          </a:ln>
        </p:spPr>
        <p:style>
          <a:lnRef idx="0">
            <a:scrgbClr r="0" g="0" b="0"/>
          </a:lnRef>
          <a:fillRef idx="0">
            <a:scrgbClr r="0" g="0" b="0"/>
          </a:fillRef>
          <a:effectRef idx="0">
            <a:scrgbClr r="0" g="0" b="0"/>
          </a:effectRef>
          <a:fontRef idx="minor"/>
        </p:style>
        <p:txBody>
          <a:bodyPr/>
          <a:lstStyle/>
          <a:p>
            <a:endParaRPr lang="en-US"/>
          </a:p>
        </p:txBody>
      </p:sp>
      <p:sp>
        <p:nvSpPr>
          <p:cNvPr id="560" name="Google Shape;624;p43"/>
          <p:cNvSpPr/>
          <p:nvPr/>
        </p:nvSpPr>
        <p:spPr>
          <a:xfrm>
            <a:off x="6334200" y="2824200"/>
            <a:ext cx="5540040" cy="214200"/>
          </a:xfrm>
          <a:prstGeom prst="rect">
            <a:avLst/>
          </a:prstGeom>
          <a:noFill/>
          <a:ln w="0">
            <a:noFill/>
          </a:ln>
        </p:spPr>
        <p:style>
          <a:lnRef idx="0">
            <a:scrgbClr r="0" g="0" b="0"/>
          </a:lnRef>
          <a:fillRef idx="0">
            <a:scrgbClr r="0" g="0" b="0"/>
          </a:fillRef>
          <a:effectRef idx="0">
            <a:scrgbClr r="0" g="0" b="0"/>
          </a:effectRef>
          <a:fontRef idx="minor"/>
        </p:style>
        <p:txBody>
          <a:bodyPr lIns="0" tIns="0" rIns="0" bIns="0">
            <a:spAutoFit/>
          </a:bodyPr>
          <a:lstStyle/>
          <a:p>
            <a:pPr>
              <a:lnSpc>
                <a:spcPct val="100000"/>
              </a:lnSpc>
              <a:tabLst>
                <a:tab pos="0" algn="l"/>
              </a:tabLst>
            </a:pPr>
            <a:r>
              <a:rPr lang="en-US" sz="1410" b="1" strike="noStrike" spc="-1">
                <a:solidFill>
                  <a:srgbClr val="E2E8F0"/>
                </a:solidFill>
                <a:latin typeface="Inter"/>
                <a:ea typeface="Inter"/>
              </a:rPr>
              <a:t>AIS: The Sea's ADS-B</a:t>
            </a:r>
            <a:endParaRPr lang="en-NZ" sz="1410" b="0" strike="noStrike" spc="-1">
              <a:latin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 name="Google Shape;126;p16_0" descr="image.png"/>
          <p:cNvPicPr/>
          <p:nvPr/>
        </p:nvPicPr>
        <p:blipFill>
          <a:blip r:embed="rId3"/>
          <a:stretch/>
        </p:blipFill>
        <p:spPr>
          <a:xfrm>
            <a:off x="9360" y="-17280"/>
            <a:ext cx="12191400" cy="6857280"/>
          </a:xfrm>
          <a:prstGeom prst="rect">
            <a:avLst/>
          </a:prstGeom>
          <a:ln w="0">
            <a:noFill/>
          </a:ln>
        </p:spPr>
      </p:pic>
      <p:pic>
        <p:nvPicPr>
          <p:cNvPr id="75" name="Google Shape;127;p16_1" descr="image.png"/>
          <p:cNvPicPr/>
          <p:nvPr/>
        </p:nvPicPr>
        <p:blipFill>
          <a:blip r:embed="rId4"/>
          <a:stretch/>
        </p:blipFill>
        <p:spPr>
          <a:xfrm>
            <a:off x="9360" y="9360"/>
            <a:ext cx="12172320" cy="266040"/>
          </a:xfrm>
          <a:prstGeom prst="rect">
            <a:avLst/>
          </a:prstGeom>
          <a:ln w="0">
            <a:noFill/>
          </a:ln>
        </p:spPr>
      </p:pic>
      <p:pic>
        <p:nvPicPr>
          <p:cNvPr id="76" name="Google Shape;128;p16_1" descr="image.png"/>
          <p:cNvPicPr/>
          <p:nvPr/>
        </p:nvPicPr>
        <p:blipFill>
          <a:blip r:embed="rId4"/>
          <a:stretch/>
        </p:blipFill>
        <p:spPr>
          <a:xfrm>
            <a:off x="9360" y="6581880"/>
            <a:ext cx="12172320" cy="266040"/>
          </a:xfrm>
          <a:prstGeom prst="rect">
            <a:avLst/>
          </a:prstGeom>
          <a:ln w="0">
            <a:noFill/>
          </a:ln>
        </p:spPr>
      </p:pic>
      <p:sp>
        <p:nvSpPr>
          <p:cNvPr id="77" name="Google Shape;130;p16_1"/>
          <p:cNvSpPr/>
          <p:nvPr/>
        </p:nvSpPr>
        <p:spPr>
          <a:xfrm>
            <a:off x="4570200" y="2021400"/>
            <a:ext cx="7129800" cy="1233000"/>
          </a:xfrm>
          <a:prstGeom prst="rect">
            <a:avLst/>
          </a:prstGeom>
          <a:noFill/>
          <a:ln w="0">
            <a:noFill/>
          </a:ln>
        </p:spPr>
        <p:style>
          <a:lnRef idx="0">
            <a:scrgbClr r="0" g="0" b="0"/>
          </a:lnRef>
          <a:fillRef idx="0">
            <a:scrgbClr r="0" g="0" b="0"/>
          </a:fillRef>
          <a:effectRef idx="0">
            <a:scrgbClr r="0" g="0" b="0"/>
          </a:effectRef>
          <a:fontRef idx="minor"/>
        </p:style>
        <p:txBody>
          <a:bodyPr lIns="0" tIns="0" rIns="0" bIns="0">
            <a:spAutoFit/>
          </a:bodyPr>
          <a:lstStyle/>
          <a:p>
            <a:pPr>
              <a:lnSpc>
                <a:spcPct val="150000"/>
              </a:lnSpc>
              <a:tabLst>
                <a:tab pos="0" algn="l"/>
              </a:tabLst>
            </a:pPr>
            <a:r>
              <a:rPr lang="en-US" sz="1350" b="0" strike="noStrike" spc="-1">
                <a:solidFill>
                  <a:srgbClr val="CBD5E1"/>
                </a:solidFill>
                <a:latin typeface="Inter"/>
                <a:ea typeface="Inter"/>
              </a:rPr>
              <a:t>Usually contain four sound-absorbing elements, such as curved shells or horns that are used in pairs. Two elements at a fixed mutual distance were adjustable in the horizontal plane for the determination of the map angle. The other two shells or horns could be adjusted in the vertical plane to measure the elevation</a:t>
            </a:r>
            <a:endParaRPr lang="en-NZ" sz="1350" b="0" strike="noStrike" spc="-1">
              <a:latin typeface="Arial"/>
            </a:endParaRPr>
          </a:p>
        </p:txBody>
      </p:sp>
      <p:sp>
        <p:nvSpPr>
          <p:cNvPr id="78" name="Google Shape;137;p16_1"/>
          <p:cNvSpPr/>
          <p:nvPr/>
        </p:nvSpPr>
        <p:spPr>
          <a:xfrm>
            <a:off x="581040" y="708120"/>
            <a:ext cx="11580840" cy="4118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spAutoFit/>
          </a:bodyPr>
          <a:lstStyle/>
          <a:p>
            <a:pPr>
              <a:lnSpc>
                <a:spcPct val="100000"/>
              </a:lnSpc>
              <a:tabLst>
                <a:tab pos="0" algn="l"/>
              </a:tabLst>
            </a:pPr>
            <a:r>
              <a:rPr lang="en-US" sz="2700" b="1" strike="noStrike" spc="-1">
                <a:solidFill>
                  <a:srgbClr val="38BDF8"/>
                </a:solidFill>
                <a:latin typeface="JetBrains Mono"/>
                <a:ea typeface="JetBrains Mono"/>
              </a:rPr>
              <a:t>1915-1940s: Aeroacoustics – early devices</a:t>
            </a:r>
            <a:endParaRPr lang="en-NZ" sz="2700" b="0" strike="noStrike" spc="-1">
              <a:latin typeface="Arial"/>
            </a:endParaRPr>
          </a:p>
        </p:txBody>
      </p:sp>
      <p:sp>
        <p:nvSpPr>
          <p:cNvPr id="79" name="Google Shape;138;p16_1"/>
          <p:cNvSpPr/>
          <p:nvPr/>
        </p:nvSpPr>
        <p:spPr>
          <a:xfrm>
            <a:off x="581040" y="1276200"/>
            <a:ext cx="11029320" cy="18360"/>
          </a:xfrm>
          <a:prstGeom prst="rect">
            <a:avLst/>
          </a:prstGeom>
          <a:solidFill>
            <a:srgbClr val="1E293B"/>
          </a:solidFill>
          <a:ln w="0">
            <a:noFill/>
          </a:ln>
        </p:spPr>
        <p:style>
          <a:lnRef idx="0">
            <a:scrgbClr r="0" g="0" b="0"/>
          </a:lnRef>
          <a:fillRef idx="0">
            <a:scrgbClr r="0" g="0" b="0"/>
          </a:fillRef>
          <a:effectRef idx="0">
            <a:scrgbClr r="0" g="0" b="0"/>
          </a:effectRef>
          <a:fontRef idx="minor"/>
        </p:style>
        <p:txBody>
          <a:bodyPr/>
          <a:lstStyle/>
          <a:p>
            <a:endParaRPr lang="en-US"/>
          </a:p>
        </p:txBody>
      </p:sp>
      <p:sp>
        <p:nvSpPr>
          <p:cNvPr id="80" name="Google Shape;139;p16_1"/>
          <p:cNvSpPr/>
          <p:nvPr/>
        </p:nvSpPr>
        <p:spPr>
          <a:xfrm>
            <a:off x="4606200" y="1487160"/>
            <a:ext cx="5540040" cy="214200"/>
          </a:xfrm>
          <a:prstGeom prst="rect">
            <a:avLst/>
          </a:prstGeom>
          <a:noFill/>
          <a:ln w="0">
            <a:noFill/>
          </a:ln>
        </p:spPr>
        <p:style>
          <a:lnRef idx="0">
            <a:scrgbClr r="0" g="0" b="0"/>
          </a:lnRef>
          <a:fillRef idx="0">
            <a:scrgbClr r="0" g="0" b="0"/>
          </a:fillRef>
          <a:effectRef idx="0">
            <a:scrgbClr r="0" g="0" b="0"/>
          </a:effectRef>
          <a:fontRef idx="minor"/>
        </p:style>
        <p:txBody>
          <a:bodyPr lIns="0" tIns="0" rIns="0" bIns="0">
            <a:spAutoFit/>
          </a:bodyPr>
          <a:lstStyle/>
          <a:p>
            <a:pPr>
              <a:lnSpc>
                <a:spcPct val="100000"/>
              </a:lnSpc>
              <a:tabLst>
                <a:tab pos="0" algn="l"/>
              </a:tabLst>
            </a:pPr>
            <a:r>
              <a:rPr lang="en-US" sz="1410" b="1" strike="noStrike" spc="-1">
                <a:solidFill>
                  <a:srgbClr val="E2E8F0"/>
                </a:solidFill>
                <a:latin typeface="Inter"/>
                <a:ea typeface="Inter"/>
              </a:rPr>
              <a:t>Supplement to visual means for the artillery</a:t>
            </a:r>
            <a:endParaRPr lang="en-NZ" sz="1410" b="0" strike="noStrike" spc="-1">
              <a:latin typeface="Arial"/>
            </a:endParaRPr>
          </a:p>
        </p:txBody>
      </p:sp>
      <p:pic>
        <p:nvPicPr>
          <p:cNvPr id="81" name="Picture 80"/>
          <p:cNvPicPr/>
          <p:nvPr/>
        </p:nvPicPr>
        <p:blipFill>
          <a:blip r:embed="rId5"/>
          <a:stretch/>
        </p:blipFill>
        <p:spPr>
          <a:xfrm>
            <a:off x="720000" y="1225440"/>
            <a:ext cx="2700000" cy="2374560"/>
          </a:xfrm>
          <a:prstGeom prst="rect">
            <a:avLst/>
          </a:prstGeom>
          <a:ln w="0">
            <a:noFill/>
          </a:ln>
        </p:spPr>
      </p:pic>
      <p:pic>
        <p:nvPicPr>
          <p:cNvPr id="82" name="Picture 81"/>
          <p:cNvPicPr/>
          <p:nvPr/>
        </p:nvPicPr>
        <p:blipFill>
          <a:blip r:embed="rId6"/>
          <a:stretch/>
        </p:blipFill>
        <p:spPr>
          <a:xfrm>
            <a:off x="720000" y="3780000"/>
            <a:ext cx="2776680" cy="2340000"/>
          </a:xfrm>
          <a:prstGeom prst="rect">
            <a:avLst/>
          </a:prstGeom>
          <a:ln w="0">
            <a:noFill/>
          </a:ln>
        </p:spPr>
      </p:pic>
      <p:sp>
        <p:nvSpPr>
          <p:cNvPr id="83" name="Google Shape;130;p16_0"/>
          <p:cNvSpPr/>
          <p:nvPr/>
        </p:nvSpPr>
        <p:spPr>
          <a:xfrm>
            <a:off x="4570200" y="3461760"/>
            <a:ext cx="7129800" cy="1849320"/>
          </a:xfrm>
          <a:prstGeom prst="rect">
            <a:avLst/>
          </a:prstGeom>
          <a:noFill/>
          <a:ln w="0">
            <a:noFill/>
          </a:ln>
        </p:spPr>
        <p:style>
          <a:lnRef idx="0">
            <a:scrgbClr r="0" g="0" b="0"/>
          </a:lnRef>
          <a:fillRef idx="0">
            <a:scrgbClr r="0" g="0" b="0"/>
          </a:fillRef>
          <a:effectRef idx="0">
            <a:scrgbClr r="0" g="0" b="0"/>
          </a:effectRef>
          <a:fontRef idx="minor"/>
        </p:style>
        <p:txBody>
          <a:bodyPr lIns="0" tIns="0" rIns="0" bIns="0">
            <a:spAutoFit/>
          </a:bodyPr>
          <a:lstStyle/>
          <a:p>
            <a:pPr>
              <a:lnSpc>
                <a:spcPct val="150000"/>
              </a:lnSpc>
              <a:tabLst>
                <a:tab pos="0" algn="l"/>
              </a:tabLst>
            </a:pPr>
            <a:r>
              <a:rPr lang="en-US" sz="1350" b="0" strike="noStrike" spc="-1">
                <a:solidFill>
                  <a:srgbClr val="CBD5E1"/>
                </a:solidFill>
                <a:latin typeface="Inter"/>
                <a:ea typeface="Inter"/>
              </a:rPr>
              <a:t>- The detection of unseen incoming aircraft was a major problem</a:t>
            </a:r>
            <a:endParaRPr lang="en-NZ" sz="1350" b="0" strike="noStrike" spc="-1">
              <a:latin typeface="Arial"/>
            </a:endParaRPr>
          </a:p>
          <a:p>
            <a:pPr>
              <a:lnSpc>
                <a:spcPct val="150000"/>
              </a:lnSpc>
              <a:tabLst>
                <a:tab pos="0" algn="l"/>
              </a:tabLst>
            </a:pPr>
            <a:r>
              <a:rPr lang="en-US" sz="1350" b="0" strike="noStrike" spc="-1">
                <a:solidFill>
                  <a:srgbClr val="CBD5E1"/>
                </a:solidFill>
                <a:latin typeface="Inter"/>
                <a:ea typeface="Inter"/>
              </a:rPr>
              <a:t>-  After a sound contact was made, laborious calculations were then required</a:t>
            </a:r>
            <a:endParaRPr lang="en-NZ" sz="1350" b="0" strike="noStrike" spc="-1">
              <a:latin typeface="Arial"/>
            </a:endParaRPr>
          </a:p>
          <a:p>
            <a:pPr>
              <a:lnSpc>
                <a:spcPct val="150000"/>
              </a:lnSpc>
              <a:tabLst>
                <a:tab pos="0" algn="l"/>
              </a:tabLst>
            </a:pPr>
            <a:r>
              <a:rPr lang="en-US" sz="1350" b="0" strike="noStrike" spc="-1">
                <a:solidFill>
                  <a:srgbClr val="CBD5E1"/>
                </a:solidFill>
                <a:latin typeface="Inter"/>
                <a:ea typeface="Inter"/>
              </a:rPr>
              <a:t>- It was the only system available for detecting the approach of unseen aircraft until the development of radar in the 1930</a:t>
            </a:r>
            <a:endParaRPr lang="en-NZ" sz="1350" b="0" strike="noStrike" spc="-1">
              <a:latin typeface="Arial"/>
            </a:endParaRPr>
          </a:p>
          <a:p>
            <a:pPr>
              <a:lnSpc>
                <a:spcPct val="150000"/>
              </a:lnSpc>
              <a:tabLst>
                <a:tab pos="0" algn="l"/>
              </a:tabLst>
            </a:pPr>
            <a:r>
              <a:rPr lang="en-US" sz="1350" b="0" strike="noStrike" spc="-1">
                <a:solidFill>
                  <a:srgbClr val="CBD5E1"/>
                </a:solidFill>
                <a:latin typeface="Inter"/>
                <a:ea typeface="Inter"/>
              </a:rPr>
              <a:t>- According to the Imperial War Museums, this device had a maximum accuracy of 1/10 of a degree</a:t>
            </a:r>
            <a:endParaRPr lang="en-NZ" sz="1350" b="0" strike="noStrike" spc="-1">
              <a:latin typeface="Aria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1" name="Google Shape;629;p44" descr="image.png"/>
          <p:cNvPicPr/>
          <p:nvPr/>
        </p:nvPicPr>
        <p:blipFill>
          <a:blip r:embed="rId3"/>
          <a:stretch/>
        </p:blipFill>
        <p:spPr>
          <a:xfrm>
            <a:off x="0" y="0"/>
            <a:ext cx="12191400" cy="6857280"/>
          </a:xfrm>
          <a:prstGeom prst="rect">
            <a:avLst/>
          </a:prstGeom>
          <a:ln w="0">
            <a:noFill/>
          </a:ln>
        </p:spPr>
      </p:pic>
      <p:pic>
        <p:nvPicPr>
          <p:cNvPr id="562" name="Google Shape;630;p44" descr="image.png"/>
          <p:cNvPicPr/>
          <p:nvPr/>
        </p:nvPicPr>
        <p:blipFill>
          <a:blip r:embed="rId4"/>
          <a:stretch/>
        </p:blipFill>
        <p:spPr>
          <a:xfrm>
            <a:off x="9360" y="9360"/>
            <a:ext cx="12172320" cy="266040"/>
          </a:xfrm>
          <a:prstGeom prst="rect">
            <a:avLst/>
          </a:prstGeom>
          <a:ln w="0">
            <a:noFill/>
          </a:ln>
        </p:spPr>
      </p:pic>
      <p:pic>
        <p:nvPicPr>
          <p:cNvPr id="563" name="Google Shape;631;p44" descr="image.png"/>
          <p:cNvPicPr/>
          <p:nvPr/>
        </p:nvPicPr>
        <p:blipFill>
          <a:blip r:embed="rId4"/>
          <a:stretch/>
        </p:blipFill>
        <p:spPr>
          <a:xfrm>
            <a:off x="9360" y="6581880"/>
            <a:ext cx="12172320" cy="266040"/>
          </a:xfrm>
          <a:prstGeom prst="rect">
            <a:avLst/>
          </a:prstGeom>
          <a:ln w="0">
            <a:noFill/>
          </a:ln>
        </p:spPr>
      </p:pic>
      <p:graphicFrame>
        <p:nvGraphicFramePr>
          <p:cNvPr id="564" name="Google Shape;632;p44"/>
          <p:cNvGraphicFramePr/>
          <p:nvPr/>
        </p:nvGraphicFramePr>
        <p:xfrm>
          <a:off x="581040" y="3186000"/>
          <a:ext cx="11029320" cy="1580400"/>
        </p:xfrm>
        <a:graphic>
          <a:graphicData uri="http://schemas.openxmlformats.org/drawingml/2006/table">
            <a:tbl>
              <a:tblPr/>
              <a:tblGrid>
                <a:gridCol w="2284200">
                  <a:extLst>
                    <a:ext uri="{9D8B030D-6E8A-4147-A177-3AD203B41FA5}">
                      <a16:colId xmlns:a16="http://schemas.microsoft.com/office/drawing/2014/main" val="20000"/>
                    </a:ext>
                  </a:extLst>
                </a:gridCol>
                <a:gridCol w="4476240">
                  <a:extLst>
                    <a:ext uri="{9D8B030D-6E8A-4147-A177-3AD203B41FA5}">
                      <a16:colId xmlns:a16="http://schemas.microsoft.com/office/drawing/2014/main" val="20001"/>
                    </a:ext>
                  </a:extLst>
                </a:gridCol>
                <a:gridCol w="4269240">
                  <a:extLst>
                    <a:ext uri="{9D8B030D-6E8A-4147-A177-3AD203B41FA5}">
                      <a16:colId xmlns:a16="http://schemas.microsoft.com/office/drawing/2014/main" val="20002"/>
                    </a:ext>
                  </a:extLst>
                </a:gridCol>
              </a:tblGrid>
              <a:tr h="394920">
                <a:tc>
                  <a:txBody>
                    <a:bodyPr/>
                    <a:lstStyle/>
                    <a:p>
                      <a:pPr>
                        <a:lnSpc>
                          <a:spcPct val="100000"/>
                        </a:lnSpc>
                        <a:tabLst>
                          <a:tab pos="0" algn="l"/>
                        </a:tabLst>
                      </a:pPr>
                      <a:r>
                        <a:rPr lang="en-US" sz="1200" b="1" strike="noStrike" spc="-1">
                          <a:solidFill>
                            <a:srgbClr val="38BDF8"/>
                          </a:solidFill>
                          <a:latin typeface="JetBrains Mono"/>
                          <a:ea typeface="JetBrains Mono"/>
                        </a:rPr>
                        <a:t>Feature</a:t>
                      </a:r>
                      <a:endParaRPr lang="en-NZ" sz="1200" b="0" strike="noStrike" spc="-1">
                        <a:latin typeface="Arial"/>
                      </a:endParaRPr>
                    </a:p>
                  </a:txBody>
                  <a:tcPr marL="63360" marR="63360">
                    <a:lnL w="9360">
                      <a:solidFill>
                        <a:srgbClr val="000000"/>
                      </a:solidFill>
                    </a:lnL>
                    <a:lnR w="9360">
                      <a:solidFill>
                        <a:srgbClr val="000000"/>
                      </a:solidFill>
                    </a:lnR>
                    <a:lnT w="9360">
                      <a:solidFill>
                        <a:srgbClr val="000000"/>
                      </a:solidFill>
                    </a:lnT>
                    <a:lnB w="9360">
                      <a:solidFill>
                        <a:srgbClr val="000000"/>
                      </a:solidFill>
                    </a:lnB>
                    <a:solidFill>
                      <a:srgbClr val="4F81BD"/>
                    </a:solidFill>
                  </a:tcPr>
                </a:tc>
                <a:tc>
                  <a:txBody>
                    <a:bodyPr/>
                    <a:lstStyle/>
                    <a:p>
                      <a:pPr>
                        <a:lnSpc>
                          <a:spcPct val="100000"/>
                        </a:lnSpc>
                        <a:tabLst>
                          <a:tab pos="0" algn="l"/>
                        </a:tabLst>
                      </a:pPr>
                      <a:r>
                        <a:rPr lang="en-US" sz="1200" b="1" strike="noStrike" spc="-1">
                          <a:solidFill>
                            <a:srgbClr val="38BDF8"/>
                          </a:solidFill>
                          <a:latin typeface="JetBrains Mono"/>
                          <a:ea typeface="JetBrains Mono"/>
                        </a:rPr>
                        <a:t>ADS-B (Air)</a:t>
                      </a:r>
                      <a:endParaRPr lang="en-NZ" sz="1200" b="0" strike="noStrike" spc="-1">
                        <a:latin typeface="Arial"/>
                      </a:endParaRPr>
                    </a:p>
                  </a:txBody>
                  <a:tcPr marL="63360" marR="63360">
                    <a:lnL w="9360">
                      <a:solidFill>
                        <a:srgbClr val="000000"/>
                      </a:solidFill>
                    </a:lnL>
                    <a:lnR w="9360">
                      <a:solidFill>
                        <a:srgbClr val="000000"/>
                      </a:solidFill>
                    </a:lnR>
                    <a:lnT w="9360">
                      <a:solidFill>
                        <a:srgbClr val="000000"/>
                      </a:solidFill>
                    </a:lnT>
                    <a:lnB w="9360">
                      <a:solidFill>
                        <a:srgbClr val="000000"/>
                      </a:solidFill>
                    </a:lnB>
                    <a:solidFill>
                      <a:srgbClr val="4F81BD"/>
                    </a:solidFill>
                  </a:tcPr>
                </a:tc>
                <a:tc>
                  <a:txBody>
                    <a:bodyPr/>
                    <a:lstStyle/>
                    <a:p>
                      <a:pPr>
                        <a:lnSpc>
                          <a:spcPct val="100000"/>
                        </a:lnSpc>
                        <a:tabLst>
                          <a:tab pos="0" algn="l"/>
                        </a:tabLst>
                      </a:pPr>
                      <a:r>
                        <a:rPr lang="en-US" sz="1200" b="1" strike="noStrike" spc="-1">
                          <a:solidFill>
                            <a:srgbClr val="38BDF8"/>
                          </a:solidFill>
                          <a:latin typeface="JetBrains Mono"/>
                          <a:ea typeface="JetBrains Mono"/>
                        </a:rPr>
                        <a:t>AIS (Sea)</a:t>
                      </a:r>
                      <a:endParaRPr lang="en-NZ" sz="1200" b="0" strike="noStrike" spc="-1">
                        <a:latin typeface="Arial"/>
                      </a:endParaRPr>
                    </a:p>
                  </a:txBody>
                  <a:tcPr marL="63360" marR="63360">
                    <a:lnL w="9360">
                      <a:solidFill>
                        <a:srgbClr val="000000"/>
                      </a:solidFill>
                    </a:lnL>
                    <a:lnR w="9360">
                      <a:solidFill>
                        <a:srgbClr val="000000"/>
                      </a:solidFill>
                    </a:lnR>
                    <a:lnT w="9360">
                      <a:solidFill>
                        <a:srgbClr val="000000"/>
                      </a:solidFill>
                    </a:lnT>
                    <a:lnB w="9360">
                      <a:solidFill>
                        <a:srgbClr val="000000"/>
                      </a:solidFill>
                    </a:lnB>
                    <a:solidFill>
                      <a:srgbClr val="4F81BD"/>
                    </a:solidFill>
                  </a:tcPr>
                </a:tc>
                <a:extLst>
                  <a:ext uri="{0D108BD9-81ED-4DB2-BD59-A6C34878D82A}">
                    <a16:rowId xmlns:a16="http://schemas.microsoft.com/office/drawing/2014/main" val="10000"/>
                  </a:ext>
                </a:extLst>
              </a:tr>
              <a:tr h="394920">
                <a:tc>
                  <a:txBody>
                    <a:bodyPr/>
                    <a:lstStyle/>
                    <a:p>
                      <a:pPr>
                        <a:lnSpc>
                          <a:spcPct val="100000"/>
                        </a:lnSpc>
                        <a:tabLst>
                          <a:tab pos="0" algn="l"/>
                        </a:tabLst>
                      </a:pPr>
                      <a:r>
                        <a:rPr lang="en-US" sz="1200" b="1" strike="noStrike" spc="-1">
                          <a:solidFill>
                            <a:srgbClr val="94A3B8"/>
                          </a:solidFill>
                          <a:latin typeface="Inter"/>
                          <a:ea typeface="Inter"/>
                        </a:rPr>
                        <a:t>Spectrum</a:t>
                      </a:r>
                      <a:endParaRPr lang="en-NZ" sz="1200" b="0" strike="noStrike" spc="-1">
                        <a:latin typeface="Arial"/>
                      </a:endParaRPr>
                    </a:p>
                  </a:txBody>
                  <a:tcPr marL="63360" marR="63360">
                    <a:lnL w="9360">
                      <a:solidFill>
                        <a:srgbClr val="000000"/>
                      </a:solidFill>
                    </a:lnL>
                    <a:lnR w="9360">
                      <a:solidFill>
                        <a:srgbClr val="000000"/>
                      </a:solidFill>
                    </a:lnR>
                    <a:lnT w="9360">
                      <a:solidFill>
                        <a:srgbClr val="000000"/>
                      </a:solidFill>
                    </a:lnT>
                    <a:lnB w="9360">
                      <a:solidFill>
                        <a:srgbClr val="000000"/>
                      </a:solidFill>
                    </a:lnB>
                    <a:solidFill>
                      <a:srgbClr val="CFD7E7"/>
                    </a:solidFill>
                  </a:tcPr>
                </a:tc>
                <a:tc>
                  <a:txBody>
                    <a:bodyPr/>
                    <a:lstStyle/>
                    <a:p>
                      <a:pPr>
                        <a:lnSpc>
                          <a:spcPct val="100000"/>
                        </a:lnSpc>
                        <a:tabLst>
                          <a:tab pos="0" algn="l"/>
                        </a:tabLst>
                      </a:pPr>
                      <a:r>
                        <a:rPr lang="en-US" sz="1200" b="0" strike="noStrike" spc="-1">
                          <a:solidFill>
                            <a:srgbClr val="94A3B8"/>
                          </a:solidFill>
                          <a:latin typeface="Inter"/>
                          <a:ea typeface="Inter"/>
                        </a:rPr>
                        <a:t>L-Band (1090 MHz)</a:t>
                      </a:r>
                      <a:endParaRPr lang="en-NZ" sz="1200" b="0" strike="noStrike" spc="-1">
                        <a:latin typeface="Arial"/>
                      </a:endParaRPr>
                    </a:p>
                  </a:txBody>
                  <a:tcPr marL="63360" marR="63360">
                    <a:lnL w="9360">
                      <a:solidFill>
                        <a:srgbClr val="000000"/>
                      </a:solidFill>
                    </a:lnL>
                    <a:lnR w="9360">
                      <a:solidFill>
                        <a:srgbClr val="000000"/>
                      </a:solidFill>
                    </a:lnR>
                    <a:lnT w="9360">
                      <a:solidFill>
                        <a:srgbClr val="000000"/>
                      </a:solidFill>
                    </a:lnT>
                    <a:lnB w="9360">
                      <a:solidFill>
                        <a:srgbClr val="000000"/>
                      </a:solidFill>
                    </a:lnB>
                    <a:solidFill>
                      <a:srgbClr val="CFD7E7"/>
                    </a:solidFill>
                  </a:tcPr>
                </a:tc>
                <a:tc>
                  <a:txBody>
                    <a:bodyPr/>
                    <a:lstStyle/>
                    <a:p>
                      <a:pPr>
                        <a:lnSpc>
                          <a:spcPct val="100000"/>
                        </a:lnSpc>
                        <a:tabLst>
                          <a:tab pos="0" algn="l"/>
                        </a:tabLst>
                      </a:pPr>
                      <a:r>
                        <a:rPr lang="en-US" sz="1200" b="0" strike="noStrike" spc="-1">
                          <a:solidFill>
                            <a:srgbClr val="94A3B8"/>
                          </a:solidFill>
                          <a:latin typeface="Inter"/>
                          <a:ea typeface="Inter"/>
                        </a:rPr>
                        <a:t>VHF (162 MHz)</a:t>
                      </a:r>
                      <a:endParaRPr lang="en-NZ" sz="1200" b="0" strike="noStrike" spc="-1">
                        <a:latin typeface="Arial"/>
                      </a:endParaRPr>
                    </a:p>
                  </a:txBody>
                  <a:tcPr marL="63360" marR="63360">
                    <a:lnL w="9360">
                      <a:solidFill>
                        <a:srgbClr val="000000"/>
                      </a:solidFill>
                    </a:lnL>
                    <a:lnR w="9360">
                      <a:solidFill>
                        <a:srgbClr val="000000"/>
                      </a:solidFill>
                    </a:lnR>
                    <a:lnT w="9360">
                      <a:solidFill>
                        <a:srgbClr val="000000"/>
                      </a:solidFill>
                    </a:lnT>
                    <a:lnB w="9360">
                      <a:solidFill>
                        <a:srgbClr val="000000"/>
                      </a:solidFill>
                    </a:lnB>
                    <a:solidFill>
                      <a:srgbClr val="CFD7E7"/>
                    </a:solidFill>
                  </a:tcPr>
                </a:tc>
                <a:extLst>
                  <a:ext uri="{0D108BD9-81ED-4DB2-BD59-A6C34878D82A}">
                    <a16:rowId xmlns:a16="http://schemas.microsoft.com/office/drawing/2014/main" val="10001"/>
                  </a:ext>
                </a:extLst>
              </a:tr>
              <a:tr h="394920">
                <a:tc>
                  <a:txBody>
                    <a:bodyPr/>
                    <a:lstStyle/>
                    <a:p>
                      <a:pPr>
                        <a:lnSpc>
                          <a:spcPct val="100000"/>
                        </a:lnSpc>
                        <a:tabLst>
                          <a:tab pos="0" algn="l"/>
                        </a:tabLst>
                      </a:pPr>
                      <a:r>
                        <a:rPr lang="en-US" sz="1200" b="1" strike="noStrike" spc="-1">
                          <a:solidFill>
                            <a:srgbClr val="94A3B8"/>
                          </a:solidFill>
                          <a:latin typeface="Inter"/>
                          <a:ea typeface="Inter"/>
                        </a:rPr>
                        <a:t>Access</a:t>
                      </a:r>
                      <a:endParaRPr lang="en-NZ" sz="1200" b="0" strike="noStrike" spc="-1">
                        <a:latin typeface="Arial"/>
                      </a:endParaRPr>
                    </a:p>
                  </a:txBody>
                  <a:tcPr marL="63360" marR="63360">
                    <a:lnL w="9360">
                      <a:solidFill>
                        <a:srgbClr val="000000"/>
                      </a:solidFill>
                    </a:lnL>
                    <a:lnR w="9360">
                      <a:solidFill>
                        <a:srgbClr val="000000"/>
                      </a:solidFill>
                    </a:lnR>
                    <a:lnT w="9360">
                      <a:solidFill>
                        <a:srgbClr val="000000"/>
                      </a:solidFill>
                    </a:lnT>
                    <a:lnB w="9360">
                      <a:solidFill>
                        <a:srgbClr val="000000"/>
                      </a:solidFill>
                    </a:lnB>
                    <a:solidFill>
                      <a:srgbClr val="E8ECF4"/>
                    </a:solidFill>
                  </a:tcPr>
                </a:tc>
                <a:tc>
                  <a:txBody>
                    <a:bodyPr/>
                    <a:lstStyle/>
                    <a:p>
                      <a:pPr>
                        <a:lnSpc>
                          <a:spcPct val="100000"/>
                        </a:lnSpc>
                        <a:tabLst>
                          <a:tab pos="0" algn="l"/>
                        </a:tabLst>
                      </a:pPr>
                      <a:r>
                        <a:rPr lang="en-US" sz="1200" b="0" strike="noStrike" spc="-1">
                          <a:solidFill>
                            <a:srgbClr val="94A3B8"/>
                          </a:solidFill>
                          <a:latin typeface="Inter"/>
                          <a:ea typeface="Inter"/>
                        </a:rPr>
                        <a:t>Random Aloha (CSMA)</a:t>
                      </a:r>
                      <a:endParaRPr lang="en-NZ" sz="1200" b="0" strike="noStrike" spc="-1">
                        <a:latin typeface="Arial"/>
                      </a:endParaRPr>
                    </a:p>
                  </a:txBody>
                  <a:tcPr marL="63360" marR="63360">
                    <a:lnL w="9360">
                      <a:solidFill>
                        <a:srgbClr val="000000"/>
                      </a:solidFill>
                    </a:lnL>
                    <a:lnR w="9360">
                      <a:solidFill>
                        <a:srgbClr val="000000"/>
                      </a:solidFill>
                    </a:lnR>
                    <a:lnT w="9360">
                      <a:solidFill>
                        <a:srgbClr val="000000"/>
                      </a:solidFill>
                    </a:lnT>
                    <a:lnB w="9360">
                      <a:solidFill>
                        <a:srgbClr val="000000"/>
                      </a:solidFill>
                    </a:lnB>
                    <a:solidFill>
                      <a:srgbClr val="E8ECF4"/>
                    </a:solidFill>
                  </a:tcPr>
                </a:tc>
                <a:tc>
                  <a:txBody>
                    <a:bodyPr/>
                    <a:lstStyle/>
                    <a:p>
                      <a:pPr>
                        <a:lnSpc>
                          <a:spcPct val="100000"/>
                        </a:lnSpc>
                        <a:tabLst>
                          <a:tab pos="0" algn="l"/>
                        </a:tabLst>
                      </a:pPr>
                      <a:r>
                        <a:rPr lang="en-US" sz="1200" b="0" strike="noStrike" spc="-1">
                          <a:solidFill>
                            <a:srgbClr val="94A3B8"/>
                          </a:solidFill>
                          <a:latin typeface="Inter"/>
                          <a:ea typeface="Inter"/>
                        </a:rPr>
                        <a:t>SOTDMA (Time Slots)</a:t>
                      </a:r>
                      <a:endParaRPr lang="en-NZ" sz="1200" b="0" strike="noStrike" spc="-1">
                        <a:latin typeface="Arial"/>
                      </a:endParaRPr>
                    </a:p>
                  </a:txBody>
                  <a:tcPr marL="63360" marR="63360">
                    <a:lnL w="9360">
                      <a:solidFill>
                        <a:srgbClr val="000000"/>
                      </a:solidFill>
                    </a:lnL>
                    <a:lnR w="9360">
                      <a:solidFill>
                        <a:srgbClr val="000000"/>
                      </a:solidFill>
                    </a:lnR>
                    <a:lnT w="9360">
                      <a:solidFill>
                        <a:srgbClr val="000000"/>
                      </a:solidFill>
                    </a:lnT>
                    <a:lnB w="9360">
                      <a:solidFill>
                        <a:srgbClr val="000000"/>
                      </a:solidFill>
                    </a:lnB>
                    <a:solidFill>
                      <a:srgbClr val="E8ECF4"/>
                    </a:solidFill>
                  </a:tcPr>
                </a:tc>
                <a:extLst>
                  <a:ext uri="{0D108BD9-81ED-4DB2-BD59-A6C34878D82A}">
                    <a16:rowId xmlns:a16="http://schemas.microsoft.com/office/drawing/2014/main" val="10002"/>
                  </a:ext>
                </a:extLst>
              </a:tr>
              <a:tr h="396000">
                <a:tc>
                  <a:txBody>
                    <a:bodyPr/>
                    <a:lstStyle/>
                    <a:p>
                      <a:pPr>
                        <a:lnSpc>
                          <a:spcPct val="100000"/>
                        </a:lnSpc>
                        <a:tabLst>
                          <a:tab pos="0" algn="l"/>
                        </a:tabLst>
                      </a:pPr>
                      <a:r>
                        <a:rPr lang="en-US" sz="1200" b="1" strike="noStrike" spc="-1">
                          <a:solidFill>
                            <a:srgbClr val="94A3B8"/>
                          </a:solidFill>
                          <a:latin typeface="Inter"/>
                          <a:ea typeface="Inter"/>
                        </a:rPr>
                        <a:t>Update</a:t>
                      </a:r>
                      <a:endParaRPr lang="en-NZ" sz="1200" b="0" strike="noStrike" spc="-1">
                        <a:latin typeface="Arial"/>
                      </a:endParaRPr>
                    </a:p>
                  </a:txBody>
                  <a:tcPr marL="63360" marR="63360">
                    <a:lnL w="9360">
                      <a:solidFill>
                        <a:srgbClr val="000000"/>
                      </a:solidFill>
                    </a:lnL>
                    <a:lnR w="9360">
                      <a:solidFill>
                        <a:srgbClr val="000000"/>
                      </a:solidFill>
                    </a:lnR>
                    <a:lnT w="9360">
                      <a:solidFill>
                        <a:srgbClr val="000000"/>
                      </a:solidFill>
                    </a:lnT>
                    <a:lnB w="9360">
                      <a:solidFill>
                        <a:srgbClr val="000000"/>
                      </a:solidFill>
                    </a:lnB>
                    <a:solidFill>
                      <a:srgbClr val="CFD7E7"/>
                    </a:solidFill>
                  </a:tcPr>
                </a:tc>
                <a:tc>
                  <a:txBody>
                    <a:bodyPr/>
                    <a:lstStyle/>
                    <a:p>
                      <a:pPr>
                        <a:lnSpc>
                          <a:spcPct val="100000"/>
                        </a:lnSpc>
                        <a:tabLst>
                          <a:tab pos="0" algn="l"/>
                        </a:tabLst>
                      </a:pPr>
                      <a:r>
                        <a:rPr lang="en-US" sz="1200" b="0" strike="noStrike" spc="-1">
                          <a:solidFill>
                            <a:srgbClr val="94A3B8"/>
                          </a:solidFill>
                          <a:latin typeface="Inter"/>
                          <a:ea typeface="Inter"/>
                        </a:rPr>
                        <a:t>High (2 Hz)</a:t>
                      </a:r>
                      <a:endParaRPr lang="en-NZ" sz="1200" b="0" strike="noStrike" spc="-1">
                        <a:latin typeface="Arial"/>
                      </a:endParaRPr>
                    </a:p>
                  </a:txBody>
                  <a:tcPr marL="63360" marR="63360">
                    <a:lnL w="9360">
                      <a:solidFill>
                        <a:srgbClr val="000000"/>
                      </a:solidFill>
                    </a:lnL>
                    <a:lnR w="9360">
                      <a:solidFill>
                        <a:srgbClr val="000000"/>
                      </a:solidFill>
                    </a:lnR>
                    <a:lnT w="9360">
                      <a:solidFill>
                        <a:srgbClr val="000000"/>
                      </a:solidFill>
                    </a:lnT>
                    <a:lnB w="9360">
                      <a:solidFill>
                        <a:srgbClr val="000000"/>
                      </a:solidFill>
                    </a:lnB>
                    <a:solidFill>
                      <a:srgbClr val="CFD7E7"/>
                    </a:solidFill>
                  </a:tcPr>
                </a:tc>
                <a:tc>
                  <a:txBody>
                    <a:bodyPr/>
                    <a:lstStyle/>
                    <a:p>
                      <a:pPr>
                        <a:lnSpc>
                          <a:spcPct val="100000"/>
                        </a:lnSpc>
                        <a:tabLst>
                          <a:tab pos="0" algn="l"/>
                        </a:tabLst>
                      </a:pPr>
                      <a:r>
                        <a:rPr lang="en-US" sz="1200" b="0" strike="noStrike" spc="-1">
                          <a:solidFill>
                            <a:srgbClr val="94A3B8"/>
                          </a:solidFill>
                          <a:latin typeface="Inter"/>
                          <a:ea typeface="Inter"/>
                        </a:rPr>
                        <a:t>Low (2s to 3 mins)</a:t>
                      </a:r>
                      <a:endParaRPr lang="en-NZ" sz="1200" b="0" strike="noStrike" spc="-1">
                        <a:latin typeface="Arial"/>
                      </a:endParaRPr>
                    </a:p>
                  </a:txBody>
                  <a:tcPr marL="63360" marR="63360">
                    <a:lnL w="9360">
                      <a:solidFill>
                        <a:srgbClr val="000000"/>
                      </a:solidFill>
                    </a:lnL>
                    <a:lnR w="9360">
                      <a:solidFill>
                        <a:srgbClr val="000000"/>
                      </a:solidFill>
                    </a:lnR>
                    <a:lnT w="9360">
                      <a:solidFill>
                        <a:srgbClr val="000000"/>
                      </a:solidFill>
                    </a:lnT>
                    <a:lnB w="9360">
                      <a:solidFill>
                        <a:srgbClr val="000000"/>
                      </a:solidFill>
                    </a:lnB>
                    <a:solidFill>
                      <a:srgbClr val="CFD7E7"/>
                    </a:solidFill>
                  </a:tcPr>
                </a:tc>
                <a:extLst>
                  <a:ext uri="{0D108BD9-81ED-4DB2-BD59-A6C34878D82A}">
                    <a16:rowId xmlns:a16="http://schemas.microsoft.com/office/drawing/2014/main" val="10003"/>
                  </a:ext>
                </a:extLst>
              </a:tr>
            </a:tbl>
          </a:graphicData>
        </a:graphic>
      </p:graphicFrame>
      <p:sp>
        <p:nvSpPr>
          <p:cNvPr id="565" name="Google Shape;633;p44"/>
          <p:cNvSpPr/>
          <p:nvPr/>
        </p:nvSpPr>
        <p:spPr>
          <a:xfrm>
            <a:off x="581040" y="3567240"/>
            <a:ext cx="2283480" cy="18360"/>
          </a:xfrm>
          <a:prstGeom prst="rect">
            <a:avLst/>
          </a:prstGeom>
          <a:solidFill>
            <a:srgbClr val="38BDF8"/>
          </a:solidFill>
          <a:ln w="0">
            <a:noFill/>
          </a:ln>
        </p:spPr>
        <p:style>
          <a:lnRef idx="0">
            <a:scrgbClr r="0" g="0" b="0"/>
          </a:lnRef>
          <a:fillRef idx="0">
            <a:scrgbClr r="0" g="0" b="0"/>
          </a:fillRef>
          <a:effectRef idx="0">
            <a:scrgbClr r="0" g="0" b="0"/>
          </a:effectRef>
          <a:fontRef idx="minor"/>
        </p:style>
        <p:txBody>
          <a:bodyPr/>
          <a:lstStyle/>
          <a:p>
            <a:endParaRPr lang="en-US"/>
          </a:p>
        </p:txBody>
      </p:sp>
      <p:sp>
        <p:nvSpPr>
          <p:cNvPr id="566" name="Google Shape;634;p44"/>
          <p:cNvSpPr/>
          <p:nvPr/>
        </p:nvSpPr>
        <p:spPr>
          <a:xfrm>
            <a:off x="2865240" y="3567240"/>
            <a:ext cx="4475880" cy="18360"/>
          </a:xfrm>
          <a:prstGeom prst="rect">
            <a:avLst/>
          </a:prstGeom>
          <a:solidFill>
            <a:srgbClr val="38BDF8"/>
          </a:solidFill>
          <a:ln w="0">
            <a:noFill/>
          </a:ln>
        </p:spPr>
        <p:style>
          <a:lnRef idx="0">
            <a:scrgbClr r="0" g="0" b="0"/>
          </a:lnRef>
          <a:fillRef idx="0">
            <a:scrgbClr r="0" g="0" b="0"/>
          </a:fillRef>
          <a:effectRef idx="0">
            <a:scrgbClr r="0" g="0" b="0"/>
          </a:effectRef>
          <a:fontRef idx="minor"/>
        </p:style>
        <p:txBody>
          <a:bodyPr/>
          <a:lstStyle/>
          <a:p>
            <a:endParaRPr lang="en-US"/>
          </a:p>
        </p:txBody>
      </p:sp>
      <p:sp>
        <p:nvSpPr>
          <p:cNvPr id="567" name="Google Shape;635;p44"/>
          <p:cNvSpPr/>
          <p:nvPr/>
        </p:nvSpPr>
        <p:spPr>
          <a:xfrm>
            <a:off x="7341840" y="3567240"/>
            <a:ext cx="4268520" cy="18360"/>
          </a:xfrm>
          <a:prstGeom prst="rect">
            <a:avLst/>
          </a:prstGeom>
          <a:solidFill>
            <a:srgbClr val="38BDF8"/>
          </a:solidFill>
          <a:ln w="0">
            <a:noFill/>
          </a:ln>
        </p:spPr>
        <p:style>
          <a:lnRef idx="0">
            <a:scrgbClr r="0" g="0" b="0"/>
          </a:lnRef>
          <a:fillRef idx="0">
            <a:scrgbClr r="0" g="0" b="0"/>
          </a:fillRef>
          <a:effectRef idx="0">
            <a:scrgbClr r="0" g="0" b="0"/>
          </a:effectRef>
          <a:fontRef idx="minor"/>
        </p:style>
        <p:txBody>
          <a:bodyPr/>
          <a:lstStyle/>
          <a:p>
            <a:endParaRPr lang="en-US"/>
          </a:p>
        </p:txBody>
      </p:sp>
      <p:sp>
        <p:nvSpPr>
          <p:cNvPr id="568" name="Google Shape;636;p44"/>
          <p:cNvSpPr/>
          <p:nvPr/>
        </p:nvSpPr>
        <p:spPr>
          <a:xfrm>
            <a:off x="581040" y="3971880"/>
            <a:ext cx="2283480" cy="8640"/>
          </a:xfrm>
          <a:prstGeom prst="rect">
            <a:avLst/>
          </a:prstGeom>
          <a:solidFill>
            <a:srgbClr val="334155"/>
          </a:solidFill>
          <a:ln w="0">
            <a:noFill/>
          </a:ln>
        </p:spPr>
        <p:style>
          <a:lnRef idx="0">
            <a:scrgbClr r="0" g="0" b="0"/>
          </a:lnRef>
          <a:fillRef idx="0">
            <a:scrgbClr r="0" g="0" b="0"/>
          </a:fillRef>
          <a:effectRef idx="0">
            <a:scrgbClr r="0" g="0" b="0"/>
          </a:effectRef>
          <a:fontRef idx="minor"/>
        </p:style>
        <p:txBody>
          <a:bodyPr/>
          <a:lstStyle/>
          <a:p>
            <a:endParaRPr lang="en-US"/>
          </a:p>
        </p:txBody>
      </p:sp>
      <p:sp>
        <p:nvSpPr>
          <p:cNvPr id="569" name="Google Shape;637;p44"/>
          <p:cNvSpPr/>
          <p:nvPr/>
        </p:nvSpPr>
        <p:spPr>
          <a:xfrm>
            <a:off x="2865240" y="3971880"/>
            <a:ext cx="4475880" cy="8640"/>
          </a:xfrm>
          <a:prstGeom prst="rect">
            <a:avLst/>
          </a:prstGeom>
          <a:solidFill>
            <a:srgbClr val="334155"/>
          </a:solidFill>
          <a:ln w="0">
            <a:noFill/>
          </a:ln>
        </p:spPr>
        <p:style>
          <a:lnRef idx="0">
            <a:scrgbClr r="0" g="0" b="0"/>
          </a:lnRef>
          <a:fillRef idx="0">
            <a:scrgbClr r="0" g="0" b="0"/>
          </a:fillRef>
          <a:effectRef idx="0">
            <a:scrgbClr r="0" g="0" b="0"/>
          </a:effectRef>
          <a:fontRef idx="minor"/>
        </p:style>
        <p:txBody>
          <a:bodyPr/>
          <a:lstStyle/>
          <a:p>
            <a:endParaRPr lang="en-US"/>
          </a:p>
        </p:txBody>
      </p:sp>
      <p:sp>
        <p:nvSpPr>
          <p:cNvPr id="570" name="Google Shape;638;p44"/>
          <p:cNvSpPr/>
          <p:nvPr/>
        </p:nvSpPr>
        <p:spPr>
          <a:xfrm>
            <a:off x="7341840" y="3971880"/>
            <a:ext cx="4268520" cy="8640"/>
          </a:xfrm>
          <a:prstGeom prst="rect">
            <a:avLst/>
          </a:prstGeom>
          <a:solidFill>
            <a:srgbClr val="334155"/>
          </a:solidFill>
          <a:ln w="0">
            <a:noFill/>
          </a:ln>
        </p:spPr>
        <p:style>
          <a:lnRef idx="0">
            <a:scrgbClr r="0" g="0" b="0"/>
          </a:lnRef>
          <a:fillRef idx="0">
            <a:scrgbClr r="0" g="0" b="0"/>
          </a:fillRef>
          <a:effectRef idx="0">
            <a:scrgbClr r="0" g="0" b="0"/>
          </a:effectRef>
          <a:fontRef idx="minor"/>
        </p:style>
        <p:txBody>
          <a:bodyPr/>
          <a:lstStyle/>
          <a:p>
            <a:endParaRPr lang="en-US"/>
          </a:p>
        </p:txBody>
      </p:sp>
      <p:sp>
        <p:nvSpPr>
          <p:cNvPr id="571" name="Google Shape;639;p44"/>
          <p:cNvSpPr/>
          <p:nvPr/>
        </p:nvSpPr>
        <p:spPr>
          <a:xfrm>
            <a:off x="581040" y="4362480"/>
            <a:ext cx="2283480" cy="8640"/>
          </a:xfrm>
          <a:prstGeom prst="rect">
            <a:avLst/>
          </a:prstGeom>
          <a:solidFill>
            <a:srgbClr val="334155"/>
          </a:solidFill>
          <a:ln w="0">
            <a:noFill/>
          </a:ln>
        </p:spPr>
        <p:style>
          <a:lnRef idx="0">
            <a:scrgbClr r="0" g="0" b="0"/>
          </a:lnRef>
          <a:fillRef idx="0">
            <a:scrgbClr r="0" g="0" b="0"/>
          </a:fillRef>
          <a:effectRef idx="0">
            <a:scrgbClr r="0" g="0" b="0"/>
          </a:effectRef>
          <a:fontRef idx="minor"/>
        </p:style>
        <p:txBody>
          <a:bodyPr/>
          <a:lstStyle/>
          <a:p>
            <a:endParaRPr lang="en-US"/>
          </a:p>
        </p:txBody>
      </p:sp>
      <p:sp>
        <p:nvSpPr>
          <p:cNvPr id="572" name="Google Shape;640;p44"/>
          <p:cNvSpPr/>
          <p:nvPr/>
        </p:nvSpPr>
        <p:spPr>
          <a:xfrm>
            <a:off x="2865240" y="4362480"/>
            <a:ext cx="4475880" cy="8640"/>
          </a:xfrm>
          <a:prstGeom prst="rect">
            <a:avLst/>
          </a:prstGeom>
          <a:solidFill>
            <a:srgbClr val="334155"/>
          </a:solidFill>
          <a:ln w="0">
            <a:noFill/>
          </a:ln>
        </p:spPr>
        <p:style>
          <a:lnRef idx="0">
            <a:scrgbClr r="0" g="0" b="0"/>
          </a:lnRef>
          <a:fillRef idx="0">
            <a:scrgbClr r="0" g="0" b="0"/>
          </a:fillRef>
          <a:effectRef idx="0">
            <a:scrgbClr r="0" g="0" b="0"/>
          </a:effectRef>
          <a:fontRef idx="minor"/>
        </p:style>
        <p:txBody>
          <a:bodyPr/>
          <a:lstStyle/>
          <a:p>
            <a:endParaRPr lang="en-US"/>
          </a:p>
        </p:txBody>
      </p:sp>
      <p:sp>
        <p:nvSpPr>
          <p:cNvPr id="573" name="Google Shape;641;p44"/>
          <p:cNvSpPr/>
          <p:nvPr/>
        </p:nvSpPr>
        <p:spPr>
          <a:xfrm>
            <a:off x="7341840" y="4362480"/>
            <a:ext cx="4268520" cy="8640"/>
          </a:xfrm>
          <a:prstGeom prst="rect">
            <a:avLst/>
          </a:prstGeom>
          <a:solidFill>
            <a:srgbClr val="334155"/>
          </a:solidFill>
          <a:ln w="0">
            <a:noFill/>
          </a:ln>
        </p:spPr>
        <p:style>
          <a:lnRef idx="0">
            <a:scrgbClr r="0" g="0" b="0"/>
          </a:lnRef>
          <a:fillRef idx="0">
            <a:scrgbClr r="0" g="0" b="0"/>
          </a:fillRef>
          <a:effectRef idx="0">
            <a:scrgbClr r="0" g="0" b="0"/>
          </a:effectRef>
          <a:fontRef idx="minor"/>
        </p:style>
        <p:txBody>
          <a:bodyPr/>
          <a:lstStyle/>
          <a:p>
            <a:endParaRPr lang="en-US"/>
          </a:p>
        </p:txBody>
      </p:sp>
      <p:sp>
        <p:nvSpPr>
          <p:cNvPr id="574" name="Google Shape;642;p44"/>
          <p:cNvSpPr/>
          <p:nvPr/>
        </p:nvSpPr>
        <p:spPr>
          <a:xfrm>
            <a:off x="581040" y="4753080"/>
            <a:ext cx="2283480" cy="8640"/>
          </a:xfrm>
          <a:prstGeom prst="rect">
            <a:avLst/>
          </a:prstGeom>
          <a:solidFill>
            <a:srgbClr val="334155"/>
          </a:solidFill>
          <a:ln w="0">
            <a:noFill/>
          </a:ln>
        </p:spPr>
        <p:style>
          <a:lnRef idx="0">
            <a:scrgbClr r="0" g="0" b="0"/>
          </a:lnRef>
          <a:fillRef idx="0">
            <a:scrgbClr r="0" g="0" b="0"/>
          </a:fillRef>
          <a:effectRef idx="0">
            <a:scrgbClr r="0" g="0" b="0"/>
          </a:effectRef>
          <a:fontRef idx="minor"/>
        </p:style>
        <p:txBody>
          <a:bodyPr/>
          <a:lstStyle/>
          <a:p>
            <a:endParaRPr lang="en-US"/>
          </a:p>
        </p:txBody>
      </p:sp>
      <p:sp>
        <p:nvSpPr>
          <p:cNvPr id="575" name="Google Shape;643;p44"/>
          <p:cNvSpPr/>
          <p:nvPr/>
        </p:nvSpPr>
        <p:spPr>
          <a:xfrm>
            <a:off x="2865240" y="4753080"/>
            <a:ext cx="4475880" cy="8640"/>
          </a:xfrm>
          <a:prstGeom prst="rect">
            <a:avLst/>
          </a:prstGeom>
          <a:solidFill>
            <a:srgbClr val="334155"/>
          </a:solidFill>
          <a:ln w="0">
            <a:noFill/>
          </a:ln>
        </p:spPr>
        <p:style>
          <a:lnRef idx="0">
            <a:scrgbClr r="0" g="0" b="0"/>
          </a:lnRef>
          <a:fillRef idx="0">
            <a:scrgbClr r="0" g="0" b="0"/>
          </a:fillRef>
          <a:effectRef idx="0">
            <a:scrgbClr r="0" g="0" b="0"/>
          </a:effectRef>
          <a:fontRef idx="minor"/>
        </p:style>
        <p:txBody>
          <a:bodyPr/>
          <a:lstStyle/>
          <a:p>
            <a:endParaRPr lang="en-US"/>
          </a:p>
        </p:txBody>
      </p:sp>
      <p:sp>
        <p:nvSpPr>
          <p:cNvPr id="576" name="Google Shape;644;p44"/>
          <p:cNvSpPr/>
          <p:nvPr/>
        </p:nvSpPr>
        <p:spPr>
          <a:xfrm>
            <a:off x="7341840" y="4753080"/>
            <a:ext cx="4268520" cy="8640"/>
          </a:xfrm>
          <a:prstGeom prst="rect">
            <a:avLst/>
          </a:prstGeom>
          <a:solidFill>
            <a:srgbClr val="334155"/>
          </a:solidFill>
          <a:ln w="0">
            <a:noFill/>
          </a:ln>
        </p:spPr>
        <p:style>
          <a:lnRef idx="0">
            <a:scrgbClr r="0" g="0" b="0"/>
          </a:lnRef>
          <a:fillRef idx="0">
            <a:scrgbClr r="0" g="0" b="0"/>
          </a:fillRef>
          <a:effectRef idx="0">
            <a:scrgbClr r="0" g="0" b="0"/>
          </a:effectRef>
          <a:fontRef idx="minor"/>
        </p:style>
        <p:txBody>
          <a:bodyPr/>
          <a:lstStyle/>
          <a:p>
            <a:endParaRPr lang="en-US"/>
          </a:p>
        </p:txBody>
      </p:sp>
      <p:sp>
        <p:nvSpPr>
          <p:cNvPr id="577" name="Google Shape;645;p44"/>
          <p:cNvSpPr/>
          <p:nvPr/>
        </p:nvSpPr>
        <p:spPr>
          <a:xfrm>
            <a:off x="581040" y="708120"/>
            <a:ext cx="11580840" cy="4118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spAutoFit/>
          </a:bodyPr>
          <a:lstStyle/>
          <a:p>
            <a:pPr>
              <a:lnSpc>
                <a:spcPct val="100000"/>
              </a:lnSpc>
              <a:tabLst>
                <a:tab pos="0" algn="l"/>
              </a:tabLst>
            </a:pPr>
            <a:r>
              <a:rPr lang="en-US" sz="2700" b="1" strike="noStrike" spc="-1">
                <a:solidFill>
                  <a:srgbClr val="38BDF8"/>
                </a:solidFill>
                <a:latin typeface="JetBrains Mono"/>
                <a:ea typeface="JetBrains Mono"/>
              </a:rPr>
              <a:t>Tech Spec: ADS-B vs AIS</a:t>
            </a:r>
            <a:endParaRPr lang="en-NZ" sz="2700" b="0" strike="noStrike" spc="-1">
              <a:latin typeface="Arial"/>
            </a:endParaRPr>
          </a:p>
        </p:txBody>
      </p:sp>
      <p:sp>
        <p:nvSpPr>
          <p:cNvPr id="578" name="Google Shape;646;p44"/>
          <p:cNvSpPr/>
          <p:nvPr/>
        </p:nvSpPr>
        <p:spPr>
          <a:xfrm>
            <a:off x="581040" y="1276200"/>
            <a:ext cx="11029320" cy="18360"/>
          </a:xfrm>
          <a:prstGeom prst="rect">
            <a:avLst/>
          </a:prstGeom>
          <a:solidFill>
            <a:srgbClr val="1E293B"/>
          </a:solidFill>
          <a:ln w="0">
            <a:noFill/>
          </a:ln>
        </p:spPr>
        <p:style>
          <a:lnRef idx="0">
            <a:scrgbClr r="0" g="0" b="0"/>
          </a:lnRef>
          <a:fillRef idx="0">
            <a:scrgbClr r="0" g="0" b="0"/>
          </a:fillRef>
          <a:effectRef idx="0">
            <a:scrgbClr r="0" g="0" b="0"/>
          </a:effectRef>
          <a:fontRef idx="minor"/>
        </p:style>
        <p:txBody>
          <a:bodyPr/>
          <a:lstStyle/>
          <a:p>
            <a:endParaRPr lang="en-US"/>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9" name="Google Shape;651;p45" descr="image.png"/>
          <p:cNvPicPr/>
          <p:nvPr/>
        </p:nvPicPr>
        <p:blipFill>
          <a:blip r:embed="rId3"/>
          <a:stretch/>
        </p:blipFill>
        <p:spPr>
          <a:xfrm>
            <a:off x="0" y="0"/>
            <a:ext cx="12191400" cy="6857280"/>
          </a:xfrm>
          <a:prstGeom prst="rect">
            <a:avLst/>
          </a:prstGeom>
          <a:ln w="0">
            <a:noFill/>
          </a:ln>
        </p:spPr>
      </p:pic>
      <p:pic>
        <p:nvPicPr>
          <p:cNvPr id="580" name="Google Shape;652;p45" descr="image.png"/>
          <p:cNvPicPr/>
          <p:nvPr/>
        </p:nvPicPr>
        <p:blipFill>
          <a:blip r:embed="rId4"/>
          <a:stretch/>
        </p:blipFill>
        <p:spPr>
          <a:xfrm>
            <a:off x="581040" y="3048120"/>
            <a:ext cx="3517200" cy="1856520"/>
          </a:xfrm>
          <a:prstGeom prst="rect">
            <a:avLst/>
          </a:prstGeom>
          <a:ln w="0">
            <a:noFill/>
          </a:ln>
        </p:spPr>
      </p:pic>
      <p:pic>
        <p:nvPicPr>
          <p:cNvPr id="581" name="Google Shape;653;p45" descr="image.png"/>
          <p:cNvPicPr/>
          <p:nvPr/>
        </p:nvPicPr>
        <p:blipFill>
          <a:blip r:embed="rId4"/>
          <a:stretch/>
        </p:blipFill>
        <p:spPr>
          <a:xfrm>
            <a:off x="4336920" y="3048120"/>
            <a:ext cx="3517200" cy="1856520"/>
          </a:xfrm>
          <a:prstGeom prst="rect">
            <a:avLst/>
          </a:prstGeom>
          <a:ln w="0">
            <a:noFill/>
          </a:ln>
        </p:spPr>
      </p:pic>
      <p:pic>
        <p:nvPicPr>
          <p:cNvPr id="582" name="Google Shape;654;p45" descr="image.png"/>
          <p:cNvPicPr/>
          <p:nvPr/>
        </p:nvPicPr>
        <p:blipFill>
          <a:blip r:embed="rId4"/>
          <a:stretch/>
        </p:blipFill>
        <p:spPr>
          <a:xfrm>
            <a:off x="8092800" y="3048120"/>
            <a:ext cx="3517200" cy="1856520"/>
          </a:xfrm>
          <a:prstGeom prst="rect">
            <a:avLst/>
          </a:prstGeom>
          <a:ln w="0">
            <a:noFill/>
          </a:ln>
        </p:spPr>
      </p:pic>
      <p:pic>
        <p:nvPicPr>
          <p:cNvPr id="583" name="Google Shape;655;p45" descr="image.png"/>
          <p:cNvPicPr/>
          <p:nvPr/>
        </p:nvPicPr>
        <p:blipFill>
          <a:blip r:embed="rId5"/>
          <a:stretch/>
        </p:blipFill>
        <p:spPr>
          <a:xfrm>
            <a:off x="9360" y="9360"/>
            <a:ext cx="12172320" cy="266040"/>
          </a:xfrm>
          <a:prstGeom prst="rect">
            <a:avLst/>
          </a:prstGeom>
          <a:ln w="0">
            <a:noFill/>
          </a:ln>
        </p:spPr>
      </p:pic>
      <p:pic>
        <p:nvPicPr>
          <p:cNvPr id="584" name="Google Shape;656;p45" descr="image.png"/>
          <p:cNvPicPr/>
          <p:nvPr/>
        </p:nvPicPr>
        <p:blipFill>
          <a:blip r:embed="rId5"/>
          <a:stretch/>
        </p:blipFill>
        <p:spPr>
          <a:xfrm>
            <a:off x="9360" y="6581880"/>
            <a:ext cx="12172320" cy="266040"/>
          </a:xfrm>
          <a:prstGeom prst="rect">
            <a:avLst/>
          </a:prstGeom>
          <a:ln w="0">
            <a:noFill/>
          </a:ln>
        </p:spPr>
      </p:pic>
      <p:sp>
        <p:nvSpPr>
          <p:cNvPr id="585" name="Google Shape;657;p45"/>
          <p:cNvSpPr/>
          <p:nvPr/>
        </p:nvSpPr>
        <p:spPr>
          <a:xfrm>
            <a:off x="828720" y="3714840"/>
            <a:ext cx="3021840" cy="615960"/>
          </a:xfrm>
          <a:prstGeom prst="rect">
            <a:avLst/>
          </a:prstGeom>
          <a:noFill/>
          <a:ln w="0">
            <a:noFill/>
          </a:ln>
        </p:spPr>
        <p:style>
          <a:lnRef idx="0">
            <a:scrgbClr r="0" g="0" b="0"/>
          </a:lnRef>
          <a:fillRef idx="0">
            <a:scrgbClr r="0" g="0" b="0"/>
          </a:fillRef>
          <a:effectRef idx="0">
            <a:scrgbClr r="0" g="0" b="0"/>
          </a:effectRef>
          <a:fontRef idx="minor"/>
        </p:style>
        <p:txBody>
          <a:bodyPr lIns="0" tIns="0" rIns="0" bIns="0">
            <a:spAutoFit/>
          </a:bodyPr>
          <a:lstStyle/>
          <a:p>
            <a:pPr>
              <a:lnSpc>
                <a:spcPct val="150000"/>
              </a:lnSpc>
              <a:tabLst>
                <a:tab pos="0" algn="l"/>
              </a:tabLst>
            </a:pPr>
            <a:r>
              <a:rPr lang="en-US" sz="1350" b="0" strike="noStrike" spc="-1">
                <a:solidFill>
                  <a:srgbClr val="CBD5E1"/>
                </a:solidFill>
                <a:latin typeface="Inter"/>
                <a:ea typeface="Inter"/>
              </a:rPr>
              <a:t>Ships reserve future time slots. "I will transmit in 30s on slot #405."</a:t>
            </a:r>
            <a:endParaRPr lang="en-NZ" sz="1350" b="0" strike="noStrike" spc="-1">
              <a:latin typeface="Arial"/>
            </a:endParaRPr>
          </a:p>
        </p:txBody>
      </p:sp>
      <p:sp>
        <p:nvSpPr>
          <p:cNvPr id="586" name="Google Shape;658;p45"/>
          <p:cNvSpPr/>
          <p:nvPr/>
        </p:nvSpPr>
        <p:spPr>
          <a:xfrm>
            <a:off x="4584600" y="3714840"/>
            <a:ext cx="3021840" cy="924120"/>
          </a:xfrm>
          <a:prstGeom prst="rect">
            <a:avLst/>
          </a:prstGeom>
          <a:noFill/>
          <a:ln w="0">
            <a:noFill/>
          </a:ln>
        </p:spPr>
        <p:style>
          <a:lnRef idx="0">
            <a:scrgbClr r="0" g="0" b="0"/>
          </a:lnRef>
          <a:fillRef idx="0">
            <a:scrgbClr r="0" g="0" b="0"/>
          </a:fillRef>
          <a:effectRef idx="0">
            <a:scrgbClr r="0" g="0" b="0"/>
          </a:effectRef>
          <a:fontRef idx="minor"/>
        </p:style>
        <p:txBody>
          <a:bodyPr lIns="0" tIns="0" rIns="0" bIns="0">
            <a:spAutoFit/>
          </a:bodyPr>
          <a:lstStyle/>
          <a:p>
            <a:pPr>
              <a:lnSpc>
                <a:spcPct val="150000"/>
              </a:lnSpc>
              <a:tabLst>
                <a:tab pos="0" algn="l"/>
              </a:tabLst>
            </a:pPr>
            <a:r>
              <a:rPr lang="en-US" sz="1350" b="0" strike="noStrike" spc="-1">
                <a:solidFill>
                  <a:srgbClr val="CBD5E1"/>
                </a:solidFill>
                <a:latin typeface="Inter"/>
                <a:ea typeface="Inter"/>
              </a:rPr>
              <a:t>Prevents packet collisions in crowded ports. More organized than ADS-B.</a:t>
            </a:r>
            <a:endParaRPr lang="en-NZ" sz="1350" b="0" strike="noStrike" spc="-1">
              <a:latin typeface="Arial"/>
            </a:endParaRPr>
          </a:p>
        </p:txBody>
      </p:sp>
      <p:sp>
        <p:nvSpPr>
          <p:cNvPr id="587" name="Google Shape;659;p45"/>
          <p:cNvSpPr/>
          <p:nvPr/>
        </p:nvSpPr>
        <p:spPr>
          <a:xfrm>
            <a:off x="8340480" y="3714840"/>
            <a:ext cx="3021840" cy="924120"/>
          </a:xfrm>
          <a:prstGeom prst="rect">
            <a:avLst/>
          </a:prstGeom>
          <a:noFill/>
          <a:ln w="0">
            <a:noFill/>
          </a:ln>
        </p:spPr>
        <p:style>
          <a:lnRef idx="0">
            <a:scrgbClr r="0" g="0" b="0"/>
          </a:lnRef>
          <a:fillRef idx="0">
            <a:scrgbClr r="0" g="0" b="0"/>
          </a:fillRef>
          <a:effectRef idx="0">
            <a:scrgbClr r="0" g="0" b="0"/>
          </a:effectRef>
          <a:fontRef idx="minor"/>
        </p:style>
        <p:txBody>
          <a:bodyPr lIns="0" tIns="0" rIns="0" bIns="0">
            <a:spAutoFit/>
          </a:bodyPr>
          <a:lstStyle/>
          <a:p>
            <a:pPr>
              <a:lnSpc>
                <a:spcPct val="150000"/>
              </a:lnSpc>
              <a:tabLst>
                <a:tab pos="0" algn="l"/>
              </a:tabLst>
            </a:pPr>
            <a:r>
              <a:rPr lang="en-US" sz="1350" b="0" strike="noStrike" spc="-1">
                <a:solidFill>
                  <a:srgbClr val="CBD5E1"/>
                </a:solidFill>
                <a:latin typeface="Inter"/>
                <a:ea typeface="Inter"/>
              </a:rPr>
              <a:t>SOTDMA fails in space because satellites see thousands of ships that can't hear each other.</a:t>
            </a:r>
            <a:endParaRPr lang="en-NZ" sz="1350" b="0" strike="noStrike" spc="-1">
              <a:latin typeface="Arial"/>
            </a:endParaRPr>
          </a:p>
        </p:txBody>
      </p:sp>
      <p:sp>
        <p:nvSpPr>
          <p:cNvPr id="588" name="Google Shape;660;p45"/>
          <p:cNvSpPr/>
          <p:nvPr/>
        </p:nvSpPr>
        <p:spPr>
          <a:xfrm>
            <a:off x="581040" y="708120"/>
            <a:ext cx="11580840" cy="4118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spAutoFit/>
          </a:bodyPr>
          <a:lstStyle/>
          <a:p>
            <a:pPr>
              <a:lnSpc>
                <a:spcPct val="100000"/>
              </a:lnSpc>
              <a:tabLst>
                <a:tab pos="0" algn="l"/>
              </a:tabLst>
            </a:pPr>
            <a:r>
              <a:rPr lang="en-US" sz="2700" b="1" strike="noStrike" spc="-1">
                <a:solidFill>
                  <a:srgbClr val="38BDF8"/>
                </a:solidFill>
                <a:latin typeface="JetBrains Mono"/>
                <a:ea typeface="JetBrains Mono"/>
              </a:rPr>
              <a:t>SOTDMA Protocol</a:t>
            </a:r>
            <a:endParaRPr lang="en-NZ" sz="2700" b="0" strike="noStrike" spc="-1">
              <a:latin typeface="Arial"/>
            </a:endParaRPr>
          </a:p>
        </p:txBody>
      </p:sp>
      <p:sp>
        <p:nvSpPr>
          <p:cNvPr id="589" name="Google Shape;661;p45"/>
          <p:cNvSpPr/>
          <p:nvPr/>
        </p:nvSpPr>
        <p:spPr>
          <a:xfrm>
            <a:off x="581040" y="1276200"/>
            <a:ext cx="11029320" cy="18360"/>
          </a:xfrm>
          <a:prstGeom prst="rect">
            <a:avLst/>
          </a:prstGeom>
          <a:solidFill>
            <a:srgbClr val="1E293B"/>
          </a:solidFill>
          <a:ln w="0">
            <a:noFill/>
          </a:ln>
        </p:spPr>
        <p:style>
          <a:lnRef idx="0">
            <a:scrgbClr r="0" g="0" b="0"/>
          </a:lnRef>
          <a:fillRef idx="0">
            <a:scrgbClr r="0" g="0" b="0"/>
          </a:fillRef>
          <a:effectRef idx="0">
            <a:scrgbClr r="0" g="0" b="0"/>
          </a:effectRef>
          <a:fontRef idx="minor"/>
        </p:style>
        <p:txBody>
          <a:bodyPr/>
          <a:lstStyle/>
          <a:p>
            <a:endParaRPr lang="en-US"/>
          </a:p>
        </p:txBody>
      </p:sp>
      <p:sp>
        <p:nvSpPr>
          <p:cNvPr id="590" name="Google Shape;662;p45"/>
          <p:cNvSpPr/>
          <p:nvPr/>
        </p:nvSpPr>
        <p:spPr>
          <a:xfrm>
            <a:off x="828720" y="3295800"/>
            <a:ext cx="3173040" cy="228240"/>
          </a:xfrm>
          <a:prstGeom prst="rect">
            <a:avLst/>
          </a:prstGeom>
          <a:noFill/>
          <a:ln w="0">
            <a:noFill/>
          </a:ln>
        </p:spPr>
        <p:style>
          <a:lnRef idx="0">
            <a:scrgbClr r="0" g="0" b="0"/>
          </a:lnRef>
          <a:fillRef idx="0">
            <a:scrgbClr r="0" g="0" b="0"/>
          </a:fillRef>
          <a:effectRef idx="0">
            <a:scrgbClr r="0" g="0" b="0"/>
          </a:effectRef>
          <a:fontRef idx="minor"/>
        </p:style>
        <p:txBody>
          <a:bodyPr lIns="0" tIns="0" rIns="0" bIns="0">
            <a:spAutoFit/>
          </a:bodyPr>
          <a:lstStyle/>
          <a:p>
            <a:pPr>
              <a:lnSpc>
                <a:spcPct val="100000"/>
              </a:lnSpc>
              <a:tabLst>
                <a:tab pos="0" algn="l"/>
              </a:tabLst>
            </a:pPr>
            <a:r>
              <a:rPr lang="en-US" sz="1500" b="1" strike="noStrike" spc="-1">
                <a:solidFill>
                  <a:srgbClr val="38BDF8"/>
                </a:solidFill>
                <a:latin typeface="JetBrains Mono"/>
                <a:ea typeface="JetBrains Mono"/>
              </a:rPr>
              <a:t>Concept</a:t>
            </a:r>
            <a:endParaRPr lang="en-NZ" sz="1500" b="0" strike="noStrike" spc="-1">
              <a:latin typeface="Arial"/>
            </a:endParaRPr>
          </a:p>
        </p:txBody>
      </p:sp>
      <p:sp>
        <p:nvSpPr>
          <p:cNvPr id="591" name="Google Shape;663;p45"/>
          <p:cNvSpPr/>
          <p:nvPr/>
        </p:nvSpPr>
        <p:spPr>
          <a:xfrm>
            <a:off x="4584600" y="3295800"/>
            <a:ext cx="3173040" cy="228240"/>
          </a:xfrm>
          <a:prstGeom prst="rect">
            <a:avLst/>
          </a:prstGeom>
          <a:noFill/>
          <a:ln w="0">
            <a:noFill/>
          </a:ln>
        </p:spPr>
        <p:style>
          <a:lnRef idx="0">
            <a:scrgbClr r="0" g="0" b="0"/>
          </a:lnRef>
          <a:fillRef idx="0">
            <a:scrgbClr r="0" g="0" b="0"/>
          </a:fillRef>
          <a:effectRef idx="0">
            <a:scrgbClr r="0" g="0" b="0"/>
          </a:effectRef>
          <a:fontRef idx="minor"/>
        </p:style>
        <p:txBody>
          <a:bodyPr lIns="0" tIns="0" rIns="0" bIns="0">
            <a:spAutoFit/>
          </a:bodyPr>
          <a:lstStyle/>
          <a:p>
            <a:pPr>
              <a:lnSpc>
                <a:spcPct val="100000"/>
              </a:lnSpc>
              <a:tabLst>
                <a:tab pos="0" algn="l"/>
              </a:tabLst>
            </a:pPr>
            <a:r>
              <a:rPr lang="en-US" sz="1500" b="1" strike="noStrike" spc="-1">
                <a:solidFill>
                  <a:srgbClr val="38BDF8"/>
                </a:solidFill>
                <a:latin typeface="JetBrains Mono"/>
                <a:ea typeface="JetBrains Mono"/>
              </a:rPr>
              <a:t>Benefit</a:t>
            </a:r>
            <a:endParaRPr lang="en-NZ" sz="1500" b="0" strike="noStrike" spc="-1">
              <a:latin typeface="Arial"/>
            </a:endParaRPr>
          </a:p>
        </p:txBody>
      </p:sp>
      <p:sp>
        <p:nvSpPr>
          <p:cNvPr id="592" name="Google Shape;664;p45"/>
          <p:cNvSpPr/>
          <p:nvPr/>
        </p:nvSpPr>
        <p:spPr>
          <a:xfrm>
            <a:off x="8340480" y="3295800"/>
            <a:ext cx="3173040" cy="228240"/>
          </a:xfrm>
          <a:prstGeom prst="rect">
            <a:avLst/>
          </a:prstGeom>
          <a:noFill/>
          <a:ln w="0">
            <a:noFill/>
          </a:ln>
        </p:spPr>
        <p:style>
          <a:lnRef idx="0">
            <a:scrgbClr r="0" g="0" b="0"/>
          </a:lnRef>
          <a:fillRef idx="0">
            <a:scrgbClr r="0" g="0" b="0"/>
          </a:fillRef>
          <a:effectRef idx="0">
            <a:scrgbClr r="0" g="0" b="0"/>
          </a:effectRef>
          <a:fontRef idx="minor"/>
        </p:style>
        <p:txBody>
          <a:bodyPr lIns="0" tIns="0" rIns="0" bIns="0">
            <a:spAutoFit/>
          </a:bodyPr>
          <a:lstStyle/>
          <a:p>
            <a:pPr>
              <a:lnSpc>
                <a:spcPct val="100000"/>
              </a:lnSpc>
              <a:tabLst>
                <a:tab pos="0" algn="l"/>
              </a:tabLst>
            </a:pPr>
            <a:r>
              <a:rPr lang="en-US" sz="1500" b="1" strike="noStrike" spc="-1">
                <a:solidFill>
                  <a:srgbClr val="38BDF8"/>
                </a:solidFill>
                <a:latin typeface="JetBrains Mono"/>
                <a:ea typeface="JetBrains Mono"/>
              </a:rPr>
              <a:t>Satellite Issue</a:t>
            </a:r>
            <a:endParaRPr lang="en-NZ" sz="1500" b="0" strike="noStrike" spc="-1">
              <a:latin typeface="Arial"/>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3" name="Google Shape;669;p46" descr="image.png"/>
          <p:cNvPicPr/>
          <p:nvPr/>
        </p:nvPicPr>
        <p:blipFill>
          <a:blip r:embed="rId3"/>
          <a:stretch/>
        </p:blipFill>
        <p:spPr>
          <a:xfrm>
            <a:off x="0" y="0"/>
            <a:ext cx="12191400" cy="6857280"/>
          </a:xfrm>
          <a:prstGeom prst="rect">
            <a:avLst/>
          </a:prstGeom>
          <a:ln w="0">
            <a:noFill/>
          </a:ln>
        </p:spPr>
      </p:pic>
      <p:pic>
        <p:nvPicPr>
          <p:cNvPr id="594" name="Google Shape;670;p46" descr="image.png"/>
          <p:cNvPicPr/>
          <p:nvPr/>
        </p:nvPicPr>
        <p:blipFill>
          <a:blip r:embed="rId4"/>
          <a:stretch/>
        </p:blipFill>
        <p:spPr>
          <a:xfrm>
            <a:off x="581040" y="2843280"/>
            <a:ext cx="5276160" cy="2266200"/>
          </a:xfrm>
          <a:prstGeom prst="rect">
            <a:avLst/>
          </a:prstGeom>
          <a:ln w="0">
            <a:noFill/>
          </a:ln>
        </p:spPr>
      </p:pic>
      <p:pic>
        <p:nvPicPr>
          <p:cNvPr id="595" name="Google Shape;671;p46" descr="image.png"/>
          <p:cNvPicPr/>
          <p:nvPr/>
        </p:nvPicPr>
        <p:blipFill>
          <a:blip r:embed="rId5"/>
          <a:stretch/>
        </p:blipFill>
        <p:spPr>
          <a:xfrm>
            <a:off x="6334200" y="2714760"/>
            <a:ext cx="5276160" cy="2523240"/>
          </a:xfrm>
          <a:prstGeom prst="rect">
            <a:avLst/>
          </a:prstGeom>
          <a:ln w="0">
            <a:noFill/>
          </a:ln>
        </p:spPr>
      </p:pic>
      <p:pic>
        <p:nvPicPr>
          <p:cNvPr id="596" name="Google Shape;672;p46" descr="image.png"/>
          <p:cNvPicPr/>
          <p:nvPr/>
        </p:nvPicPr>
        <p:blipFill>
          <a:blip r:embed="rId6"/>
          <a:stretch/>
        </p:blipFill>
        <p:spPr>
          <a:xfrm>
            <a:off x="9360" y="9360"/>
            <a:ext cx="12172320" cy="266040"/>
          </a:xfrm>
          <a:prstGeom prst="rect">
            <a:avLst/>
          </a:prstGeom>
          <a:ln w="0">
            <a:noFill/>
          </a:ln>
        </p:spPr>
      </p:pic>
      <p:pic>
        <p:nvPicPr>
          <p:cNvPr id="597" name="Google Shape;673;p46" descr="image.png"/>
          <p:cNvPicPr/>
          <p:nvPr/>
        </p:nvPicPr>
        <p:blipFill>
          <a:blip r:embed="rId6"/>
          <a:stretch/>
        </p:blipFill>
        <p:spPr>
          <a:xfrm>
            <a:off x="9360" y="6581880"/>
            <a:ext cx="12172320" cy="266040"/>
          </a:xfrm>
          <a:prstGeom prst="rect">
            <a:avLst/>
          </a:prstGeom>
          <a:ln w="0">
            <a:noFill/>
          </a:ln>
        </p:spPr>
      </p:pic>
      <p:sp>
        <p:nvSpPr>
          <p:cNvPr id="598" name="Google Shape;674;p46"/>
          <p:cNvSpPr/>
          <p:nvPr/>
        </p:nvSpPr>
        <p:spPr>
          <a:xfrm>
            <a:off x="828720" y="3510000"/>
            <a:ext cx="4780800" cy="307800"/>
          </a:xfrm>
          <a:prstGeom prst="rect">
            <a:avLst/>
          </a:prstGeom>
          <a:noFill/>
          <a:ln w="0">
            <a:noFill/>
          </a:ln>
        </p:spPr>
        <p:style>
          <a:lnRef idx="0">
            <a:scrgbClr r="0" g="0" b="0"/>
          </a:lnRef>
          <a:fillRef idx="0">
            <a:scrgbClr r="0" g="0" b="0"/>
          </a:fillRef>
          <a:effectRef idx="0">
            <a:scrgbClr r="0" g="0" b="0"/>
          </a:effectRef>
          <a:fontRef idx="minor"/>
        </p:style>
        <p:txBody>
          <a:bodyPr lIns="0" tIns="0" rIns="0" bIns="0">
            <a:spAutoFit/>
          </a:bodyPr>
          <a:lstStyle/>
          <a:p>
            <a:pPr>
              <a:lnSpc>
                <a:spcPct val="150000"/>
              </a:lnSpc>
              <a:tabLst>
                <a:tab pos="0" algn="l"/>
              </a:tabLst>
            </a:pPr>
            <a:r>
              <a:rPr lang="en-US" sz="1350" b="0" i="1" strike="noStrike" spc="-1">
                <a:solidFill>
                  <a:srgbClr val="CBD5E1"/>
                </a:solidFill>
                <a:latin typeface="Inter"/>
                <a:ea typeface="Inter"/>
              </a:rPr>
              <a:t>Updates frequently based on speed.</a:t>
            </a:r>
            <a:endParaRPr lang="en-NZ" sz="1350" b="0" strike="noStrike" spc="-1">
              <a:latin typeface="Arial"/>
            </a:endParaRPr>
          </a:p>
        </p:txBody>
      </p:sp>
      <p:sp>
        <p:nvSpPr>
          <p:cNvPr id="599" name="Google Shape;675;p46"/>
          <p:cNvSpPr/>
          <p:nvPr/>
        </p:nvSpPr>
        <p:spPr>
          <a:xfrm>
            <a:off x="6581880" y="3381480"/>
            <a:ext cx="4780800" cy="307800"/>
          </a:xfrm>
          <a:prstGeom prst="rect">
            <a:avLst/>
          </a:prstGeom>
          <a:noFill/>
          <a:ln w="0">
            <a:noFill/>
          </a:ln>
        </p:spPr>
        <p:style>
          <a:lnRef idx="0">
            <a:scrgbClr r="0" g="0" b="0"/>
          </a:lnRef>
          <a:fillRef idx="0">
            <a:scrgbClr r="0" g="0" b="0"/>
          </a:fillRef>
          <a:effectRef idx="0">
            <a:scrgbClr r="0" g="0" b="0"/>
          </a:effectRef>
          <a:fontRef idx="minor"/>
        </p:style>
        <p:txBody>
          <a:bodyPr lIns="0" tIns="0" rIns="0" bIns="0">
            <a:spAutoFit/>
          </a:bodyPr>
          <a:lstStyle/>
          <a:p>
            <a:pPr>
              <a:lnSpc>
                <a:spcPct val="150000"/>
              </a:lnSpc>
              <a:tabLst>
                <a:tab pos="0" algn="l"/>
              </a:tabLst>
            </a:pPr>
            <a:r>
              <a:rPr lang="en-US" sz="1350" b="0" i="1" strike="noStrike" spc="-1">
                <a:solidFill>
                  <a:srgbClr val="CBD5E1"/>
                </a:solidFill>
                <a:latin typeface="Inter"/>
                <a:ea typeface="Inter"/>
              </a:rPr>
              <a:t>Updates every 6 mins.</a:t>
            </a:r>
            <a:endParaRPr lang="en-NZ" sz="1350" b="0" strike="noStrike" spc="-1">
              <a:latin typeface="Arial"/>
            </a:endParaRPr>
          </a:p>
        </p:txBody>
      </p:sp>
      <p:sp>
        <p:nvSpPr>
          <p:cNvPr id="600" name="Google Shape;676;p46"/>
          <p:cNvSpPr/>
          <p:nvPr/>
        </p:nvSpPr>
        <p:spPr>
          <a:xfrm>
            <a:off x="1114560" y="3938760"/>
            <a:ext cx="94680" cy="205560"/>
          </a:xfrm>
          <a:prstGeom prst="rect">
            <a:avLst/>
          </a:prstGeom>
          <a:noFill/>
          <a:ln w="0">
            <a:noFill/>
          </a:ln>
        </p:spPr>
        <p:style>
          <a:lnRef idx="0">
            <a:scrgbClr r="0" g="0" b="0"/>
          </a:lnRef>
          <a:fillRef idx="0">
            <a:scrgbClr r="0" g="0" b="0"/>
          </a:fillRef>
          <a:effectRef idx="0">
            <a:scrgbClr r="0" g="0" b="0"/>
          </a:effectRef>
          <a:fontRef idx="minor"/>
        </p:style>
        <p:txBody>
          <a:bodyPr lIns="0" tIns="0" rIns="0" bIns="0">
            <a:spAutoFit/>
          </a:bodyPr>
          <a:lstStyle/>
          <a:p>
            <a:pPr>
              <a:lnSpc>
                <a:spcPct val="100000"/>
              </a:lnSpc>
              <a:tabLst>
                <a:tab pos="0" algn="l"/>
              </a:tabLst>
            </a:pPr>
            <a:r>
              <a:rPr lang="en-US" sz="1350" b="0" strike="noStrike" spc="-1">
                <a:solidFill>
                  <a:srgbClr val="CBD5E1"/>
                </a:solidFill>
                <a:latin typeface="Inter"/>
                <a:ea typeface="Inter"/>
              </a:rPr>
              <a:t>•</a:t>
            </a:r>
            <a:endParaRPr lang="en-NZ" sz="1350" b="0" strike="noStrike" spc="-1">
              <a:latin typeface="Arial"/>
            </a:endParaRPr>
          </a:p>
        </p:txBody>
      </p:sp>
      <p:sp>
        <p:nvSpPr>
          <p:cNvPr id="601" name="Google Shape;677;p46"/>
          <p:cNvSpPr/>
          <p:nvPr/>
        </p:nvSpPr>
        <p:spPr>
          <a:xfrm>
            <a:off x="1209600" y="3938760"/>
            <a:ext cx="4399920" cy="307800"/>
          </a:xfrm>
          <a:prstGeom prst="rect">
            <a:avLst/>
          </a:prstGeom>
          <a:noFill/>
          <a:ln w="0">
            <a:noFill/>
          </a:ln>
        </p:spPr>
        <p:style>
          <a:lnRef idx="0">
            <a:scrgbClr r="0" g="0" b="0"/>
          </a:lnRef>
          <a:fillRef idx="0">
            <a:scrgbClr r="0" g="0" b="0"/>
          </a:fillRef>
          <a:effectRef idx="0">
            <a:scrgbClr r="0" g="0" b="0"/>
          </a:effectRef>
          <a:fontRef idx="minor"/>
        </p:style>
        <p:txBody>
          <a:bodyPr lIns="95400" tIns="0" rIns="0" bIns="0">
            <a:spAutoFit/>
          </a:bodyPr>
          <a:lstStyle/>
          <a:p>
            <a:pPr>
              <a:lnSpc>
                <a:spcPct val="150000"/>
              </a:lnSpc>
              <a:tabLst>
                <a:tab pos="0" algn="l"/>
              </a:tabLst>
            </a:pPr>
            <a:r>
              <a:rPr lang="en-US" sz="1350" b="0" strike="noStrike" spc="-1">
                <a:solidFill>
                  <a:srgbClr val="CBD5E1"/>
                </a:solidFill>
                <a:latin typeface="Inter"/>
                <a:ea typeface="Inter"/>
              </a:rPr>
              <a:t>Position (Lat/Lon)</a:t>
            </a:r>
            <a:endParaRPr lang="en-NZ" sz="1350" b="0" strike="noStrike" spc="-1">
              <a:latin typeface="Arial"/>
            </a:endParaRPr>
          </a:p>
        </p:txBody>
      </p:sp>
      <p:sp>
        <p:nvSpPr>
          <p:cNvPr id="602" name="Google Shape;678;p46"/>
          <p:cNvSpPr/>
          <p:nvPr/>
        </p:nvSpPr>
        <p:spPr>
          <a:xfrm>
            <a:off x="1114560" y="4195800"/>
            <a:ext cx="94680" cy="205560"/>
          </a:xfrm>
          <a:prstGeom prst="rect">
            <a:avLst/>
          </a:prstGeom>
          <a:noFill/>
          <a:ln w="0">
            <a:noFill/>
          </a:ln>
        </p:spPr>
        <p:style>
          <a:lnRef idx="0">
            <a:scrgbClr r="0" g="0" b="0"/>
          </a:lnRef>
          <a:fillRef idx="0">
            <a:scrgbClr r="0" g="0" b="0"/>
          </a:fillRef>
          <a:effectRef idx="0">
            <a:scrgbClr r="0" g="0" b="0"/>
          </a:effectRef>
          <a:fontRef idx="minor"/>
        </p:style>
        <p:txBody>
          <a:bodyPr lIns="0" tIns="0" rIns="0" bIns="0">
            <a:spAutoFit/>
          </a:bodyPr>
          <a:lstStyle/>
          <a:p>
            <a:pPr>
              <a:lnSpc>
                <a:spcPct val="100000"/>
              </a:lnSpc>
              <a:tabLst>
                <a:tab pos="0" algn="l"/>
              </a:tabLst>
            </a:pPr>
            <a:r>
              <a:rPr lang="en-US" sz="1350" b="0" strike="noStrike" spc="-1">
                <a:solidFill>
                  <a:srgbClr val="CBD5E1"/>
                </a:solidFill>
                <a:latin typeface="Inter"/>
                <a:ea typeface="Inter"/>
              </a:rPr>
              <a:t>•</a:t>
            </a:r>
            <a:endParaRPr lang="en-NZ" sz="1350" b="0" strike="noStrike" spc="-1">
              <a:latin typeface="Arial"/>
            </a:endParaRPr>
          </a:p>
        </p:txBody>
      </p:sp>
      <p:sp>
        <p:nvSpPr>
          <p:cNvPr id="603" name="Google Shape;679;p46"/>
          <p:cNvSpPr/>
          <p:nvPr/>
        </p:nvSpPr>
        <p:spPr>
          <a:xfrm>
            <a:off x="1209600" y="4195800"/>
            <a:ext cx="4399920" cy="307800"/>
          </a:xfrm>
          <a:prstGeom prst="rect">
            <a:avLst/>
          </a:prstGeom>
          <a:noFill/>
          <a:ln w="0">
            <a:noFill/>
          </a:ln>
        </p:spPr>
        <p:style>
          <a:lnRef idx="0">
            <a:scrgbClr r="0" g="0" b="0"/>
          </a:lnRef>
          <a:fillRef idx="0">
            <a:scrgbClr r="0" g="0" b="0"/>
          </a:fillRef>
          <a:effectRef idx="0">
            <a:scrgbClr r="0" g="0" b="0"/>
          </a:effectRef>
          <a:fontRef idx="minor"/>
        </p:style>
        <p:txBody>
          <a:bodyPr lIns="95400" tIns="0" rIns="0" bIns="0">
            <a:spAutoFit/>
          </a:bodyPr>
          <a:lstStyle/>
          <a:p>
            <a:pPr>
              <a:lnSpc>
                <a:spcPct val="150000"/>
              </a:lnSpc>
              <a:tabLst>
                <a:tab pos="0" algn="l"/>
              </a:tabLst>
            </a:pPr>
            <a:r>
              <a:rPr lang="en-US" sz="1350" b="0" strike="noStrike" spc="-1">
                <a:solidFill>
                  <a:srgbClr val="CBD5E1"/>
                </a:solidFill>
                <a:latin typeface="Inter"/>
                <a:ea typeface="Inter"/>
              </a:rPr>
              <a:t>COG / SOG</a:t>
            </a:r>
            <a:endParaRPr lang="en-NZ" sz="1350" b="0" strike="noStrike" spc="-1">
              <a:latin typeface="Arial"/>
            </a:endParaRPr>
          </a:p>
        </p:txBody>
      </p:sp>
      <p:sp>
        <p:nvSpPr>
          <p:cNvPr id="604" name="Google Shape;680;p46"/>
          <p:cNvSpPr/>
          <p:nvPr/>
        </p:nvSpPr>
        <p:spPr>
          <a:xfrm>
            <a:off x="1114560" y="4452840"/>
            <a:ext cx="94680" cy="205560"/>
          </a:xfrm>
          <a:prstGeom prst="rect">
            <a:avLst/>
          </a:prstGeom>
          <a:noFill/>
          <a:ln w="0">
            <a:noFill/>
          </a:ln>
        </p:spPr>
        <p:style>
          <a:lnRef idx="0">
            <a:scrgbClr r="0" g="0" b="0"/>
          </a:lnRef>
          <a:fillRef idx="0">
            <a:scrgbClr r="0" g="0" b="0"/>
          </a:fillRef>
          <a:effectRef idx="0">
            <a:scrgbClr r="0" g="0" b="0"/>
          </a:effectRef>
          <a:fontRef idx="minor"/>
        </p:style>
        <p:txBody>
          <a:bodyPr lIns="0" tIns="0" rIns="0" bIns="0">
            <a:spAutoFit/>
          </a:bodyPr>
          <a:lstStyle/>
          <a:p>
            <a:pPr>
              <a:lnSpc>
                <a:spcPct val="100000"/>
              </a:lnSpc>
              <a:tabLst>
                <a:tab pos="0" algn="l"/>
              </a:tabLst>
            </a:pPr>
            <a:r>
              <a:rPr lang="en-US" sz="1350" b="0" strike="noStrike" spc="-1">
                <a:solidFill>
                  <a:srgbClr val="CBD5E1"/>
                </a:solidFill>
                <a:latin typeface="Inter"/>
                <a:ea typeface="Inter"/>
              </a:rPr>
              <a:t>•</a:t>
            </a:r>
            <a:endParaRPr lang="en-NZ" sz="1350" b="0" strike="noStrike" spc="-1">
              <a:latin typeface="Arial"/>
            </a:endParaRPr>
          </a:p>
        </p:txBody>
      </p:sp>
      <p:sp>
        <p:nvSpPr>
          <p:cNvPr id="605" name="Google Shape;681;p46"/>
          <p:cNvSpPr/>
          <p:nvPr/>
        </p:nvSpPr>
        <p:spPr>
          <a:xfrm>
            <a:off x="1209600" y="4452840"/>
            <a:ext cx="4399920" cy="307800"/>
          </a:xfrm>
          <a:prstGeom prst="rect">
            <a:avLst/>
          </a:prstGeom>
          <a:noFill/>
          <a:ln w="0">
            <a:noFill/>
          </a:ln>
        </p:spPr>
        <p:style>
          <a:lnRef idx="0">
            <a:scrgbClr r="0" g="0" b="0"/>
          </a:lnRef>
          <a:fillRef idx="0">
            <a:scrgbClr r="0" g="0" b="0"/>
          </a:fillRef>
          <a:effectRef idx="0">
            <a:scrgbClr r="0" g="0" b="0"/>
          </a:effectRef>
          <a:fontRef idx="minor"/>
        </p:style>
        <p:txBody>
          <a:bodyPr lIns="95400" tIns="0" rIns="0" bIns="0">
            <a:spAutoFit/>
          </a:bodyPr>
          <a:lstStyle/>
          <a:p>
            <a:pPr>
              <a:lnSpc>
                <a:spcPct val="150000"/>
              </a:lnSpc>
              <a:tabLst>
                <a:tab pos="0" algn="l"/>
              </a:tabLst>
            </a:pPr>
            <a:r>
              <a:rPr lang="en-US" sz="1350" b="0" strike="noStrike" spc="-1">
                <a:solidFill>
                  <a:srgbClr val="CBD5E1"/>
                </a:solidFill>
                <a:latin typeface="Inter"/>
                <a:ea typeface="Inter"/>
              </a:rPr>
              <a:t>Rate of Turn</a:t>
            </a:r>
            <a:endParaRPr lang="en-NZ" sz="1350" b="0" strike="noStrike" spc="-1">
              <a:latin typeface="Arial"/>
            </a:endParaRPr>
          </a:p>
        </p:txBody>
      </p:sp>
      <p:sp>
        <p:nvSpPr>
          <p:cNvPr id="606" name="Google Shape;682;p46"/>
          <p:cNvSpPr/>
          <p:nvPr/>
        </p:nvSpPr>
        <p:spPr>
          <a:xfrm>
            <a:off x="6867360" y="3809880"/>
            <a:ext cx="94680" cy="205560"/>
          </a:xfrm>
          <a:prstGeom prst="rect">
            <a:avLst/>
          </a:prstGeom>
          <a:noFill/>
          <a:ln w="0">
            <a:noFill/>
          </a:ln>
        </p:spPr>
        <p:style>
          <a:lnRef idx="0">
            <a:scrgbClr r="0" g="0" b="0"/>
          </a:lnRef>
          <a:fillRef idx="0">
            <a:scrgbClr r="0" g="0" b="0"/>
          </a:fillRef>
          <a:effectRef idx="0">
            <a:scrgbClr r="0" g="0" b="0"/>
          </a:effectRef>
          <a:fontRef idx="minor"/>
        </p:style>
        <p:txBody>
          <a:bodyPr lIns="0" tIns="0" rIns="0" bIns="0">
            <a:spAutoFit/>
          </a:bodyPr>
          <a:lstStyle/>
          <a:p>
            <a:pPr>
              <a:lnSpc>
                <a:spcPct val="100000"/>
              </a:lnSpc>
              <a:tabLst>
                <a:tab pos="0" algn="l"/>
              </a:tabLst>
            </a:pPr>
            <a:r>
              <a:rPr lang="en-US" sz="1350" b="0" strike="noStrike" spc="-1">
                <a:solidFill>
                  <a:srgbClr val="CBD5E1"/>
                </a:solidFill>
                <a:latin typeface="Inter"/>
                <a:ea typeface="Inter"/>
              </a:rPr>
              <a:t>•</a:t>
            </a:r>
            <a:endParaRPr lang="en-NZ" sz="1350" b="0" strike="noStrike" spc="-1">
              <a:latin typeface="Arial"/>
            </a:endParaRPr>
          </a:p>
        </p:txBody>
      </p:sp>
      <p:sp>
        <p:nvSpPr>
          <p:cNvPr id="607" name="Google Shape;683;p46"/>
          <p:cNvSpPr/>
          <p:nvPr/>
        </p:nvSpPr>
        <p:spPr>
          <a:xfrm>
            <a:off x="6962760" y="3809880"/>
            <a:ext cx="4399920" cy="307800"/>
          </a:xfrm>
          <a:prstGeom prst="rect">
            <a:avLst/>
          </a:prstGeom>
          <a:noFill/>
          <a:ln w="0">
            <a:noFill/>
          </a:ln>
        </p:spPr>
        <p:style>
          <a:lnRef idx="0">
            <a:scrgbClr r="0" g="0" b="0"/>
          </a:lnRef>
          <a:fillRef idx="0">
            <a:scrgbClr r="0" g="0" b="0"/>
          </a:fillRef>
          <a:effectRef idx="0">
            <a:scrgbClr r="0" g="0" b="0"/>
          </a:effectRef>
          <a:fontRef idx="minor"/>
        </p:style>
        <p:txBody>
          <a:bodyPr lIns="95400" tIns="0" rIns="0" bIns="0">
            <a:spAutoFit/>
          </a:bodyPr>
          <a:lstStyle/>
          <a:p>
            <a:pPr>
              <a:lnSpc>
                <a:spcPct val="150000"/>
              </a:lnSpc>
              <a:tabLst>
                <a:tab pos="0" algn="l"/>
              </a:tabLst>
            </a:pPr>
            <a:r>
              <a:rPr lang="en-US" sz="1350" b="0" strike="noStrike" spc="-1">
                <a:solidFill>
                  <a:srgbClr val="CBD5E1"/>
                </a:solidFill>
                <a:latin typeface="Inter"/>
                <a:ea typeface="Inter"/>
              </a:rPr>
              <a:t>MMSI &amp; IMO Number</a:t>
            </a:r>
            <a:endParaRPr lang="en-NZ" sz="1350" b="0" strike="noStrike" spc="-1">
              <a:latin typeface="Arial"/>
            </a:endParaRPr>
          </a:p>
        </p:txBody>
      </p:sp>
      <p:sp>
        <p:nvSpPr>
          <p:cNvPr id="608" name="Google Shape;684;p46"/>
          <p:cNvSpPr/>
          <p:nvPr/>
        </p:nvSpPr>
        <p:spPr>
          <a:xfrm>
            <a:off x="6867360" y="4067280"/>
            <a:ext cx="94680" cy="205560"/>
          </a:xfrm>
          <a:prstGeom prst="rect">
            <a:avLst/>
          </a:prstGeom>
          <a:noFill/>
          <a:ln w="0">
            <a:noFill/>
          </a:ln>
        </p:spPr>
        <p:style>
          <a:lnRef idx="0">
            <a:scrgbClr r="0" g="0" b="0"/>
          </a:lnRef>
          <a:fillRef idx="0">
            <a:scrgbClr r="0" g="0" b="0"/>
          </a:fillRef>
          <a:effectRef idx="0">
            <a:scrgbClr r="0" g="0" b="0"/>
          </a:effectRef>
          <a:fontRef idx="minor"/>
        </p:style>
        <p:txBody>
          <a:bodyPr lIns="0" tIns="0" rIns="0" bIns="0">
            <a:spAutoFit/>
          </a:bodyPr>
          <a:lstStyle/>
          <a:p>
            <a:pPr>
              <a:lnSpc>
                <a:spcPct val="100000"/>
              </a:lnSpc>
              <a:tabLst>
                <a:tab pos="0" algn="l"/>
              </a:tabLst>
            </a:pPr>
            <a:r>
              <a:rPr lang="en-US" sz="1350" b="0" strike="noStrike" spc="-1">
                <a:solidFill>
                  <a:srgbClr val="CBD5E1"/>
                </a:solidFill>
                <a:latin typeface="Inter"/>
                <a:ea typeface="Inter"/>
              </a:rPr>
              <a:t>•</a:t>
            </a:r>
            <a:endParaRPr lang="en-NZ" sz="1350" b="0" strike="noStrike" spc="-1">
              <a:latin typeface="Arial"/>
            </a:endParaRPr>
          </a:p>
        </p:txBody>
      </p:sp>
      <p:sp>
        <p:nvSpPr>
          <p:cNvPr id="609" name="Google Shape;685;p46"/>
          <p:cNvSpPr/>
          <p:nvPr/>
        </p:nvSpPr>
        <p:spPr>
          <a:xfrm>
            <a:off x="6962760" y="4067280"/>
            <a:ext cx="4399920" cy="307800"/>
          </a:xfrm>
          <a:prstGeom prst="rect">
            <a:avLst/>
          </a:prstGeom>
          <a:noFill/>
          <a:ln w="0">
            <a:noFill/>
          </a:ln>
        </p:spPr>
        <p:style>
          <a:lnRef idx="0">
            <a:scrgbClr r="0" g="0" b="0"/>
          </a:lnRef>
          <a:fillRef idx="0">
            <a:scrgbClr r="0" g="0" b="0"/>
          </a:fillRef>
          <a:effectRef idx="0">
            <a:scrgbClr r="0" g="0" b="0"/>
          </a:effectRef>
          <a:fontRef idx="minor"/>
        </p:style>
        <p:txBody>
          <a:bodyPr lIns="95400" tIns="0" rIns="0" bIns="0">
            <a:spAutoFit/>
          </a:bodyPr>
          <a:lstStyle/>
          <a:p>
            <a:pPr>
              <a:lnSpc>
                <a:spcPct val="150000"/>
              </a:lnSpc>
              <a:tabLst>
                <a:tab pos="0" algn="l"/>
              </a:tabLst>
            </a:pPr>
            <a:r>
              <a:rPr lang="en-US" sz="1350" b="0" strike="noStrike" spc="-1">
                <a:solidFill>
                  <a:srgbClr val="CBD5E1"/>
                </a:solidFill>
                <a:latin typeface="Inter"/>
                <a:ea typeface="Inter"/>
              </a:rPr>
              <a:t>Callsign &amp; Name</a:t>
            </a:r>
            <a:endParaRPr lang="en-NZ" sz="1350" b="0" strike="noStrike" spc="-1">
              <a:latin typeface="Arial"/>
            </a:endParaRPr>
          </a:p>
        </p:txBody>
      </p:sp>
      <p:sp>
        <p:nvSpPr>
          <p:cNvPr id="610" name="Google Shape;686;p46"/>
          <p:cNvSpPr/>
          <p:nvPr/>
        </p:nvSpPr>
        <p:spPr>
          <a:xfrm>
            <a:off x="6867360" y="4324320"/>
            <a:ext cx="94680" cy="205560"/>
          </a:xfrm>
          <a:prstGeom prst="rect">
            <a:avLst/>
          </a:prstGeom>
          <a:noFill/>
          <a:ln w="0">
            <a:noFill/>
          </a:ln>
        </p:spPr>
        <p:style>
          <a:lnRef idx="0">
            <a:scrgbClr r="0" g="0" b="0"/>
          </a:lnRef>
          <a:fillRef idx="0">
            <a:scrgbClr r="0" g="0" b="0"/>
          </a:fillRef>
          <a:effectRef idx="0">
            <a:scrgbClr r="0" g="0" b="0"/>
          </a:effectRef>
          <a:fontRef idx="minor"/>
        </p:style>
        <p:txBody>
          <a:bodyPr lIns="0" tIns="0" rIns="0" bIns="0">
            <a:spAutoFit/>
          </a:bodyPr>
          <a:lstStyle/>
          <a:p>
            <a:pPr>
              <a:lnSpc>
                <a:spcPct val="100000"/>
              </a:lnSpc>
              <a:tabLst>
                <a:tab pos="0" algn="l"/>
              </a:tabLst>
            </a:pPr>
            <a:r>
              <a:rPr lang="en-US" sz="1350" b="0" strike="noStrike" spc="-1">
                <a:solidFill>
                  <a:srgbClr val="CBD5E1"/>
                </a:solidFill>
                <a:latin typeface="Inter"/>
                <a:ea typeface="Inter"/>
              </a:rPr>
              <a:t>•</a:t>
            </a:r>
            <a:endParaRPr lang="en-NZ" sz="1350" b="0" strike="noStrike" spc="-1">
              <a:latin typeface="Arial"/>
            </a:endParaRPr>
          </a:p>
        </p:txBody>
      </p:sp>
      <p:sp>
        <p:nvSpPr>
          <p:cNvPr id="611" name="Google Shape;687;p46"/>
          <p:cNvSpPr/>
          <p:nvPr/>
        </p:nvSpPr>
        <p:spPr>
          <a:xfrm>
            <a:off x="6962760" y="4324320"/>
            <a:ext cx="4399920" cy="307800"/>
          </a:xfrm>
          <a:prstGeom prst="rect">
            <a:avLst/>
          </a:prstGeom>
          <a:noFill/>
          <a:ln w="0">
            <a:noFill/>
          </a:ln>
        </p:spPr>
        <p:style>
          <a:lnRef idx="0">
            <a:scrgbClr r="0" g="0" b="0"/>
          </a:lnRef>
          <a:fillRef idx="0">
            <a:scrgbClr r="0" g="0" b="0"/>
          </a:fillRef>
          <a:effectRef idx="0">
            <a:scrgbClr r="0" g="0" b="0"/>
          </a:effectRef>
          <a:fontRef idx="minor"/>
        </p:style>
        <p:txBody>
          <a:bodyPr lIns="95400" tIns="0" rIns="0" bIns="0">
            <a:spAutoFit/>
          </a:bodyPr>
          <a:lstStyle/>
          <a:p>
            <a:pPr>
              <a:lnSpc>
                <a:spcPct val="150000"/>
              </a:lnSpc>
              <a:tabLst>
                <a:tab pos="0" algn="l"/>
              </a:tabLst>
            </a:pPr>
            <a:r>
              <a:rPr lang="en-US" sz="1350" b="0" strike="noStrike" spc="-1">
                <a:solidFill>
                  <a:srgbClr val="CBD5E1"/>
                </a:solidFill>
                <a:latin typeface="Inter"/>
                <a:ea typeface="Inter"/>
              </a:rPr>
              <a:t>Destination &amp; ETA</a:t>
            </a:r>
            <a:endParaRPr lang="en-NZ" sz="1350" b="0" strike="noStrike" spc="-1">
              <a:latin typeface="Arial"/>
            </a:endParaRPr>
          </a:p>
        </p:txBody>
      </p:sp>
      <p:sp>
        <p:nvSpPr>
          <p:cNvPr id="612" name="Google Shape;688;p46"/>
          <p:cNvSpPr/>
          <p:nvPr/>
        </p:nvSpPr>
        <p:spPr>
          <a:xfrm>
            <a:off x="6867360" y="4581360"/>
            <a:ext cx="94680" cy="205560"/>
          </a:xfrm>
          <a:prstGeom prst="rect">
            <a:avLst/>
          </a:prstGeom>
          <a:noFill/>
          <a:ln w="0">
            <a:noFill/>
          </a:ln>
        </p:spPr>
        <p:style>
          <a:lnRef idx="0">
            <a:scrgbClr r="0" g="0" b="0"/>
          </a:lnRef>
          <a:fillRef idx="0">
            <a:scrgbClr r="0" g="0" b="0"/>
          </a:fillRef>
          <a:effectRef idx="0">
            <a:scrgbClr r="0" g="0" b="0"/>
          </a:effectRef>
          <a:fontRef idx="minor"/>
        </p:style>
        <p:txBody>
          <a:bodyPr lIns="0" tIns="0" rIns="0" bIns="0">
            <a:spAutoFit/>
          </a:bodyPr>
          <a:lstStyle/>
          <a:p>
            <a:pPr>
              <a:lnSpc>
                <a:spcPct val="100000"/>
              </a:lnSpc>
              <a:tabLst>
                <a:tab pos="0" algn="l"/>
              </a:tabLst>
            </a:pPr>
            <a:r>
              <a:rPr lang="en-US" sz="1350" b="0" strike="noStrike" spc="-1">
                <a:solidFill>
                  <a:srgbClr val="CBD5E1"/>
                </a:solidFill>
                <a:latin typeface="Inter"/>
                <a:ea typeface="Inter"/>
              </a:rPr>
              <a:t>•</a:t>
            </a:r>
            <a:endParaRPr lang="en-NZ" sz="1350" b="0" strike="noStrike" spc="-1">
              <a:latin typeface="Arial"/>
            </a:endParaRPr>
          </a:p>
        </p:txBody>
      </p:sp>
      <p:sp>
        <p:nvSpPr>
          <p:cNvPr id="613" name="Google Shape;689;p46"/>
          <p:cNvSpPr/>
          <p:nvPr/>
        </p:nvSpPr>
        <p:spPr>
          <a:xfrm>
            <a:off x="6962760" y="4581360"/>
            <a:ext cx="4399920" cy="307800"/>
          </a:xfrm>
          <a:prstGeom prst="rect">
            <a:avLst/>
          </a:prstGeom>
          <a:noFill/>
          <a:ln w="0">
            <a:noFill/>
          </a:ln>
        </p:spPr>
        <p:style>
          <a:lnRef idx="0">
            <a:scrgbClr r="0" g="0" b="0"/>
          </a:lnRef>
          <a:fillRef idx="0">
            <a:scrgbClr r="0" g="0" b="0"/>
          </a:fillRef>
          <a:effectRef idx="0">
            <a:scrgbClr r="0" g="0" b="0"/>
          </a:effectRef>
          <a:fontRef idx="minor"/>
        </p:style>
        <p:txBody>
          <a:bodyPr lIns="95400" tIns="0" rIns="0" bIns="0">
            <a:spAutoFit/>
          </a:bodyPr>
          <a:lstStyle/>
          <a:p>
            <a:pPr>
              <a:lnSpc>
                <a:spcPct val="150000"/>
              </a:lnSpc>
              <a:tabLst>
                <a:tab pos="0" algn="l"/>
              </a:tabLst>
            </a:pPr>
            <a:r>
              <a:rPr lang="en-US" sz="1350" b="0" strike="noStrike" spc="-1">
                <a:solidFill>
                  <a:srgbClr val="CBD5E1"/>
                </a:solidFill>
                <a:latin typeface="Inter"/>
                <a:ea typeface="Inter"/>
              </a:rPr>
              <a:t>Draft &amp; Cargo</a:t>
            </a:r>
            <a:endParaRPr lang="en-NZ" sz="1350" b="0" strike="noStrike" spc="-1">
              <a:latin typeface="Arial"/>
            </a:endParaRPr>
          </a:p>
        </p:txBody>
      </p:sp>
      <p:sp>
        <p:nvSpPr>
          <p:cNvPr id="614" name="Google Shape;690;p46"/>
          <p:cNvSpPr/>
          <p:nvPr/>
        </p:nvSpPr>
        <p:spPr>
          <a:xfrm>
            <a:off x="581040" y="708120"/>
            <a:ext cx="11580840" cy="4118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spAutoFit/>
          </a:bodyPr>
          <a:lstStyle/>
          <a:p>
            <a:pPr>
              <a:lnSpc>
                <a:spcPct val="100000"/>
              </a:lnSpc>
              <a:tabLst>
                <a:tab pos="0" algn="l"/>
              </a:tabLst>
            </a:pPr>
            <a:r>
              <a:rPr lang="en-US" sz="2700" b="1" strike="noStrike" spc="-1">
                <a:solidFill>
                  <a:srgbClr val="38BDF8"/>
                </a:solidFill>
                <a:latin typeface="JetBrains Mono"/>
                <a:ea typeface="JetBrains Mono"/>
              </a:rPr>
              <a:t>AIS Message Content</a:t>
            </a:r>
            <a:endParaRPr lang="en-NZ" sz="2700" b="0" strike="noStrike" spc="-1">
              <a:latin typeface="Arial"/>
            </a:endParaRPr>
          </a:p>
        </p:txBody>
      </p:sp>
      <p:sp>
        <p:nvSpPr>
          <p:cNvPr id="615" name="Google Shape;691;p46"/>
          <p:cNvSpPr/>
          <p:nvPr/>
        </p:nvSpPr>
        <p:spPr>
          <a:xfrm>
            <a:off x="581040" y="1276200"/>
            <a:ext cx="11029320" cy="18360"/>
          </a:xfrm>
          <a:prstGeom prst="rect">
            <a:avLst/>
          </a:prstGeom>
          <a:solidFill>
            <a:srgbClr val="1E293B"/>
          </a:solidFill>
          <a:ln w="0">
            <a:noFill/>
          </a:ln>
        </p:spPr>
        <p:style>
          <a:lnRef idx="0">
            <a:scrgbClr r="0" g="0" b="0"/>
          </a:lnRef>
          <a:fillRef idx="0">
            <a:scrgbClr r="0" g="0" b="0"/>
          </a:fillRef>
          <a:effectRef idx="0">
            <a:scrgbClr r="0" g="0" b="0"/>
          </a:effectRef>
          <a:fontRef idx="minor"/>
        </p:style>
        <p:txBody>
          <a:bodyPr/>
          <a:lstStyle/>
          <a:p>
            <a:endParaRPr lang="en-US"/>
          </a:p>
        </p:txBody>
      </p:sp>
      <p:sp>
        <p:nvSpPr>
          <p:cNvPr id="616" name="Google Shape;692;p46"/>
          <p:cNvSpPr/>
          <p:nvPr/>
        </p:nvSpPr>
        <p:spPr>
          <a:xfrm>
            <a:off x="828720" y="3090960"/>
            <a:ext cx="5019840" cy="228240"/>
          </a:xfrm>
          <a:prstGeom prst="rect">
            <a:avLst/>
          </a:prstGeom>
          <a:noFill/>
          <a:ln w="0">
            <a:noFill/>
          </a:ln>
        </p:spPr>
        <p:style>
          <a:lnRef idx="0">
            <a:scrgbClr r="0" g="0" b="0"/>
          </a:lnRef>
          <a:fillRef idx="0">
            <a:scrgbClr r="0" g="0" b="0"/>
          </a:fillRef>
          <a:effectRef idx="0">
            <a:scrgbClr r="0" g="0" b="0"/>
          </a:effectRef>
          <a:fontRef idx="minor"/>
        </p:style>
        <p:txBody>
          <a:bodyPr lIns="0" tIns="0" rIns="0" bIns="0">
            <a:spAutoFit/>
          </a:bodyPr>
          <a:lstStyle/>
          <a:p>
            <a:pPr>
              <a:lnSpc>
                <a:spcPct val="100000"/>
              </a:lnSpc>
              <a:tabLst>
                <a:tab pos="0" algn="l"/>
              </a:tabLst>
            </a:pPr>
            <a:r>
              <a:rPr lang="en-US" sz="1500" b="1" strike="noStrike" spc="-1">
                <a:solidFill>
                  <a:srgbClr val="38BDF8"/>
                </a:solidFill>
                <a:latin typeface="JetBrains Mono"/>
                <a:ea typeface="JetBrains Mono"/>
              </a:rPr>
              <a:t>Dynamic Data</a:t>
            </a:r>
            <a:endParaRPr lang="en-NZ" sz="1500" b="0" strike="noStrike" spc="-1">
              <a:latin typeface="Arial"/>
            </a:endParaRPr>
          </a:p>
        </p:txBody>
      </p:sp>
      <p:sp>
        <p:nvSpPr>
          <p:cNvPr id="617" name="Google Shape;693;p46"/>
          <p:cNvSpPr/>
          <p:nvPr/>
        </p:nvSpPr>
        <p:spPr>
          <a:xfrm>
            <a:off x="6581880" y="2962440"/>
            <a:ext cx="5019840" cy="228240"/>
          </a:xfrm>
          <a:prstGeom prst="rect">
            <a:avLst/>
          </a:prstGeom>
          <a:noFill/>
          <a:ln w="0">
            <a:noFill/>
          </a:ln>
        </p:spPr>
        <p:style>
          <a:lnRef idx="0">
            <a:scrgbClr r="0" g="0" b="0"/>
          </a:lnRef>
          <a:fillRef idx="0">
            <a:scrgbClr r="0" g="0" b="0"/>
          </a:fillRef>
          <a:effectRef idx="0">
            <a:scrgbClr r="0" g="0" b="0"/>
          </a:effectRef>
          <a:fontRef idx="minor"/>
        </p:style>
        <p:txBody>
          <a:bodyPr lIns="0" tIns="0" rIns="0" bIns="0">
            <a:spAutoFit/>
          </a:bodyPr>
          <a:lstStyle/>
          <a:p>
            <a:pPr>
              <a:lnSpc>
                <a:spcPct val="100000"/>
              </a:lnSpc>
              <a:tabLst>
                <a:tab pos="0" algn="l"/>
              </a:tabLst>
            </a:pPr>
            <a:r>
              <a:rPr lang="en-US" sz="1500" b="1" strike="noStrike" spc="-1">
                <a:solidFill>
                  <a:srgbClr val="38BDF8"/>
                </a:solidFill>
                <a:latin typeface="JetBrains Mono"/>
                <a:ea typeface="JetBrains Mono"/>
              </a:rPr>
              <a:t>Static/Voyage Data</a:t>
            </a:r>
            <a:endParaRPr lang="en-NZ" sz="1500" b="0" strike="noStrike" spc="-1">
              <a:latin typeface="Aria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8" name="Google Shape;698;p47" descr="image.png"/>
          <p:cNvPicPr/>
          <p:nvPr/>
        </p:nvPicPr>
        <p:blipFill>
          <a:blip r:embed="rId3"/>
          <a:stretch/>
        </p:blipFill>
        <p:spPr>
          <a:xfrm>
            <a:off x="0" y="0"/>
            <a:ext cx="12191400" cy="6857280"/>
          </a:xfrm>
          <a:prstGeom prst="rect">
            <a:avLst/>
          </a:prstGeom>
          <a:ln w="0">
            <a:noFill/>
          </a:ln>
        </p:spPr>
      </p:pic>
      <p:pic>
        <p:nvPicPr>
          <p:cNvPr id="619" name="Google Shape;699;p47" descr="image.png"/>
          <p:cNvPicPr/>
          <p:nvPr/>
        </p:nvPicPr>
        <p:blipFill>
          <a:blip r:embed="rId4"/>
          <a:stretch/>
        </p:blipFill>
        <p:spPr>
          <a:xfrm>
            <a:off x="581040" y="3048120"/>
            <a:ext cx="3517200" cy="1856520"/>
          </a:xfrm>
          <a:prstGeom prst="rect">
            <a:avLst/>
          </a:prstGeom>
          <a:ln w="0">
            <a:noFill/>
          </a:ln>
        </p:spPr>
      </p:pic>
      <p:pic>
        <p:nvPicPr>
          <p:cNvPr id="620" name="Google Shape;700;p47" descr="image.png"/>
          <p:cNvPicPr/>
          <p:nvPr/>
        </p:nvPicPr>
        <p:blipFill>
          <a:blip r:embed="rId4"/>
          <a:stretch/>
        </p:blipFill>
        <p:spPr>
          <a:xfrm>
            <a:off x="4336920" y="3048120"/>
            <a:ext cx="3517200" cy="1856520"/>
          </a:xfrm>
          <a:prstGeom prst="rect">
            <a:avLst/>
          </a:prstGeom>
          <a:ln w="0">
            <a:noFill/>
          </a:ln>
        </p:spPr>
      </p:pic>
      <p:pic>
        <p:nvPicPr>
          <p:cNvPr id="621" name="Google Shape;701;p47" descr="image.png"/>
          <p:cNvPicPr/>
          <p:nvPr/>
        </p:nvPicPr>
        <p:blipFill>
          <a:blip r:embed="rId4"/>
          <a:stretch/>
        </p:blipFill>
        <p:spPr>
          <a:xfrm>
            <a:off x="8092800" y="3048120"/>
            <a:ext cx="3517200" cy="1856520"/>
          </a:xfrm>
          <a:prstGeom prst="rect">
            <a:avLst/>
          </a:prstGeom>
          <a:ln w="0">
            <a:noFill/>
          </a:ln>
        </p:spPr>
      </p:pic>
      <p:pic>
        <p:nvPicPr>
          <p:cNvPr id="622" name="Google Shape;702;p47" descr="image.png"/>
          <p:cNvPicPr/>
          <p:nvPr/>
        </p:nvPicPr>
        <p:blipFill>
          <a:blip r:embed="rId5"/>
          <a:stretch/>
        </p:blipFill>
        <p:spPr>
          <a:xfrm>
            <a:off x="9360" y="9360"/>
            <a:ext cx="12172320" cy="266040"/>
          </a:xfrm>
          <a:prstGeom prst="rect">
            <a:avLst/>
          </a:prstGeom>
          <a:ln w="0">
            <a:noFill/>
          </a:ln>
        </p:spPr>
      </p:pic>
      <p:pic>
        <p:nvPicPr>
          <p:cNvPr id="623" name="Google Shape;703;p47" descr="image.png"/>
          <p:cNvPicPr/>
          <p:nvPr/>
        </p:nvPicPr>
        <p:blipFill>
          <a:blip r:embed="rId5"/>
          <a:stretch/>
        </p:blipFill>
        <p:spPr>
          <a:xfrm>
            <a:off x="9360" y="6581880"/>
            <a:ext cx="12172320" cy="266040"/>
          </a:xfrm>
          <a:prstGeom prst="rect">
            <a:avLst/>
          </a:prstGeom>
          <a:ln w="0">
            <a:noFill/>
          </a:ln>
        </p:spPr>
      </p:pic>
      <p:sp>
        <p:nvSpPr>
          <p:cNvPr id="624" name="Google Shape;704;p47"/>
          <p:cNvSpPr/>
          <p:nvPr/>
        </p:nvSpPr>
        <p:spPr>
          <a:xfrm>
            <a:off x="828720" y="3714840"/>
            <a:ext cx="3021840" cy="615960"/>
          </a:xfrm>
          <a:prstGeom prst="rect">
            <a:avLst/>
          </a:prstGeom>
          <a:noFill/>
          <a:ln w="0">
            <a:noFill/>
          </a:ln>
        </p:spPr>
        <p:style>
          <a:lnRef idx="0">
            <a:scrgbClr r="0" g="0" b="0"/>
          </a:lnRef>
          <a:fillRef idx="0">
            <a:scrgbClr r="0" g="0" b="0"/>
          </a:fillRef>
          <a:effectRef idx="0">
            <a:scrgbClr r="0" g="0" b="0"/>
          </a:effectRef>
          <a:fontRef idx="minor"/>
        </p:style>
        <p:txBody>
          <a:bodyPr lIns="0" tIns="0" rIns="0" bIns="0">
            <a:spAutoFit/>
          </a:bodyPr>
          <a:lstStyle/>
          <a:p>
            <a:pPr>
              <a:lnSpc>
                <a:spcPct val="150000"/>
              </a:lnSpc>
              <a:tabLst>
                <a:tab pos="0" algn="l"/>
              </a:tabLst>
            </a:pPr>
            <a:r>
              <a:rPr lang="en-US" sz="1350" b="0" strike="noStrike" spc="-1">
                <a:solidFill>
                  <a:srgbClr val="CBD5E1"/>
                </a:solidFill>
                <a:latin typeface="Inter"/>
                <a:ea typeface="Inter"/>
              </a:rPr>
              <a:t>Ships turning off AIS near sanctions zones (Iran, NK).</a:t>
            </a:r>
            <a:endParaRPr lang="en-NZ" sz="1350" b="0" strike="noStrike" spc="-1">
              <a:latin typeface="Arial"/>
            </a:endParaRPr>
          </a:p>
        </p:txBody>
      </p:sp>
      <p:sp>
        <p:nvSpPr>
          <p:cNvPr id="625" name="Google Shape;705;p47"/>
          <p:cNvSpPr/>
          <p:nvPr/>
        </p:nvSpPr>
        <p:spPr>
          <a:xfrm>
            <a:off x="4584600" y="3714840"/>
            <a:ext cx="3021840" cy="615960"/>
          </a:xfrm>
          <a:prstGeom prst="rect">
            <a:avLst/>
          </a:prstGeom>
          <a:noFill/>
          <a:ln w="0">
            <a:noFill/>
          </a:ln>
        </p:spPr>
        <p:style>
          <a:lnRef idx="0">
            <a:scrgbClr r="0" g="0" b="0"/>
          </a:lnRef>
          <a:fillRef idx="0">
            <a:scrgbClr r="0" g="0" b="0"/>
          </a:fillRef>
          <a:effectRef idx="0">
            <a:scrgbClr r="0" g="0" b="0"/>
          </a:effectRef>
          <a:fontRef idx="minor"/>
        </p:style>
        <p:txBody>
          <a:bodyPr lIns="0" tIns="0" rIns="0" bIns="0">
            <a:spAutoFit/>
          </a:bodyPr>
          <a:lstStyle/>
          <a:p>
            <a:pPr>
              <a:lnSpc>
                <a:spcPct val="150000"/>
              </a:lnSpc>
              <a:tabLst>
                <a:tab pos="0" algn="l"/>
              </a:tabLst>
            </a:pPr>
            <a:r>
              <a:rPr lang="en-US" sz="1350" b="0" strike="noStrike" spc="-1">
                <a:solidFill>
                  <a:srgbClr val="CBD5E1"/>
                </a:solidFill>
                <a:latin typeface="Inter"/>
                <a:ea typeface="Inter"/>
              </a:rPr>
              <a:t>Multiple ships broadcasting the same ID.</a:t>
            </a:r>
            <a:endParaRPr lang="en-NZ" sz="1350" b="0" strike="noStrike" spc="-1">
              <a:latin typeface="Arial"/>
            </a:endParaRPr>
          </a:p>
        </p:txBody>
      </p:sp>
      <p:sp>
        <p:nvSpPr>
          <p:cNvPr id="626" name="Google Shape;706;p47"/>
          <p:cNvSpPr/>
          <p:nvPr/>
        </p:nvSpPr>
        <p:spPr>
          <a:xfrm>
            <a:off x="8340480" y="3714840"/>
            <a:ext cx="3021840" cy="924120"/>
          </a:xfrm>
          <a:prstGeom prst="rect">
            <a:avLst/>
          </a:prstGeom>
          <a:noFill/>
          <a:ln w="0">
            <a:noFill/>
          </a:ln>
        </p:spPr>
        <p:style>
          <a:lnRef idx="0">
            <a:scrgbClr r="0" g="0" b="0"/>
          </a:lnRef>
          <a:fillRef idx="0">
            <a:scrgbClr r="0" g="0" b="0"/>
          </a:fillRef>
          <a:effectRef idx="0">
            <a:scrgbClr r="0" g="0" b="0"/>
          </a:effectRef>
          <a:fontRef idx="minor"/>
        </p:style>
        <p:txBody>
          <a:bodyPr lIns="0" tIns="0" rIns="0" bIns="0">
            <a:spAutoFit/>
          </a:bodyPr>
          <a:lstStyle/>
          <a:p>
            <a:pPr>
              <a:lnSpc>
                <a:spcPct val="150000"/>
              </a:lnSpc>
              <a:tabLst>
                <a:tab pos="0" algn="l"/>
              </a:tabLst>
            </a:pPr>
            <a:r>
              <a:rPr lang="en-US" sz="1350" b="0" strike="noStrike" spc="-1">
                <a:solidFill>
                  <a:srgbClr val="CBD5E1"/>
                </a:solidFill>
                <a:latin typeface="Inter"/>
                <a:ea typeface="Inter"/>
              </a:rPr>
              <a:t>Detecting these requires correlating the </a:t>
            </a:r>
            <a:r>
              <a:rPr lang="en-US" sz="1350" b="0" i="1" strike="noStrike" spc="-1">
                <a:solidFill>
                  <a:srgbClr val="CBD5E1"/>
                </a:solidFill>
                <a:latin typeface="Inter"/>
                <a:ea typeface="Inter"/>
              </a:rPr>
              <a:t>absence</a:t>
            </a:r>
            <a:r>
              <a:rPr lang="en-US" sz="1350" b="0" strike="noStrike" spc="-1">
                <a:solidFill>
                  <a:srgbClr val="CBD5E1"/>
                </a:solidFill>
                <a:latin typeface="Inter"/>
                <a:ea typeface="Inter"/>
              </a:rPr>
              <a:t> of signal with other sensors (SAR/Optical).</a:t>
            </a:r>
            <a:endParaRPr lang="en-NZ" sz="1350" b="0" strike="noStrike" spc="-1">
              <a:latin typeface="Arial"/>
            </a:endParaRPr>
          </a:p>
        </p:txBody>
      </p:sp>
      <p:sp>
        <p:nvSpPr>
          <p:cNvPr id="627" name="Google Shape;707;p47"/>
          <p:cNvSpPr/>
          <p:nvPr/>
        </p:nvSpPr>
        <p:spPr>
          <a:xfrm>
            <a:off x="581040" y="708120"/>
            <a:ext cx="11580840" cy="4118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spAutoFit/>
          </a:bodyPr>
          <a:lstStyle/>
          <a:p>
            <a:pPr>
              <a:lnSpc>
                <a:spcPct val="100000"/>
              </a:lnSpc>
              <a:tabLst>
                <a:tab pos="0" algn="l"/>
              </a:tabLst>
            </a:pPr>
            <a:r>
              <a:rPr lang="en-US" sz="2700" b="1" strike="noStrike" spc="-1">
                <a:solidFill>
                  <a:srgbClr val="38BDF8"/>
                </a:solidFill>
                <a:latin typeface="JetBrains Mono"/>
                <a:ea typeface="JetBrains Mono"/>
              </a:rPr>
              <a:t>The Maritime "Dark Fleet"</a:t>
            </a:r>
            <a:endParaRPr lang="en-NZ" sz="2700" b="0" strike="noStrike" spc="-1">
              <a:latin typeface="Arial"/>
            </a:endParaRPr>
          </a:p>
        </p:txBody>
      </p:sp>
      <p:sp>
        <p:nvSpPr>
          <p:cNvPr id="628" name="Google Shape;708;p47"/>
          <p:cNvSpPr/>
          <p:nvPr/>
        </p:nvSpPr>
        <p:spPr>
          <a:xfrm>
            <a:off x="581040" y="1276200"/>
            <a:ext cx="11029320" cy="18360"/>
          </a:xfrm>
          <a:prstGeom prst="rect">
            <a:avLst/>
          </a:prstGeom>
          <a:solidFill>
            <a:srgbClr val="1E293B"/>
          </a:solidFill>
          <a:ln w="0">
            <a:noFill/>
          </a:ln>
        </p:spPr>
        <p:style>
          <a:lnRef idx="0">
            <a:scrgbClr r="0" g="0" b="0"/>
          </a:lnRef>
          <a:fillRef idx="0">
            <a:scrgbClr r="0" g="0" b="0"/>
          </a:fillRef>
          <a:effectRef idx="0">
            <a:scrgbClr r="0" g="0" b="0"/>
          </a:effectRef>
          <a:fontRef idx="minor"/>
        </p:style>
        <p:txBody>
          <a:bodyPr/>
          <a:lstStyle/>
          <a:p>
            <a:endParaRPr lang="en-US"/>
          </a:p>
        </p:txBody>
      </p:sp>
      <p:sp>
        <p:nvSpPr>
          <p:cNvPr id="629" name="Google Shape;709;p47"/>
          <p:cNvSpPr/>
          <p:nvPr/>
        </p:nvSpPr>
        <p:spPr>
          <a:xfrm>
            <a:off x="828720" y="3295800"/>
            <a:ext cx="3173040" cy="228240"/>
          </a:xfrm>
          <a:prstGeom prst="rect">
            <a:avLst/>
          </a:prstGeom>
          <a:noFill/>
          <a:ln w="0">
            <a:noFill/>
          </a:ln>
        </p:spPr>
        <p:style>
          <a:lnRef idx="0">
            <a:scrgbClr r="0" g="0" b="0"/>
          </a:lnRef>
          <a:fillRef idx="0">
            <a:scrgbClr r="0" g="0" b="0"/>
          </a:fillRef>
          <a:effectRef idx="0">
            <a:scrgbClr r="0" g="0" b="0"/>
          </a:effectRef>
          <a:fontRef idx="minor"/>
        </p:style>
        <p:txBody>
          <a:bodyPr lIns="0" tIns="0" rIns="0" bIns="0">
            <a:spAutoFit/>
          </a:bodyPr>
          <a:lstStyle/>
          <a:p>
            <a:pPr>
              <a:lnSpc>
                <a:spcPct val="100000"/>
              </a:lnSpc>
              <a:tabLst>
                <a:tab pos="0" algn="l"/>
              </a:tabLst>
            </a:pPr>
            <a:r>
              <a:rPr lang="en-US" sz="1500" b="1" strike="noStrike" spc="-1">
                <a:solidFill>
                  <a:srgbClr val="38BDF8"/>
                </a:solidFill>
                <a:latin typeface="JetBrains Mono"/>
                <a:ea typeface="JetBrains Mono"/>
              </a:rPr>
              <a:t>Gap Events</a:t>
            </a:r>
            <a:endParaRPr lang="en-NZ" sz="1500" b="0" strike="noStrike" spc="-1">
              <a:latin typeface="Arial"/>
            </a:endParaRPr>
          </a:p>
        </p:txBody>
      </p:sp>
      <p:sp>
        <p:nvSpPr>
          <p:cNvPr id="630" name="Google Shape;710;p47"/>
          <p:cNvSpPr/>
          <p:nvPr/>
        </p:nvSpPr>
        <p:spPr>
          <a:xfrm>
            <a:off x="4584600" y="3295800"/>
            <a:ext cx="3173040" cy="228240"/>
          </a:xfrm>
          <a:prstGeom prst="rect">
            <a:avLst/>
          </a:prstGeom>
          <a:noFill/>
          <a:ln w="0">
            <a:noFill/>
          </a:ln>
        </p:spPr>
        <p:style>
          <a:lnRef idx="0">
            <a:scrgbClr r="0" g="0" b="0"/>
          </a:lnRef>
          <a:fillRef idx="0">
            <a:scrgbClr r="0" g="0" b="0"/>
          </a:fillRef>
          <a:effectRef idx="0">
            <a:scrgbClr r="0" g="0" b="0"/>
          </a:effectRef>
          <a:fontRef idx="minor"/>
        </p:style>
        <p:txBody>
          <a:bodyPr lIns="0" tIns="0" rIns="0" bIns="0">
            <a:spAutoFit/>
          </a:bodyPr>
          <a:lstStyle/>
          <a:p>
            <a:pPr>
              <a:lnSpc>
                <a:spcPct val="100000"/>
              </a:lnSpc>
              <a:tabLst>
                <a:tab pos="0" algn="l"/>
              </a:tabLst>
            </a:pPr>
            <a:r>
              <a:rPr lang="en-US" sz="1500" b="1" strike="noStrike" spc="-1">
                <a:solidFill>
                  <a:srgbClr val="38BDF8"/>
                </a:solidFill>
                <a:latin typeface="JetBrains Mono"/>
                <a:ea typeface="JetBrains Mono"/>
              </a:rPr>
              <a:t>MMSI Spoofing</a:t>
            </a:r>
            <a:endParaRPr lang="en-NZ" sz="1500" b="0" strike="noStrike" spc="-1">
              <a:latin typeface="Arial"/>
            </a:endParaRPr>
          </a:p>
        </p:txBody>
      </p:sp>
      <p:sp>
        <p:nvSpPr>
          <p:cNvPr id="631" name="Google Shape;711;p47"/>
          <p:cNvSpPr/>
          <p:nvPr/>
        </p:nvSpPr>
        <p:spPr>
          <a:xfrm>
            <a:off x="8340480" y="3295800"/>
            <a:ext cx="3173040" cy="228240"/>
          </a:xfrm>
          <a:prstGeom prst="rect">
            <a:avLst/>
          </a:prstGeom>
          <a:noFill/>
          <a:ln w="0">
            <a:noFill/>
          </a:ln>
        </p:spPr>
        <p:style>
          <a:lnRef idx="0">
            <a:scrgbClr r="0" g="0" b="0"/>
          </a:lnRef>
          <a:fillRef idx="0">
            <a:scrgbClr r="0" g="0" b="0"/>
          </a:fillRef>
          <a:effectRef idx="0">
            <a:scrgbClr r="0" g="0" b="0"/>
          </a:effectRef>
          <a:fontRef idx="minor"/>
        </p:style>
        <p:txBody>
          <a:bodyPr lIns="0" tIns="0" rIns="0" bIns="0">
            <a:spAutoFit/>
          </a:bodyPr>
          <a:lstStyle/>
          <a:p>
            <a:pPr>
              <a:lnSpc>
                <a:spcPct val="100000"/>
              </a:lnSpc>
              <a:tabLst>
                <a:tab pos="0" algn="l"/>
              </a:tabLst>
            </a:pPr>
            <a:r>
              <a:rPr lang="en-US" sz="1500" b="1" strike="noStrike" spc="-1">
                <a:solidFill>
                  <a:srgbClr val="38BDF8"/>
                </a:solidFill>
                <a:latin typeface="JetBrains Mono"/>
                <a:ea typeface="JetBrains Mono"/>
              </a:rPr>
              <a:t>Fusion Need</a:t>
            </a:r>
            <a:endParaRPr lang="en-NZ" sz="1500" b="0" strike="noStrike" spc="-1">
              <a:latin typeface="Arial"/>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2" name="Google Shape;716;p48" descr="image.png"/>
          <p:cNvPicPr/>
          <p:nvPr/>
        </p:nvPicPr>
        <p:blipFill>
          <a:blip r:embed="rId3"/>
          <a:stretch/>
        </p:blipFill>
        <p:spPr>
          <a:xfrm>
            <a:off x="0" y="0"/>
            <a:ext cx="12191400" cy="6857280"/>
          </a:xfrm>
          <a:prstGeom prst="rect">
            <a:avLst/>
          </a:prstGeom>
          <a:ln w="0">
            <a:noFill/>
          </a:ln>
        </p:spPr>
      </p:pic>
      <p:pic>
        <p:nvPicPr>
          <p:cNvPr id="633" name="Google Shape;717;p48" descr="image.png"/>
          <p:cNvPicPr/>
          <p:nvPr/>
        </p:nvPicPr>
        <p:blipFill>
          <a:blip r:embed="rId4"/>
          <a:stretch/>
        </p:blipFill>
        <p:spPr>
          <a:xfrm>
            <a:off x="9360" y="9360"/>
            <a:ext cx="12172320" cy="266040"/>
          </a:xfrm>
          <a:prstGeom prst="rect">
            <a:avLst/>
          </a:prstGeom>
          <a:ln w="0">
            <a:noFill/>
          </a:ln>
        </p:spPr>
      </p:pic>
      <p:pic>
        <p:nvPicPr>
          <p:cNvPr id="634" name="Google Shape;718;p48" descr="image.png"/>
          <p:cNvPicPr/>
          <p:nvPr/>
        </p:nvPicPr>
        <p:blipFill>
          <a:blip r:embed="rId4"/>
          <a:stretch/>
        </p:blipFill>
        <p:spPr>
          <a:xfrm>
            <a:off x="9360" y="6581880"/>
            <a:ext cx="12172320" cy="266040"/>
          </a:xfrm>
          <a:prstGeom prst="rect">
            <a:avLst/>
          </a:prstGeom>
          <a:ln w="0">
            <a:noFill/>
          </a:ln>
        </p:spPr>
      </p:pic>
      <p:sp>
        <p:nvSpPr>
          <p:cNvPr id="635" name="Google Shape;719;p48"/>
          <p:cNvSpPr/>
          <p:nvPr/>
        </p:nvSpPr>
        <p:spPr>
          <a:xfrm>
            <a:off x="581040" y="4219560"/>
            <a:ext cx="11029320" cy="342000"/>
          </a:xfrm>
          <a:prstGeom prst="rect">
            <a:avLst/>
          </a:prstGeom>
          <a:noFill/>
          <a:ln w="0">
            <a:noFill/>
          </a:ln>
        </p:spPr>
        <p:style>
          <a:lnRef idx="0">
            <a:scrgbClr r="0" g="0" b="0"/>
          </a:lnRef>
          <a:fillRef idx="0">
            <a:scrgbClr r="0" g="0" b="0"/>
          </a:fillRef>
          <a:effectRef idx="0">
            <a:scrgbClr r="0" g="0" b="0"/>
          </a:effectRef>
          <a:fontRef idx="minor"/>
        </p:style>
        <p:txBody>
          <a:bodyPr lIns="0" tIns="0" rIns="0" bIns="0">
            <a:spAutoFit/>
          </a:bodyPr>
          <a:lstStyle/>
          <a:p>
            <a:pPr algn="ctr">
              <a:lnSpc>
                <a:spcPct val="150000"/>
              </a:lnSpc>
              <a:tabLst>
                <a:tab pos="0" algn="l"/>
              </a:tabLst>
            </a:pPr>
            <a:r>
              <a:rPr lang="en-US" sz="1500" b="0" strike="noStrike" spc="-1">
                <a:solidFill>
                  <a:srgbClr val="64748B"/>
                </a:solidFill>
                <a:latin typeface="Inter"/>
                <a:ea typeface="Inter"/>
              </a:rPr>
              <a:t>Integrating Air, Sea, and Space</a:t>
            </a:r>
            <a:endParaRPr lang="en-NZ" sz="1500" b="0" strike="noStrike" spc="-1">
              <a:latin typeface="Arial"/>
            </a:endParaRPr>
          </a:p>
        </p:txBody>
      </p:sp>
      <p:sp>
        <p:nvSpPr>
          <p:cNvPr id="636" name="Google Shape;720;p48"/>
          <p:cNvSpPr/>
          <p:nvPr/>
        </p:nvSpPr>
        <p:spPr>
          <a:xfrm>
            <a:off x="305280" y="2352600"/>
            <a:ext cx="11580840" cy="914400"/>
          </a:xfrm>
          <a:prstGeom prst="rect">
            <a:avLst/>
          </a:prstGeom>
          <a:noFill/>
          <a:ln w="0">
            <a:noFill/>
          </a:ln>
        </p:spPr>
        <p:style>
          <a:lnRef idx="0">
            <a:scrgbClr r="0" g="0" b="0"/>
          </a:lnRef>
          <a:fillRef idx="0">
            <a:scrgbClr r="0" g="0" b="0"/>
          </a:fillRef>
          <a:effectRef idx="0">
            <a:scrgbClr r="0" g="0" b="0"/>
          </a:effectRef>
          <a:fontRef idx="minor"/>
        </p:style>
        <p:txBody>
          <a:bodyPr lIns="0" tIns="0" rIns="0" bIns="0">
            <a:spAutoFit/>
          </a:bodyPr>
          <a:lstStyle/>
          <a:p>
            <a:pPr algn="ctr">
              <a:lnSpc>
                <a:spcPct val="100000"/>
              </a:lnSpc>
              <a:tabLst>
                <a:tab pos="0" algn="l"/>
              </a:tabLst>
            </a:pPr>
            <a:r>
              <a:rPr lang="en-US" sz="6000" b="1" strike="noStrike" spc="-1">
                <a:solidFill>
                  <a:srgbClr val="38BDF8"/>
                </a:solidFill>
                <a:latin typeface="Inter"/>
                <a:ea typeface="Inter"/>
              </a:rPr>
              <a:t>SECTION 6</a:t>
            </a:r>
            <a:endParaRPr lang="en-NZ" sz="6000" b="0" strike="noStrike" spc="-1">
              <a:latin typeface="Arial"/>
            </a:endParaRPr>
          </a:p>
        </p:txBody>
      </p:sp>
      <p:sp>
        <p:nvSpPr>
          <p:cNvPr id="637" name="Google Shape;721;p48"/>
          <p:cNvSpPr/>
          <p:nvPr/>
        </p:nvSpPr>
        <p:spPr>
          <a:xfrm>
            <a:off x="305280" y="3562200"/>
            <a:ext cx="11580840" cy="456840"/>
          </a:xfrm>
          <a:prstGeom prst="rect">
            <a:avLst/>
          </a:prstGeom>
          <a:noFill/>
          <a:ln w="0">
            <a:noFill/>
          </a:ln>
        </p:spPr>
        <p:style>
          <a:lnRef idx="0">
            <a:scrgbClr r="0" g="0" b="0"/>
          </a:lnRef>
          <a:fillRef idx="0">
            <a:scrgbClr r="0" g="0" b="0"/>
          </a:fillRef>
          <a:effectRef idx="0">
            <a:scrgbClr r="0" g="0" b="0"/>
          </a:effectRef>
          <a:fontRef idx="minor"/>
        </p:style>
        <p:txBody>
          <a:bodyPr lIns="0" tIns="0" rIns="0" bIns="0">
            <a:spAutoFit/>
          </a:bodyPr>
          <a:lstStyle/>
          <a:p>
            <a:pPr algn="ctr">
              <a:lnSpc>
                <a:spcPct val="100000"/>
              </a:lnSpc>
              <a:tabLst>
                <a:tab pos="0" algn="l"/>
              </a:tabLst>
            </a:pPr>
            <a:r>
              <a:rPr lang="en-US" sz="3000" b="1" strike="noStrike" spc="-1">
                <a:solidFill>
                  <a:srgbClr val="CBD5E1"/>
                </a:solidFill>
                <a:latin typeface="Inter"/>
                <a:ea typeface="Inter"/>
              </a:rPr>
              <a:t>MULTI-INT FUSION</a:t>
            </a:r>
            <a:endParaRPr lang="en-NZ" sz="3000" b="0" strike="noStrike" spc="-1">
              <a:latin typeface="Arial"/>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8" name="Google Shape;726;p49" descr="image.png"/>
          <p:cNvPicPr/>
          <p:nvPr/>
        </p:nvPicPr>
        <p:blipFill>
          <a:blip r:embed="rId3"/>
          <a:stretch/>
        </p:blipFill>
        <p:spPr>
          <a:xfrm>
            <a:off x="0" y="0"/>
            <a:ext cx="12191400" cy="6857280"/>
          </a:xfrm>
          <a:prstGeom prst="rect">
            <a:avLst/>
          </a:prstGeom>
          <a:ln w="0">
            <a:noFill/>
          </a:ln>
        </p:spPr>
      </p:pic>
      <p:pic>
        <p:nvPicPr>
          <p:cNvPr id="639" name="Google Shape;727;p49" descr="image.png"/>
          <p:cNvPicPr/>
          <p:nvPr/>
        </p:nvPicPr>
        <p:blipFill>
          <a:blip r:embed="rId4"/>
          <a:stretch/>
        </p:blipFill>
        <p:spPr>
          <a:xfrm>
            <a:off x="581040" y="3048120"/>
            <a:ext cx="3517200" cy="1856520"/>
          </a:xfrm>
          <a:prstGeom prst="rect">
            <a:avLst/>
          </a:prstGeom>
          <a:ln w="0">
            <a:noFill/>
          </a:ln>
        </p:spPr>
      </p:pic>
      <p:pic>
        <p:nvPicPr>
          <p:cNvPr id="640" name="Google Shape;728;p49" descr="image.png"/>
          <p:cNvPicPr/>
          <p:nvPr/>
        </p:nvPicPr>
        <p:blipFill>
          <a:blip r:embed="rId4"/>
          <a:stretch/>
        </p:blipFill>
        <p:spPr>
          <a:xfrm>
            <a:off x="4336920" y="3048120"/>
            <a:ext cx="3517200" cy="1856520"/>
          </a:xfrm>
          <a:prstGeom prst="rect">
            <a:avLst/>
          </a:prstGeom>
          <a:ln w="0">
            <a:noFill/>
          </a:ln>
        </p:spPr>
      </p:pic>
      <p:pic>
        <p:nvPicPr>
          <p:cNvPr id="641" name="Google Shape;729;p49" descr="image.png"/>
          <p:cNvPicPr/>
          <p:nvPr/>
        </p:nvPicPr>
        <p:blipFill>
          <a:blip r:embed="rId5"/>
          <a:stretch/>
        </p:blipFill>
        <p:spPr>
          <a:xfrm>
            <a:off x="8092800" y="3048120"/>
            <a:ext cx="3517200" cy="1856520"/>
          </a:xfrm>
          <a:prstGeom prst="rect">
            <a:avLst/>
          </a:prstGeom>
          <a:ln w="0">
            <a:noFill/>
          </a:ln>
        </p:spPr>
      </p:pic>
      <p:pic>
        <p:nvPicPr>
          <p:cNvPr id="642" name="Google Shape;730;p49" descr="image.png"/>
          <p:cNvPicPr/>
          <p:nvPr/>
        </p:nvPicPr>
        <p:blipFill>
          <a:blip r:embed="rId6"/>
          <a:stretch/>
        </p:blipFill>
        <p:spPr>
          <a:xfrm>
            <a:off x="9360" y="9360"/>
            <a:ext cx="12172320" cy="266040"/>
          </a:xfrm>
          <a:prstGeom prst="rect">
            <a:avLst/>
          </a:prstGeom>
          <a:ln w="0">
            <a:noFill/>
          </a:ln>
        </p:spPr>
      </p:pic>
      <p:pic>
        <p:nvPicPr>
          <p:cNvPr id="643" name="Google Shape;731;p49" descr="image.png"/>
          <p:cNvPicPr/>
          <p:nvPr/>
        </p:nvPicPr>
        <p:blipFill>
          <a:blip r:embed="rId6"/>
          <a:stretch/>
        </p:blipFill>
        <p:spPr>
          <a:xfrm>
            <a:off x="9360" y="6581880"/>
            <a:ext cx="12172320" cy="266040"/>
          </a:xfrm>
          <a:prstGeom prst="rect">
            <a:avLst/>
          </a:prstGeom>
          <a:ln w="0">
            <a:noFill/>
          </a:ln>
        </p:spPr>
      </p:pic>
      <p:sp>
        <p:nvSpPr>
          <p:cNvPr id="644" name="Google Shape;732;p49"/>
          <p:cNvSpPr/>
          <p:nvPr/>
        </p:nvSpPr>
        <p:spPr>
          <a:xfrm>
            <a:off x="828720" y="3714840"/>
            <a:ext cx="3021840" cy="615960"/>
          </a:xfrm>
          <a:prstGeom prst="rect">
            <a:avLst/>
          </a:prstGeom>
          <a:noFill/>
          <a:ln w="0">
            <a:noFill/>
          </a:ln>
        </p:spPr>
        <p:style>
          <a:lnRef idx="0">
            <a:scrgbClr r="0" g="0" b="0"/>
          </a:lnRef>
          <a:fillRef idx="0">
            <a:scrgbClr r="0" g="0" b="0"/>
          </a:fillRef>
          <a:effectRef idx="0">
            <a:scrgbClr r="0" g="0" b="0"/>
          </a:effectRef>
          <a:fontRef idx="minor"/>
        </p:style>
        <p:txBody>
          <a:bodyPr lIns="0" tIns="0" rIns="0" bIns="0">
            <a:spAutoFit/>
          </a:bodyPr>
          <a:lstStyle/>
          <a:p>
            <a:pPr>
              <a:lnSpc>
                <a:spcPct val="150000"/>
              </a:lnSpc>
              <a:tabLst>
                <a:tab pos="0" algn="l"/>
              </a:tabLst>
            </a:pPr>
            <a:r>
              <a:rPr lang="en-US" sz="1350" b="0" strike="noStrike" spc="-1">
                <a:solidFill>
                  <a:srgbClr val="CBD5E1"/>
                </a:solidFill>
                <a:latin typeface="Inter"/>
                <a:ea typeface="Inter"/>
              </a:rPr>
              <a:t>Shows location of patrol aircraft and drones.</a:t>
            </a:r>
            <a:endParaRPr lang="en-NZ" sz="1350" b="0" strike="noStrike" spc="-1">
              <a:latin typeface="Arial"/>
            </a:endParaRPr>
          </a:p>
        </p:txBody>
      </p:sp>
      <p:sp>
        <p:nvSpPr>
          <p:cNvPr id="645" name="Google Shape;733;p49"/>
          <p:cNvSpPr/>
          <p:nvPr/>
        </p:nvSpPr>
        <p:spPr>
          <a:xfrm>
            <a:off x="4584600" y="3714840"/>
            <a:ext cx="3021840" cy="615960"/>
          </a:xfrm>
          <a:prstGeom prst="rect">
            <a:avLst/>
          </a:prstGeom>
          <a:noFill/>
          <a:ln w="0">
            <a:noFill/>
          </a:ln>
        </p:spPr>
        <p:style>
          <a:lnRef idx="0">
            <a:scrgbClr r="0" g="0" b="0"/>
          </a:lnRef>
          <a:fillRef idx="0">
            <a:scrgbClr r="0" g="0" b="0"/>
          </a:fillRef>
          <a:effectRef idx="0">
            <a:scrgbClr r="0" g="0" b="0"/>
          </a:effectRef>
          <a:fontRef idx="minor"/>
        </p:style>
        <p:txBody>
          <a:bodyPr lIns="0" tIns="0" rIns="0" bIns="0">
            <a:spAutoFit/>
          </a:bodyPr>
          <a:lstStyle/>
          <a:p>
            <a:pPr>
              <a:lnSpc>
                <a:spcPct val="150000"/>
              </a:lnSpc>
              <a:tabLst>
                <a:tab pos="0" algn="l"/>
              </a:tabLst>
            </a:pPr>
            <a:r>
              <a:rPr lang="en-US" sz="1350" b="0" strike="noStrike" spc="-1">
                <a:solidFill>
                  <a:srgbClr val="CBD5E1"/>
                </a:solidFill>
                <a:latin typeface="Inter"/>
                <a:ea typeface="Inter"/>
              </a:rPr>
              <a:t>Shows declared location of merchant traffic.</a:t>
            </a:r>
            <a:endParaRPr lang="en-NZ" sz="1350" b="0" strike="noStrike" spc="-1">
              <a:latin typeface="Arial"/>
            </a:endParaRPr>
          </a:p>
        </p:txBody>
      </p:sp>
      <p:sp>
        <p:nvSpPr>
          <p:cNvPr id="646" name="Google Shape;734;p49"/>
          <p:cNvSpPr/>
          <p:nvPr/>
        </p:nvSpPr>
        <p:spPr>
          <a:xfrm>
            <a:off x="8340480" y="3714840"/>
            <a:ext cx="3021840" cy="924120"/>
          </a:xfrm>
          <a:prstGeom prst="rect">
            <a:avLst/>
          </a:prstGeom>
          <a:noFill/>
          <a:ln w="0">
            <a:noFill/>
          </a:ln>
        </p:spPr>
        <p:style>
          <a:lnRef idx="0">
            <a:scrgbClr r="0" g="0" b="0"/>
          </a:lnRef>
          <a:fillRef idx="0">
            <a:scrgbClr r="0" g="0" b="0"/>
          </a:fillRef>
          <a:effectRef idx="0">
            <a:scrgbClr r="0" g="0" b="0"/>
          </a:effectRef>
          <a:fontRef idx="minor"/>
        </p:style>
        <p:txBody>
          <a:bodyPr lIns="0" tIns="0" rIns="0" bIns="0">
            <a:spAutoFit/>
          </a:bodyPr>
          <a:lstStyle/>
          <a:p>
            <a:pPr>
              <a:lnSpc>
                <a:spcPct val="150000"/>
              </a:lnSpc>
              <a:tabLst>
                <a:tab pos="0" algn="l"/>
              </a:tabLst>
            </a:pPr>
            <a:r>
              <a:rPr lang="en-US" sz="1350" b="0" strike="noStrike" spc="-1">
                <a:solidFill>
                  <a:srgbClr val="CBD5E1"/>
                </a:solidFill>
                <a:latin typeface="Inter"/>
                <a:ea typeface="Inter"/>
              </a:rPr>
              <a:t>Reveals interactions. Why is that cargo plane circling that fishing boat?</a:t>
            </a:r>
            <a:endParaRPr lang="en-NZ" sz="1350" b="0" strike="noStrike" spc="-1">
              <a:latin typeface="Arial"/>
            </a:endParaRPr>
          </a:p>
        </p:txBody>
      </p:sp>
      <p:sp>
        <p:nvSpPr>
          <p:cNvPr id="647" name="Google Shape;735;p49"/>
          <p:cNvSpPr/>
          <p:nvPr/>
        </p:nvSpPr>
        <p:spPr>
          <a:xfrm>
            <a:off x="581040" y="708120"/>
            <a:ext cx="11580840" cy="4118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spAutoFit/>
          </a:bodyPr>
          <a:lstStyle/>
          <a:p>
            <a:pPr>
              <a:lnSpc>
                <a:spcPct val="100000"/>
              </a:lnSpc>
              <a:tabLst>
                <a:tab pos="0" algn="l"/>
              </a:tabLst>
            </a:pPr>
            <a:r>
              <a:rPr lang="en-US" sz="2700" b="1" strike="noStrike" spc="-1">
                <a:solidFill>
                  <a:srgbClr val="38BDF8"/>
                </a:solidFill>
                <a:latin typeface="JetBrains Mono"/>
                <a:ea typeface="JetBrains Mono"/>
              </a:rPr>
              <a:t>The Power of Fusion</a:t>
            </a:r>
            <a:endParaRPr lang="en-NZ" sz="2700" b="0" strike="noStrike" spc="-1">
              <a:latin typeface="Arial"/>
            </a:endParaRPr>
          </a:p>
        </p:txBody>
      </p:sp>
      <p:sp>
        <p:nvSpPr>
          <p:cNvPr id="648" name="Google Shape;736;p49"/>
          <p:cNvSpPr/>
          <p:nvPr/>
        </p:nvSpPr>
        <p:spPr>
          <a:xfrm>
            <a:off x="581040" y="1276200"/>
            <a:ext cx="11029320" cy="18360"/>
          </a:xfrm>
          <a:prstGeom prst="rect">
            <a:avLst/>
          </a:prstGeom>
          <a:solidFill>
            <a:srgbClr val="1E293B"/>
          </a:solidFill>
          <a:ln w="0">
            <a:noFill/>
          </a:ln>
        </p:spPr>
        <p:style>
          <a:lnRef idx="0">
            <a:scrgbClr r="0" g="0" b="0"/>
          </a:lnRef>
          <a:fillRef idx="0">
            <a:scrgbClr r="0" g="0" b="0"/>
          </a:fillRef>
          <a:effectRef idx="0">
            <a:scrgbClr r="0" g="0" b="0"/>
          </a:effectRef>
          <a:fontRef idx="minor"/>
        </p:style>
        <p:txBody>
          <a:bodyPr/>
          <a:lstStyle/>
          <a:p>
            <a:endParaRPr lang="en-US"/>
          </a:p>
        </p:txBody>
      </p:sp>
      <p:sp>
        <p:nvSpPr>
          <p:cNvPr id="649" name="Google Shape;737;p49"/>
          <p:cNvSpPr/>
          <p:nvPr/>
        </p:nvSpPr>
        <p:spPr>
          <a:xfrm>
            <a:off x="828720" y="3295800"/>
            <a:ext cx="3173040" cy="228240"/>
          </a:xfrm>
          <a:prstGeom prst="rect">
            <a:avLst/>
          </a:prstGeom>
          <a:noFill/>
          <a:ln w="0">
            <a:noFill/>
          </a:ln>
        </p:spPr>
        <p:style>
          <a:lnRef idx="0">
            <a:scrgbClr r="0" g="0" b="0"/>
          </a:lnRef>
          <a:fillRef idx="0">
            <a:scrgbClr r="0" g="0" b="0"/>
          </a:fillRef>
          <a:effectRef idx="0">
            <a:scrgbClr r="0" g="0" b="0"/>
          </a:effectRef>
          <a:fontRef idx="minor"/>
        </p:style>
        <p:txBody>
          <a:bodyPr lIns="0" tIns="0" rIns="0" bIns="0">
            <a:spAutoFit/>
          </a:bodyPr>
          <a:lstStyle/>
          <a:p>
            <a:pPr>
              <a:lnSpc>
                <a:spcPct val="100000"/>
              </a:lnSpc>
              <a:tabLst>
                <a:tab pos="0" algn="l"/>
              </a:tabLst>
            </a:pPr>
            <a:r>
              <a:rPr lang="en-US" sz="1500" b="1" strike="noStrike" spc="-1">
                <a:solidFill>
                  <a:srgbClr val="38BDF8"/>
                </a:solidFill>
                <a:latin typeface="JetBrains Mono"/>
                <a:ea typeface="JetBrains Mono"/>
              </a:rPr>
              <a:t>Layer 1: ADS-B</a:t>
            </a:r>
            <a:endParaRPr lang="en-NZ" sz="1500" b="0" strike="noStrike" spc="-1">
              <a:latin typeface="Arial"/>
            </a:endParaRPr>
          </a:p>
        </p:txBody>
      </p:sp>
      <p:sp>
        <p:nvSpPr>
          <p:cNvPr id="650" name="Google Shape;738;p49"/>
          <p:cNvSpPr/>
          <p:nvPr/>
        </p:nvSpPr>
        <p:spPr>
          <a:xfrm>
            <a:off x="4584600" y="3295800"/>
            <a:ext cx="3173040" cy="228240"/>
          </a:xfrm>
          <a:prstGeom prst="rect">
            <a:avLst/>
          </a:prstGeom>
          <a:noFill/>
          <a:ln w="0">
            <a:noFill/>
          </a:ln>
        </p:spPr>
        <p:style>
          <a:lnRef idx="0">
            <a:scrgbClr r="0" g="0" b="0"/>
          </a:lnRef>
          <a:fillRef idx="0">
            <a:scrgbClr r="0" g="0" b="0"/>
          </a:fillRef>
          <a:effectRef idx="0">
            <a:scrgbClr r="0" g="0" b="0"/>
          </a:effectRef>
          <a:fontRef idx="minor"/>
        </p:style>
        <p:txBody>
          <a:bodyPr lIns="0" tIns="0" rIns="0" bIns="0">
            <a:spAutoFit/>
          </a:bodyPr>
          <a:lstStyle/>
          <a:p>
            <a:pPr>
              <a:lnSpc>
                <a:spcPct val="100000"/>
              </a:lnSpc>
              <a:tabLst>
                <a:tab pos="0" algn="l"/>
              </a:tabLst>
            </a:pPr>
            <a:r>
              <a:rPr lang="en-US" sz="1500" b="1" strike="noStrike" spc="-1">
                <a:solidFill>
                  <a:srgbClr val="38BDF8"/>
                </a:solidFill>
                <a:latin typeface="JetBrains Mono"/>
                <a:ea typeface="JetBrains Mono"/>
              </a:rPr>
              <a:t>Layer 2: AIS</a:t>
            </a:r>
            <a:endParaRPr lang="en-NZ" sz="1500" b="0" strike="noStrike" spc="-1">
              <a:latin typeface="Arial"/>
            </a:endParaRPr>
          </a:p>
        </p:txBody>
      </p:sp>
      <p:sp>
        <p:nvSpPr>
          <p:cNvPr id="651" name="Google Shape;739;p49"/>
          <p:cNvSpPr/>
          <p:nvPr/>
        </p:nvSpPr>
        <p:spPr>
          <a:xfrm>
            <a:off x="8340480" y="3295800"/>
            <a:ext cx="3173040" cy="228240"/>
          </a:xfrm>
          <a:prstGeom prst="rect">
            <a:avLst/>
          </a:prstGeom>
          <a:noFill/>
          <a:ln w="0">
            <a:noFill/>
          </a:ln>
        </p:spPr>
        <p:style>
          <a:lnRef idx="0">
            <a:scrgbClr r="0" g="0" b="0"/>
          </a:lnRef>
          <a:fillRef idx="0">
            <a:scrgbClr r="0" g="0" b="0"/>
          </a:fillRef>
          <a:effectRef idx="0">
            <a:scrgbClr r="0" g="0" b="0"/>
          </a:effectRef>
          <a:fontRef idx="minor"/>
        </p:style>
        <p:txBody>
          <a:bodyPr lIns="0" tIns="0" rIns="0" bIns="0">
            <a:spAutoFit/>
          </a:bodyPr>
          <a:lstStyle/>
          <a:p>
            <a:pPr>
              <a:lnSpc>
                <a:spcPct val="100000"/>
              </a:lnSpc>
              <a:tabLst>
                <a:tab pos="0" algn="l"/>
              </a:tabLst>
            </a:pPr>
            <a:r>
              <a:rPr lang="en-US" sz="1500" b="1" strike="noStrike" spc="-1">
                <a:solidFill>
                  <a:srgbClr val="38BDF8"/>
                </a:solidFill>
                <a:latin typeface="JetBrains Mono"/>
                <a:ea typeface="JetBrains Mono"/>
              </a:rPr>
              <a:t>Layer 3: Fusion</a:t>
            </a:r>
            <a:endParaRPr lang="en-NZ" sz="1500" b="0" strike="noStrike" spc="-1">
              <a:latin typeface="Aria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2" name="Google Shape;744;p50" descr="image.png"/>
          <p:cNvPicPr/>
          <p:nvPr/>
        </p:nvPicPr>
        <p:blipFill>
          <a:blip r:embed="rId3"/>
          <a:stretch/>
        </p:blipFill>
        <p:spPr>
          <a:xfrm>
            <a:off x="0" y="0"/>
            <a:ext cx="12191400" cy="6857280"/>
          </a:xfrm>
          <a:prstGeom prst="rect">
            <a:avLst/>
          </a:prstGeom>
          <a:ln w="0">
            <a:noFill/>
          </a:ln>
        </p:spPr>
      </p:pic>
      <p:pic>
        <p:nvPicPr>
          <p:cNvPr id="653" name="Google Shape;745;p50" descr="image.png"/>
          <p:cNvPicPr/>
          <p:nvPr/>
        </p:nvPicPr>
        <p:blipFill>
          <a:blip r:embed="rId4"/>
          <a:stretch/>
        </p:blipFill>
        <p:spPr>
          <a:xfrm>
            <a:off x="6334200" y="3110040"/>
            <a:ext cx="5276160" cy="1732680"/>
          </a:xfrm>
          <a:prstGeom prst="rect">
            <a:avLst/>
          </a:prstGeom>
          <a:ln w="0">
            <a:noFill/>
          </a:ln>
        </p:spPr>
      </p:pic>
      <p:pic>
        <p:nvPicPr>
          <p:cNvPr id="654" name="Google Shape;746;p50" descr="image.png"/>
          <p:cNvPicPr/>
          <p:nvPr/>
        </p:nvPicPr>
        <p:blipFill>
          <a:blip r:embed="rId5"/>
          <a:stretch/>
        </p:blipFill>
        <p:spPr>
          <a:xfrm>
            <a:off x="9360" y="9360"/>
            <a:ext cx="12172320" cy="266040"/>
          </a:xfrm>
          <a:prstGeom prst="rect">
            <a:avLst/>
          </a:prstGeom>
          <a:ln w="0">
            <a:noFill/>
          </a:ln>
        </p:spPr>
      </p:pic>
      <p:pic>
        <p:nvPicPr>
          <p:cNvPr id="655" name="Google Shape;747;p50" descr="image.png"/>
          <p:cNvPicPr/>
          <p:nvPr/>
        </p:nvPicPr>
        <p:blipFill>
          <a:blip r:embed="rId5"/>
          <a:stretch/>
        </p:blipFill>
        <p:spPr>
          <a:xfrm>
            <a:off x="9360" y="6581880"/>
            <a:ext cx="12172320" cy="266040"/>
          </a:xfrm>
          <a:prstGeom prst="rect">
            <a:avLst/>
          </a:prstGeom>
          <a:ln w="0">
            <a:noFill/>
          </a:ln>
        </p:spPr>
      </p:pic>
      <p:sp>
        <p:nvSpPr>
          <p:cNvPr id="656" name="Google Shape;748;p50"/>
          <p:cNvSpPr/>
          <p:nvPr/>
        </p:nvSpPr>
        <p:spPr>
          <a:xfrm>
            <a:off x="819000" y="3557520"/>
            <a:ext cx="5037840" cy="307800"/>
          </a:xfrm>
          <a:prstGeom prst="rect">
            <a:avLst/>
          </a:prstGeom>
          <a:noFill/>
          <a:ln w="0">
            <a:noFill/>
          </a:ln>
        </p:spPr>
        <p:style>
          <a:lnRef idx="0">
            <a:scrgbClr r="0" g="0" b="0"/>
          </a:lnRef>
          <a:fillRef idx="0">
            <a:scrgbClr r="0" g="0" b="0"/>
          </a:fillRef>
          <a:effectRef idx="0">
            <a:scrgbClr r="0" g="0" b="0"/>
          </a:effectRef>
          <a:fontRef idx="minor"/>
        </p:style>
        <p:txBody>
          <a:bodyPr lIns="0" tIns="0" rIns="0" bIns="0">
            <a:spAutoFit/>
          </a:bodyPr>
          <a:lstStyle/>
          <a:p>
            <a:pPr>
              <a:lnSpc>
                <a:spcPct val="150000"/>
              </a:lnSpc>
              <a:tabLst>
                <a:tab pos="0" algn="l"/>
              </a:tabLst>
            </a:pPr>
            <a:r>
              <a:rPr lang="en-US" sz="1350" b="1" strike="noStrike" spc="-1">
                <a:solidFill>
                  <a:srgbClr val="CBD5E1"/>
                </a:solidFill>
                <a:latin typeface="Inter"/>
                <a:ea typeface="Inter"/>
              </a:rPr>
              <a:t>Logic:</a:t>
            </a:r>
            <a:r>
              <a:rPr lang="en-US" sz="1350" b="0" strike="noStrike" spc="-1">
                <a:solidFill>
                  <a:srgbClr val="CBD5E1"/>
                </a:solidFill>
                <a:latin typeface="Inter"/>
                <a:ea typeface="Inter"/>
              </a:rPr>
              <a:t> Two tankers with "Gap" events in same quadrant.</a:t>
            </a:r>
            <a:endParaRPr lang="en-NZ" sz="1350" b="0" strike="noStrike" spc="-1">
              <a:latin typeface="Arial"/>
            </a:endParaRPr>
          </a:p>
        </p:txBody>
      </p:sp>
      <p:sp>
        <p:nvSpPr>
          <p:cNvPr id="657" name="Google Shape;749;p50"/>
          <p:cNvSpPr/>
          <p:nvPr/>
        </p:nvSpPr>
        <p:spPr>
          <a:xfrm>
            <a:off x="819000" y="3957480"/>
            <a:ext cx="5037840" cy="307800"/>
          </a:xfrm>
          <a:prstGeom prst="rect">
            <a:avLst/>
          </a:prstGeom>
          <a:noFill/>
          <a:ln w="0">
            <a:noFill/>
          </a:ln>
        </p:spPr>
        <p:style>
          <a:lnRef idx="0">
            <a:scrgbClr r="0" g="0" b="0"/>
          </a:lnRef>
          <a:fillRef idx="0">
            <a:scrgbClr r="0" g="0" b="0"/>
          </a:fillRef>
          <a:effectRef idx="0">
            <a:scrgbClr r="0" g="0" b="0"/>
          </a:effectRef>
          <a:fontRef idx="minor"/>
        </p:style>
        <p:txBody>
          <a:bodyPr lIns="0" tIns="0" rIns="0" bIns="0">
            <a:spAutoFit/>
          </a:bodyPr>
          <a:lstStyle/>
          <a:p>
            <a:pPr>
              <a:lnSpc>
                <a:spcPct val="150000"/>
              </a:lnSpc>
              <a:tabLst>
                <a:tab pos="0" algn="l"/>
              </a:tabLst>
            </a:pPr>
            <a:r>
              <a:rPr lang="en-US" sz="1350" b="1" strike="noStrike" spc="-1">
                <a:solidFill>
                  <a:srgbClr val="CBD5E1"/>
                </a:solidFill>
                <a:latin typeface="Inter"/>
                <a:ea typeface="Inter"/>
              </a:rPr>
              <a:t>Fusion:</a:t>
            </a:r>
            <a:r>
              <a:rPr lang="en-US" sz="1350" b="0" strike="noStrike" spc="-1">
                <a:solidFill>
                  <a:srgbClr val="CBD5E1"/>
                </a:solidFill>
                <a:latin typeface="Inter"/>
                <a:ea typeface="Inter"/>
              </a:rPr>
              <a:t> Optical imagery confirms proximity.</a:t>
            </a:r>
            <a:endParaRPr lang="en-NZ" sz="1350" b="0" strike="noStrike" spc="-1">
              <a:latin typeface="Arial"/>
            </a:endParaRPr>
          </a:p>
        </p:txBody>
      </p:sp>
      <p:sp>
        <p:nvSpPr>
          <p:cNvPr id="658" name="Google Shape;750;p50"/>
          <p:cNvSpPr/>
          <p:nvPr/>
        </p:nvSpPr>
        <p:spPr>
          <a:xfrm>
            <a:off x="819000" y="4357800"/>
            <a:ext cx="5037840" cy="307800"/>
          </a:xfrm>
          <a:prstGeom prst="rect">
            <a:avLst/>
          </a:prstGeom>
          <a:noFill/>
          <a:ln w="0">
            <a:noFill/>
          </a:ln>
        </p:spPr>
        <p:style>
          <a:lnRef idx="0">
            <a:scrgbClr r="0" g="0" b="0"/>
          </a:lnRef>
          <a:fillRef idx="0">
            <a:scrgbClr r="0" g="0" b="0"/>
          </a:fillRef>
          <a:effectRef idx="0">
            <a:scrgbClr r="0" g="0" b="0"/>
          </a:effectRef>
          <a:fontRef idx="minor"/>
        </p:style>
        <p:txBody>
          <a:bodyPr lIns="0" tIns="0" rIns="0" bIns="0">
            <a:spAutoFit/>
          </a:bodyPr>
          <a:lstStyle/>
          <a:p>
            <a:pPr>
              <a:lnSpc>
                <a:spcPct val="150000"/>
              </a:lnSpc>
              <a:tabLst>
                <a:tab pos="0" algn="l"/>
              </a:tabLst>
            </a:pPr>
            <a:r>
              <a:rPr lang="en-US" sz="1350" b="1" strike="noStrike" spc="-1">
                <a:solidFill>
                  <a:srgbClr val="CBD5E1"/>
                </a:solidFill>
                <a:latin typeface="Inter"/>
                <a:ea typeface="Inter"/>
              </a:rPr>
              <a:t>Validation:</a:t>
            </a:r>
            <a:r>
              <a:rPr lang="en-US" sz="1350" b="0" strike="noStrike" spc="-1">
                <a:solidFill>
                  <a:srgbClr val="CBD5E1"/>
                </a:solidFill>
                <a:latin typeface="Inter"/>
                <a:ea typeface="Inter"/>
              </a:rPr>
              <a:t> ADS-B shows P-8 Poseidon loitering overhead.</a:t>
            </a:r>
            <a:endParaRPr lang="en-NZ" sz="1350" b="0" strike="noStrike" spc="-1">
              <a:latin typeface="Arial"/>
            </a:endParaRPr>
          </a:p>
        </p:txBody>
      </p:sp>
      <p:sp>
        <p:nvSpPr>
          <p:cNvPr id="659" name="Google Shape;751;p50"/>
          <p:cNvSpPr/>
          <p:nvPr/>
        </p:nvSpPr>
        <p:spPr>
          <a:xfrm>
            <a:off x="581040" y="3557520"/>
            <a:ext cx="104040" cy="307800"/>
          </a:xfrm>
          <a:prstGeom prst="rect">
            <a:avLst/>
          </a:prstGeom>
          <a:noFill/>
          <a:ln w="0">
            <a:noFill/>
          </a:ln>
        </p:spPr>
        <p:style>
          <a:lnRef idx="0">
            <a:scrgbClr r="0" g="0" b="0"/>
          </a:lnRef>
          <a:fillRef idx="0">
            <a:scrgbClr r="0" g="0" b="0"/>
          </a:fillRef>
          <a:effectRef idx="0">
            <a:scrgbClr r="0" g="0" b="0"/>
          </a:effectRef>
          <a:fontRef idx="minor"/>
        </p:style>
        <p:txBody>
          <a:bodyPr lIns="0" tIns="0" rIns="0" bIns="0">
            <a:spAutoFit/>
          </a:bodyPr>
          <a:lstStyle/>
          <a:p>
            <a:pPr>
              <a:lnSpc>
                <a:spcPct val="150000"/>
              </a:lnSpc>
              <a:tabLst>
                <a:tab pos="0" algn="l"/>
              </a:tabLst>
            </a:pPr>
            <a:r>
              <a:rPr lang="en-US" sz="1350" b="1" strike="noStrike" spc="-1">
                <a:solidFill>
                  <a:srgbClr val="38BDF8"/>
                </a:solidFill>
                <a:latin typeface="JetBrains Mono"/>
                <a:ea typeface="JetBrains Mono"/>
              </a:rPr>
              <a:t>&gt;</a:t>
            </a:r>
            <a:endParaRPr lang="en-NZ" sz="1350" b="0" strike="noStrike" spc="-1">
              <a:latin typeface="Arial"/>
            </a:endParaRPr>
          </a:p>
        </p:txBody>
      </p:sp>
      <p:sp>
        <p:nvSpPr>
          <p:cNvPr id="660" name="Google Shape;752;p50"/>
          <p:cNvSpPr/>
          <p:nvPr/>
        </p:nvSpPr>
        <p:spPr>
          <a:xfrm>
            <a:off x="581040" y="3957480"/>
            <a:ext cx="104040" cy="307800"/>
          </a:xfrm>
          <a:prstGeom prst="rect">
            <a:avLst/>
          </a:prstGeom>
          <a:noFill/>
          <a:ln w="0">
            <a:noFill/>
          </a:ln>
        </p:spPr>
        <p:style>
          <a:lnRef idx="0">
            <a:scrgbClr r="0" g="0" b="0"/>
          </a:lnRef>
          <a:fillRef idx="0">
            <a:scrgbClr r="0" g="0" b="0"/>
          </a:fillRef>
          <a:effectRef idx="0">
            <a:scrgbClr r="0" g="0" b="0"/>
          </a:effectRef>
          <a:fontRef idx="minor"/>
        </p:style>
        <p:txBody>
          <a:bodyPr lIns="0" tIns="0" rIns="0" bIns="0">
            <a:spAutoFit/>
          </a:bodyPr>
          <a:lstStyle/>
          <a:p>
            <a:pPr>
              <a:lnSpc>
                <a:spcPct val="150000"/>
              </a:lnSpc>
              <a:tabLst>
                <a:tab pos="0" algn="l"/>
              </a:tabLst>
            </a:pPr>
            <a:r>
              <a:rPr lang="en-US" sz="1350" b="1" strike="noStrike" spc="-1">
                <a:solidFill>
                  <a:srgbClr val="38BDF8"/>
                </a:solidFill>
                <a:latin typeface="JetBrains Mono"/>
                <a:ea typeface="JetBrains Mono"/>
              </a:rPr>
              <a:t>&gt;</a:t>
            </a:r>
            <a:endParaRPr lang="en-NZ" sz="1350" b="0" strike="noStrike" spc="-1">
              <a:latin typeface="Arial"/>
            </a:endParaRPr>
          </a:p>
        </p:txBody>
      </p:sp>
      <p:sp>
        <p:nvSpPr>
          <p:cNvPr id="661" name="Google Shape;753;p50"/>
          <p:cNvSpPr/>
          <p:nvPr/>
        </p:nvSpPr>
        <p:spPr>
          <a:xfrm>
            <a:off x="581040" y="4357800"/>
            <a:ext cx="104040" cy="307800"/>
          </a:xfrm>
          <a:prstGeom prst="rect">
            <a:avLst/>
          </a:prstGeom>
          <a:noFill/>
          <a:ln w="0">
            <a:noFill/>
          </a:ln>
        </p:spPr>
        <p:style>
          <a:lnRef idx="0">
            <a:scrgbClr r="0" g="0" b="0"/>
          </a:lnRef>
          <a:fillRef idx="0">
            <a:scrgbClr r="0" g="0" b="0"/>
          </a:fillRef>
          <a:effectRef idx="0">
            <a:scrgbClr r="0" g="0" b="0"/>
          </a:effectRef>
          <a:fontRef idx="minor"/>
        </p:style>
        <p:txBody>
          <a:bodyPr lIns="0" tIns="0" rIns="0" bIns="0">
            <a:spAutoFit/>
          </a:bodyPr>
          <a:lstStyle/>
          <a:p>
            <a:pPr>
              <a:lnSpc>
                <a:spcPct val="150000"/>
              </a:lnSpc>
              <a:tabLst>
                <a:tab pos="0" algn="l"/>
              </a:tabLst>
            </a:pPr>
            <a:r>
              <a:rPr lang="en-US" sz="1350" b="1" strike="noStrike" spc="-1">
                <a:solidFill>
                  <a:srgbClr val="38BDF8"/>
                </a:solidFill>
                <a:latin typeface="JetBrains Mono"/>
                <a:ea typeface="JetBrains Mono"/>
              </a:rPr>
              <a:t>&gt;</a:t>
            </a:r>
            <a:endParaRPr lang="en-NZ" sz="1350" b="0" strike="noStrike" spc="-1">
              <a:latin typeface="Arial"/>
            </a:endParaRPr>
          </a:p>
        </p:txBody>
      </p:sp>
      <p:sp>
        <p:nvSpPr>
          <p:cNvPr id="662" name="Google Shape;754;p50"/>
          <p:cNvSpPr/>
          <p:nvPr/>
        </p:nvSpPr>
        <p:spPr>
          <a:xfrm>
            <a:off x="581040" y="708120"/>
            <a:ext cx="11580840" cy="4118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spAutoFit/>
          </a:bodyPr>
          <a:lstStyle/>
          <a:p>
            <a:pPr>
              <a:lnSpc>
                <a:spcPct val="100000"/>
              </a:lnSpc>
              <a:tabLst>
                <a:tab pos="0" algn="l"/>
              </a:tabLst>
            </a:pPr>
            <a:r>
              <a:rPr lang="en-US" sz="2700" b="1" strike="noStrike" spc="-1">
                <a:solidFill>
                  <a:srgbClr val="38BDF8"/>
                </a:solidFill>
                <a:latin typeface="JetBrains Mono"/>
                <a:ea typeface="JetBrains Mono"/>
              </a:rPr>
              <a:t>Use Case: Sanctions &amp; STS</a:t>
            </a:r>
            <a:endParaRPr lang="en-NZ" sz="2700" b="0" strike="noStrike" spc="-1">
              <a:latin typeface="Arial"/>
            </a:endParaRPr>
          </a:p>
        </p:txBody>
      </p:sp>
      <p:sp>
        <p:nvSpPr>
          <p:cNvPr id="663" name="Google Shape;755;p50"/>
          <p:cNvSpPr/>
          <p:nvPr/>
        </p:nvSpPr>
        <p:spPr>
          <a:xfrm>
            <a:off x="581040" y="1276200"/>
            <a:ext cx="11029320" cy="18360"/>
          </a:xfrm>
          <a:prstGeom prst="rect">
            <a:avLst/>
          </a:prstGeom>
          <a:solidFill>
            <a:srgbClr val="1E293B"/>
          </a:solidFill>
          <a:ln w="0">
            <a:noFill/>
          </a:ln>
        </p:spPr>
        <p:style>
          <a:lnRef idx="0">
            <a:scrgbClr r="0" g="0" b="0"/>
          </a:lnRef>
          <a:fillRef idx="0">
            <a:scrgbClr r="0" g="0" b="0"/>
          </a:fillRef>
          <a:effectRef idx="0">
            <a:scrgbClr r="0" g="0" b="0"/>
          </a:effectRef>
          <a:fontRef idx="minor"/>
        </p:style>
        <p:txBody>
          <a:bodyPr/>
          <a:lstStyle/>
          <a:p>
            <a:endParaRPr lang="en-US"/>
          </a:p>
        </p:txBody>
      </p:sp>
      <p:sp>
        <p:nvSpPr>
          <p:cNvPr id="664" name="Google Shape;756;p50"/>
          <p:cNvSpPr/>
          <p:nvPr/>
        </p:nvSpPr>
        <p:spPr>
          <a:xfrm>
            <a:off x="581040" y="3186000"/>
            <a:ext cx="5540040" cy="214200"/>
          </a:xfrm>
          <a:prstGeom prst="rect">
            <a:avLst/>
          </a:prstGeom>
          <a:noFill/>
          <a:ln w="0">
            <a:noFill/>
          </a:ln>
        </p:spPr>
        <p:style>
          <a:lnRef idx="0">
            <a:scrgbClr r="0" g="0" b="0"/>
          </a:lnRef>
          <a:fillRef idx="0">
            <a:scrgbClr r="0" g="0" b="0"/>
          </a:fillRef>
          <a:effectRef idx="0">
            <a:scrgbClr r="0" g="0" b="0"/>
          </a:effectRef>
          <a:fontRef idx="minor"/>
        </p:style>
        <p:txBody>
          <a:bodyPr lIns="0" tIns="0" rIns="0" bIns="0">
            <a:spAutoFit/>
          </a:bodyPr>
          <a:lstStyle/>
          <a:p>
            <a:pPr>
              <a:lnSpc>
                <a:spcPct val="100000"/>
              </a:lnSpc>
              <a:tabLst>
                <a:tab pos="0" algn="l"/>
              </a:tabLst>
            </a:pPr>
            <a:r>
              <a:rPr lang="en-US" sz="1410" b="1" strike="noStrike" spc="-1">
                <a:solidFill>
                  <a:srgbClr val="E2E8F0"/>
                </a:solidFill>
                <a:latin typeface="Inter"/>
                <a:ea typeface="Inter"/>
              </a:rPr>
              <a:t>Ship-to-Ship (STS) Transfers</a:t>
            </a:r>
            <a:endParaRPr lang="en-NZ" sz="1410" b="0" strike="noStrike" spc="-1">
              <a:latin typeface="Arial"/>
            </a:endParaRPr>
          </a:p>
        </p:txBody>
      </p:sp>
      <p:sp>
        <p:nvSpPr>
          <p:cNvPr id="665" name="Google Shape;757;p50"/>
          <p:cNvSpPr/>
          <p:nvPr/>
        </p:nvSpPr>
        <p:spPr>
          <a:xfrm>
            <a:off x="6581880" y="3357720"/>
            <a:ext cx="5019840" cy="228240"/>
          </a:xfrm>
          <a:prstGeom prst="rect">
            <a:avLst/>
          </a:prstGeom>
          <a:noFill/>
          <a:ln w="0">
            <a:noFill/>
          </a:ln>
        </p:spPr>
        <p:style>
          <a:lnRef idx="0">
            <a:scrgbClr r="0" g="0" b="0"/>
          </a:lnRef>
          <a:fillRef idx="0">
            <a:scrgbClr r="0" g="0" b="0"/>
          </a:fillRef>
          <a:effectRef idx="0">
            <a:scrgbClr r="0" g="0" b="0"/>
          </a:effectRef>
          <a:fontRef idx="minor"/>
        </p:style>
        <p:txBody>
          <a:bodyPr lIns="0" tIns="0" rIns="0" bIns="0">
            <a:spAutoFit/>
          </a:bodyPr>
          <a:lstStyle/>
          <a:p>
            <a:pPr>
              <a:lnSpc>
                <a:spcPct val="100000"/>
              </a:lnSpc>
              <a:tabLst>
                <a:tab pos="0" algn="l"/>
              </a:tabLst>
            </a:pPr>
            <a:r>
              <a:rPr lang="en-US" sz="1500" b="1" strike="noStrike" spc="-1">
                <a:solidFill>
                  <a:srgbClr val="38BDF8"/>
                </a:solidFill>
                <a:latin typeface="JetBrains Mono"/>
                <a:ea typeface="JetBrains Mono"/>
              </a:rPr>
              <a:t>Logic Chain</a:t>
            </a:r>
            <a:endParaRPr lang="en-NZ" sz="1500" b="0" strike="noStrike" spc="-1">
              <a:latin typeface="Arial"/>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6" name="Google Shape;762;p51" descr="image.png"/>
          <p:cNvPicPr/>
          <p:nvPr/>
        </p:nvPicPr>
        <p:blipFill>
          <a:blip r:embed="rId3"/>
          <a:stretch/>
        </p:blipFill>
        <p:spPr>
          <a:xfrm>
            <a:off x="0" y="0"/>
            <a:ext cx="12191400" cy="6857280"/>
          </a:xfrm>
          <a:prstGeom prst="rect">
            <a:avLst/>
          </a:prstGeom>
          <a:ln w="0">
            <a:noFill/>
          </a:ln>
        </p:spPr>
      </p:pic>
      <p:pic>
        <p:nvPicPr>
          <p:cNvPr id="667" name="Google Shape;763;p51" descr="image.png"/>
          <p:cNvPicPr/>
          <p:nvPr/>
        </p:nvPicPr>
        <p:blipFill>
          <a:blip r:embed="rId4"/>
          <a:stretch/>
        </p:blipFill>
        <p:spPr>
          <a:xfrm>
            <a:off x="581040" y="1833480"/>
            <a:ext cx="5276160" cy="4285440"/>
          </a:xfrm>
          <a:prstGeom prst="rect">
            <a:avLst/>
          </a:prstGeom>
          <a:ln w="0">
            <a:noFill/>
          </a:ln>
        </p:spPr>
      </p:pic>
      <p:pic>
        <p:nvPicPr>
          <p:cNvPr id="668" name="Google Shape;764;p51" descr="image.png"/>
          <p:cNvPicPr/>
          <p:nvPr/>
        </p:nvPicPr>
        <p:blipFill>
          <a:blip r:embed="rId5"/>
          <a:stretch/>
        </p:blipFill>
        <p:spPr>
          <a:xfrm>
            <a:off x="9360" y="9360"/>
            <a:ext cx="12172320" cy="266040"/>
          </a:xfrm>
          <a:prstGeom prst="rect">
            <a:avLst/>
          </a:prstGeom>
          <a:ln w="0">
            <a:noFill/>
          </a:ln>
        </p:spPr>
      </p:pic>
      <p:pic>
        <p:nvPicPr>
          <p:cNvPr id="669" name="Google Shape;765;p51" descr="image.png"/>
          <p:cNvPicPr/>
          <p:nvPr/>
        </p:nvPicPr>
        <p:blipFill>
          <a:blip r:embed="rId5"/>
          <a:stretch/>
        </p:blipFill>
        <p:spPr>
          <a:xfrm>
            <a:off x="9360" y="6581880"/>
            <a:ext cx="12172320" cy="266040"/>
          </a:xfrm>
          <a:prstGeom prst="rect">
            <a:avLst/>
          </a:prstGeom>
          <a:ln w="0">
            <a:noFill/>
          </a:ln>
        </p:spPr>
      </p:pic>
      <p:pic>
        <p:nvPicPr>
          <p:cNvPr id="670" name="Google Shape;766;p51" descr="image.png"/>
          <p:cNvPicPr/>
          <p:nvPr/>
        </p:nvPicPr>
        <p:blipFill>
          <a:blip r:embed="rId6"/>
          <a:stretch/>
        </p:blipFill>
        <p:spPr>
          <a:xfrm>
            <a:off x="590400" y="1843200"/>
            <a:ext cx="5257080" cy="4266360"/>
          </a:xfrm>
          <a:prstGeom prst="rect">
            <a:avLst/>
          </a:prstGeom>
          <a:ln w="0">
            <a:noFill/>
          </a:ln>
        </p:spPr>
      </p:pic>
      <p:sp>
        <p:nvSpPr>
          <p:cNvPr id="671" name="Google Shape;767;p51"/>
          <p:cNvSpPr/>
          <p:nvPr/>
        </p:nvSpPr>
        <p:spPr>
          <a:xfrm>
            <a:off x="6572160" y="3429000"/>
            <a:ext cx="5037840" cy="615960"/>
          </a:xfrm>
          <a:prstGeom prst="rect">
            <a:avLst/>
          </a:prstGeom>
          <a:noFill/>
          <a:ln w="0">
            <a:noFill/>
          </a:ln>
        </p:spPr>
        <p:style>
          <a:lnRef idx="0">
            <a:scrgbClr r="0" g="0" b="0"/>
          </a:lnRef>
          <a:fillRef idx="0">
            <a:scrgbClr r="0" g="0" b="0"/>
          </a:fillRef>
          <a:effectRef idx="0">
            <a:scrgbClr r="0" g="0" b="0"/>
          </a:effectRef>
          <a:fontRef idx="minor"/>
        </p:style>
        <p:txBody>
          <a:bodyPr lIns="0" tIns="0" rIns="0" bIns="0">
            <a:spAutoFit/>
          </a:bodyPr>
          <a:lstStyle/>
          <a:p>
            <a:pPr>
              <a:lnSpc>
                <a:spcPct val="150000"/>
              </a:lnSpc>
              <a:tabLst>
                <a:tab pos="0" algn="l"/>
              </a:tabLst>
            </a:pPr>
            <a:r>
              <a:rPr lang="en-US" sz="1350" b="1" strike="noStrike" spc="-1">
                <a:solidFill>
                  <a:srgbClr val="CBD5E1"/>
                </a:solidFill>
                <a:latin typeface="Inter"/>
                <a:ea typeface="Inter"/>
              </a:rPr>
              <a:t>ADS-B Anomaly:</a:t>
            </a:r>
            <a:r>
              <a:rPr lang="en-US" sz="1350" b="0" strike="noStrike" spc="-1">
                <a:solidFill>
                  <a:srgbClr val="CBD5E1"/>
                </a:solidFill>
                <a:latin typeface="Inter"/>
                <a:ea typeface="Inter"/>
              </a:rPr>
              <a:t> GA aircraft flying low over ocean, then climbing.</a:t>
            </a:r>
            <a:endParaRPr lang="en-NZ" sz="1350" b="0" strike="noStrike" spc="-1">
              <a:latin typeface="Arial"/>
            </a:endParaRPr>
          </a:p>
        </p:txBody>
      </p:sp>
      <p:sp>
        <p:nvSpPr>
          <p:cNvPr id="672" name="Google Shape;768;p51"/>
          <p:cNvSpPr/>
          <p:nvPr/>
        </p:nvSpPr>
        <p:spPr>
          <a:xfrm>
            <a:off x="6572160" y="4086360"/>
            <a:ext cx="5037840" cy="307800"/>
          </a:xfrm>
          <a:prstGeom prst="rect">
            <a:avLst/>
          </a:prstGeom>
          <a:noFill/>
          <a:ln w="0">
            <a:noFill/>
          </a:ln>
        </p:spPr>
        <p:style>
          <a:lnRef idx="0">
            <a:scrgbClr r="0" g="0" b="0"/>
          </a:lnRef>
          <a:fillRef idx="0">
            <a:scrgbClr r="0" g="0" b="0"/>
          </a:fillRef>
          <a:effectRef idx="0">
            <a:scrgbClr r="0" g="0" b="0"/>
          </a:effectRef>
          <a:fontRef idx="minor"/>
        </p:style>
        <p:txBody>
          <a:bodyPr lIns="0" tIns="0" rIns="0" bIns="0">
            <a:spAutoFit/>
          </a:bodyPr>
          <a:lstStyle/>
          <a:p>
            <a:pPr>
              <a:lnSpc>
                <a:spcPct val="150000"/>
              </a:lnSpc>
              <a:tabLst>
                <a:tab pos="0" algn="l"/>
              </a:tabLst>
            </a:pPr>
            <a:r>
              <a:rPr lang="en-US" sz="1350" b="1" strike="noStrike" spc="-1">
                <a:solidFill>
                  <a:srgbClr val="CBD5E1"/>
                </a:solidFill>
                <a:latin typeface="Inter"/>
                <a:ea typeface="Inter"/>
              </a:rPr>
              <a:t>AIS Void:</a:t>
            </a:r>
            <a:r>
              <a:rPr lang="en-US" sz="1350" b="0" strike="noStrike" spc="-1">
                <a:solidFill>
                  <a:srgbClr val="CBD5E1"/>
                </a:solidFill>
                <a:latin typeface="Inter"/>
                <a:ea typeface="Inter"/>
              </a:rPr>
              <a:t> Go-Fast boats don't use AIS.</a:t>
            </a:r>
            <a:endParaRPr lang="en-NZ" sz="1350" b="0" strike="noStrike" spc="-1">
              <a:latin typeface="Arial"/>
            </a:endParaRPr>
          </a:p>
        </p:txBody>
      </p:sp>
      <p:sp>
        <p:nvSpPr>
          <p:cNvPr id="673" name="Google Shape;769;p51"/>
          <p:cNvSpPr/>
          <p:nvPr/>
        </p:nvSpPr>
        <p:spPr>
          <a:xfrm>
            <a:off x="6572160" y="4486320"/>
            <a:ext cx="5037840" cy="307800"/>
          </a:xfrm>
          <a:prstGeom prst="rect">
            <a:avLst/>
          </a:prstGeom>
          <a:noFill/>
          <a:ln w="0">
            <a:noFill/>
          </a:ln>
        </p:spPr>
        <p:style>
          <a:lnRef idx="0">
            <a:scrgbClr r="0" g="0" b="0"/>
          </a:lnRef>
          <a:fillRef idx="0">
            <a:scrgbClr r="0" g="0" b="0"/>
          </a:fillRef>
          <a:effectRef idx="0">
            <a:scrgbClr r="0" g="0" b="0"/>
          </a:effectRef>
          <a:fontRef idx="minor"/>
        </p:style>
        <p:txBody>
          <a:bodyPr lIns="0" tIns="0" rIns="0" bIns="0">
            <a:spAutoFit/>
          </a:bodyPr>
          <a:lstStyle/>
          <a:p>
            <a:pPr>
              <a:lnSpc>
                <a:spcPct val="150000"/>
              </a:lnSpc>
              <a:tabLst>
                <a:tab pos="0" algn="l"/>
              </a:tabLst>
            </a:pPr>
            <a:r>
              <a:rPr lang="en-US" sz="1350" b="1" strike="noStrike" spc="-1">
                <a:solidFill>
                  <a:srgbClr val="CBD5E1"/>
                </a:solidFill>
                <a:latin typeface="Inter"/>
                <a:ea typeface="Inter"/>
              </a:rPr>
              <a:t>Fusion:</a:t>
            </a:r>
            <a:r>
              <a:rPr lang="en-US" sz="1350" b="0" strike="noStrike" spc="-1">
                <a:solidFill>
                  <a:srgbClr val="CBD5E1"/>
                </a:solidFill>
                <a:latin typeface="Inter"/>
                <a:ea typeface="Inter"/>
              </a:rPr>
              <a:t> Correlate aircraft loiter with Sentinel-1 SAR hits.</a:t>
            </a:r>
            <a:endParaRPr lang="en-NZ" sz="1350" b="0" strike="noStrike" spc="-1">
              <a:latin typeface="Arial"/>
            </a:endParaRPr>
          </a:p>
        </p:txBody>
      </p:sp>
      <p:sp>
        <p:nvSpPr>
          <p:cNvPr id="674" name="Google Shape;770;p51"/>
          <p:cNvSpPr/>
          <p:nvPr/>
        </p:nvSpPr>
        <p:spPr>
          <a:xfrm>
            <a:off x="6334200" y="3429000"/>
            <a:ext cx="104040" cy="307800"/>
          </a:xfrm>
          <a:prstGeom prst="rect">
            <a:avLst/>
          </a:prstGeom>
          <a:noFill/>
          <a:ln w="0">
            <a:noFill/>
          </a:ln>
        </p:spPr>
        <p:style>
          <a:lnRef idx="0">
            <a:scrgbClr r="0" g="0" b="0"/>
          </a:lnRef>
          <a:fillRef idx="0">
            <a:scrgbClr r="0" g="0" b="0"/>
          </a:fillRef>
          <a:effectRef idx="0">
            <a:scrgbClr r="0" g="0" b="0"/>
          </a:effectRef>
          <a:fontRef idx="minor"/>
        </p:style>
        <p:txBody>
          <a:bodyPr lIns="0" tIns="0" rIns="0" bIns="0">
            <a:spAutoFit/>
          </a:bodyPr>
          <a:lstStyle/>
          <a:p>
            <a:pPr>
              <a:lnSpc>
                <a:spcPct val="150000"/>
              </a:lnSpc>
              <a:tabLst>
                <a:tab pos="0" algn="l"/>
              </a:tabLst>
            </a:pPr>
            <a:r>
              <a:rPr lang="en-US" sz="1350" b="1" strike="noStrike" spc="-1">
                <a:solidFill>
                  <a:srgbClr val="38BDF8"/>
                </a:solidFill>
                <a:latin typeface="JetBrains Mono"/>
                <a:ea typeface="JetBrains Mono"/>
              </a:rPr>
              <a:t>&gt;</a:t>
            </a:r>
            <a:endParaRPr lang="en-NZ" sz="1350" b="0" strike="noStrike" spc="-1">
              <a:latin typeface="Arial"/>
            </a:endParaRPr>
          </a:p>
        </p:txBody>
      </p:sp>
      <p:sp>
        <p:nvSpPr>
          <p:cNvPr id="675" name="Google Shape;771;p51"/>
          <p:cNvSpPr/>
          <p:nvPr/>
        </p:nvSpPr>
        <p:spPr>
          <a:xfrm>
            <a:off x="6334200" y="4086360"/>
            <a:ext cx="104040" cy="307800"/>
          </a:xfrm>
          <a:prstGeom prst="rect">
            <a:avLst/>
          </a:prstGeom>
          <a:noFill/>
          <a:ln w="0">
            <a:noFill/>
          </a:ln>
        </p:spPr>
        <p:style>
          <a:lnRef idx="0">
            <a:scrgbClr r="0" g="0" b="0"/>
          </a:lnRef>
          <a:fillRef idx="0">
            <a:scrgbClr r="0" g="0" b="0"/>
          </a:fillRef>
          <a:effectRef idx="0">
            <a:scrgbClr r="0" g="0" b="0"/>
          </a:effectRef>
          <a:fontRef idx="minor"/>
        </p:style>
        <p:txBody>
          <a:bodyPr lIns="0" tIns="0" rIns="0" bIns="0">
            <a:spAutoFit/>
          </a:bodyPr>
          <a:lstStyle/>
          <a:p>
            <a:pPr>
              <a:lnSpc>
                <a:spcPct val="150000"/>
              </a:lnSpc>
              <a:tabLst>
                <a:tab pos="0" algn="l"/>
              </a:tabLst>
            </a:pPr>
            <a:r>
              <a:rPr lang="en-US" sz="1350" b="1" strike="noStrike" spc="-1">
                <a:solidFill>
                  <a:srgbClr val="38BDF8"/>
                </a:solidFill>
                <a:latin typeface="JetBrains Mono"/>
                <a:ea typeface="JetBrains Mono"/>
              </a:rPr>
              <a:t>&gt;</a:t>
            </a:r>
            <a:endParaRPr lang="en-NZ" sz="1350" b="0" strike="noStrike" spc="-1">
              <a:latin typeface="Arial"/>
            </a:endParaRPr>
          </a:p>
        </p:txBody>
      </p:sp>
      <p:sp>
        <p:nvSpPr>
          <p:cNvPr id="676" name="Google Shape;772;p51"/>
          <p:cNvSpPr/>
          <p:nvPr/>
        </p:nvSpPr>
        <p:spPr>
          <a:xfrm>
            <a:off x="6334200" y="4486320"/>
            <a:ext cx="104040" cy="307800"/>
          </a:xfrm>
          <a:prstGeom prst="rect">
            <a:avLst/>
          </a:prstGeom>
          <a:noFill/>
          <a:ln w="0">
            <a:noFill/>
          </a:ln>
        </p:spPr>
        <p:style>
          <a:lnRef idx="0">
            <a:scrgbClr r="0" g="0" b="0"/>
          </a:lnRef>
          <a:fillRef idx="0">
            <a:scrgbClr r="0" g="0" b="0"/>
          </a:fillRef>
          <a:effectRef idx="0">
            <a:scrgbClr r="0" g="0" b="0"/>
          </a:effectRef>
          <a:fontRef idx="minor"/>
        </p:style>
        <p:txBody>
          <a:bodyPr lIns="0" tIns="0" rIns="0" bIns="0">
            <a:spAutoFit/>
          </a:bodyPr>
          <a:lstStyle/>
          <a:p>
            <a:pPr>
              <a:lnSpc>
                <a:spcPct val="150000"/>
              </a:lnSpc>
              <a:tabLst>
                <a:tab pos="0" algn="l"/>
              </a:tabLst>
            </a:pPr>
            <a:r>
              <a:rPr lang="en-US" sz="1350" b="1" strike="noStrike" spc="-1">
                <a:solidFill>
                  <a:srgbClr val="38BDF8"/>
                </a:solidFill>
                <a:latin typeface="JetBrains Mono"/>
                <a:ea typeface="JetBrains Mono"/>
              </a:rPr>
              <a:t>&gt;</a:t>
            </a:r>
            <a:endParaRPr lang="en-NZ" sz="1350" b="0" strike="noStrike" spc="-1">
              <a:latin typeface="Arial"/>
            </a:endParaRPr>
          </a:p>
        </p:txBody>
      </p:sp>
      <p:sp>
        <p:nvSpPr>
          <p:cNvPr id="677" name="Google Shape;773;p51"/>
          <p:cNvSpPr/>
          <p:nvPr/>
        </p:nvSpPr>
        <p:spPr>
          <a:xfrm>
            <a:off x="581040" y="708120"/>
            <a:ext cx="11580840" cy="4118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spAutoFit/>
          </a:bodyPr>
          <a:lstStyle/>
          <a:p>
            <a:pPr>
              <a:lnSpc>
                <a:spcPct val="100000"/>
              </a:lnSpc>
              <a:tabLst>
                <a:tab pos="0" algn="l"/>
              </a:tabLst>
            </a:pPr>
            <a:r>
              <a:rPr lang="en-US" sz="2700" b="1" strike="noStrike" spc="-1">
                <a:solidFill>
                  <a:srgbClr val="38BDF8"/>
                </a:solidFill>
                <a:latin typeface="JetBrains Mono"/>
                <a:ea typeface="JetBrains Mono"/>
              </a:rPr>
              <a:t>Use Case: Narco-Trafficking</a:t>
            </a:r>
            <a:endParaRPr lang="en-NZ" sz="2700" b="0" strike="noStrike" spc="-1">
              <a:latin typeface="Arial"/>
            </a:endParaRPr>
          </a:p>
        </p:txBody>
      </p:sp>
      <p:sp>
        <p:nvSpPr>
          <p:cNvPr id="678" name="Google Shape;774;p51"/>
          <p:cNvSpPr/>
          <p:nvPr/>
        </p:nvSpPr>
        <p:spPr>
          <a:xfrm>
            <a:off x="581040" y="1276200"/>
            <a:ext cx="11029320" cy="18360"/>
          </a:xfrm>
          <a:prstGeom prst="rect">
            <a:avLst/>
          </a:prstGeom>
          <a:solidFill>
            <a:srgbClr val="1E293B"/>
          </a:solidFill>
          <a:ln w="0">
            <a:noFill/>
          </a:ln>
        </p:spPr>
        <p:style>
          <a:lnRef idx="0">
            <a:scrgbClr r="0" g="0" b="0"/>
          </a:lnRef>
          <a:fillRef idx="0">
            <a:scrgbClr r="0" g="0" b="0"/>
          </a:fillRef>
          <a:effectRef idx="0">
            <a:scrgbClr r="0" g="0" b="0"/>
          </a:effectRef>
          <a:fontRef idx="minor"/>
        </p:style>
        <p:txBody>
          <a:bodyPr/>
          <a:lstStyle/>
          <a:p>
            <a:endParaRPr lang="en-US"/>
          </a:p>
        </p:txBody>
      </p:sp>
      <p:sp>
        <p:nvSpPr>
          <p:cNvPr id="679" name="Google Shape;775;p51"/>
          <p:cNvSpPr/>
          <p:nvPr/>
        </p:nvSpPr>
        <p:spPr>
          <a:xfrm>
            <a:off x="6334200" y="3057480"/>
            <a:ext cx="5540040" cy="214200"/>
          </a:xfrm>
          <a:prstGeom prst="rect">
            <a:avLst/>
          </a:prstGeom>
          <a:noFill/>
          <a:ln w="0">
            <a:noFill/>
          </a:ln>
        </p:spPr>
        <p:style>
          <a:lnRef idx="0">
            <a:scrgbClr r="0" g="0" b="0"/>
          </a:lnRef>
          <a:fillRef idx="0">
            <a:scrgbClr r="0" g="0" b="0"/>
          </a:fillRef>
          <a:effectRef idx="0">
            <a:scrgbClr r="0" g="0" b="0"/>
          </a:effectRef>
          <a:fontRef idx="minor"/>
        </p:style>
        <p:txBody>
          <a:bodyPr lIns="0" tIns="0" rIns="0" bIns="0">
            <a:spAutoFit/>
          </a:bodyPr>
          <a:lstStyle/>
          <a:p>
            <a:pPr>
              <a:lnSpc>
                <a:spcPct val="100000"/>
              </a:lnSpc>
              <a:tabLst>
                <a:tab pos="0" algn="l"/>
              </a:tabLst>
            </a:pPr>
            <a:r>
              <a:rPr lang="en-US" sz="1410" b="1" strike="noStrike" spc="-1">
                <a:solidFill>
                  <a:srgbClr val="E2E8F0"/>
                </a:solidFill>
                <a:latin typeface="Inter"/>
                <a:ea typeface="Inter"/>
              </a:rPr>
              <a:t>The Air-Sea Handoff</a:t>
            </a:r>
            <a:endParaRPr lang="en-NZ" sz="1410" b="0" strike="noStrike" spc="-1">
              <a:latin typeface="Arial"/>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0" name="Google Shape;817;p54_0" descr="image.png"/>
          <p:cNvPicPr/>
          <p:nvPr/>
        </p:nvPicPr>
        <p:blipFill>
          <a:blip r:embed="rId3"/>
          <a:stretch/>
        </p:blipFill>
        <p:spPr>
          <a:xfrm>
            <a:off x="0" y="0"/>
            <a:ext cx="12191400" cy="6857280"/>
          </a:xfrm>
          <a:prstGeom prst="rect">
            <a:avLst/>
          </a:prstGeom>
          <a:ln w="0">
            <a:noFill/>
          </a:ln>
        </p:spPr>
      </p:pic>
      <p:pic>
        <p:nvPicPr>
          <p:cNvPr id="681" name="Google Shape;819;p54_1" descr="image.png"/>
          <p:cNvPicPr/>
          <p:nvPr/>
        </p:nvPicPr>
        <p:blipFill>
          <a:blip r:embed="rId4"/>
          <a:stretch/>
        </p:blipFill>
        <p:spPr>
          <a:xfrm>
            <a:off x="9360" y="9360"/>
            <a:ext cx="12172320" cy="266040"/>
          </a:xfrm>
          <a:prstGeom prst="rect">
            <a:avLst/>
          </a:prstGeom>
          <a:ln w="0">
            <a:noFill/>
          </a:ln>
        </p:spPr>
      </p:pic>
      <p:pic>
        <p:nvPicPr>
          <p:cNvPr id="682" name="Google Shape;820;p54_1" descr="image.png"/>
          <p:cNvPicPr/>
          <p:nvPr/>
        </p:nvPicPr>
        <p:blipFill>
          <a:blip r:embed="rId4"/>
          <a:stretch/>
        </p:blipFill>
        <p:spPr>
          <a:xfrm>
            <a:off x="9360" y="6581880"/>
            <a:ext cx="12172320" cy="266040"/>
          </a:xfrm>
          <a:prstGeom prst="rect">
            <a:avLst/>
          </a:prstGeom>
          <a:ln w="0">
            <a:noFill/>
          </a:ln>
        </p:spPr>
      </p:pic>
      <p:sp>
        <p:nvSpPr>
          <p:cNvPr id="683" name="Google Shape;823;p54_1"/>
          <p:cNvSpPr/>
          <p:nvPr/>
        </p:nvSpPr>
        <p:spPr>
          <a:xfrm>
            <a:off x="6572160" y="1713240"/>
            <a:ext cx="5037840" cy="615960"/>
          </a:xfrm>
          <a:prstGeom prst="rect">
            <a:avLst/>
          </a:prstGeom>
          <a:noFill/>
          <a:ln w="0">
            <a:noFill/>
          </a:ln>
        </p:spPr>
        <p:style>
          <a:lnRef idx="0">
            <a:scrgbClr r="0" g="0" b="0"/>
          </a:lnRef>
          <a:fillRef idx="0">
            <a:scrgbClr r="0" g="0" b="0"/>
          </a:fillRef>
          <a:effectRef idx="0">
            <a:scrgbClr r="0" g="0" b="0"/>
          </a:effectRef>
          <a:fontRef idx="minor"/>
        </p:style>
        <p:txBody>
          <a:bodyPr lIns="0" tIns="0" rIns="0" bIns="0">
            <a:spAutoFit/>
          </a:bodyPr>
          <a:lstStyle/>
          <a:p>
            <a:pPr>
              <a:lnSpc>
                <a:spcPct val="150000"/>
              </a:lnSpc>
              <a:tabLst>
                <a:tab pos="0" algn="l"/>
              </a:tabLst>
            </a:pPr>
            <a:r>
              <a:rPr lang="en-US" sz="1350" b="0" strike="noStrike" spc="-1">
                <a:solidFill>
                  <a:srgbClr val="CBD5E1"/>
                </a:solidFill>
                <a:latin typeface="Inter"/>
                <a:ea typeface="Inter"/>
              </a:rPr>
              <a:t>Aircraft transponders provide continuous ADS-B broadcasts (position, altitude, callsign).</a:t>
            </a:r>
            <a:endParaRPr lang="en-NZ" sz="1350" b="0" strike="noStrike" spc="-1">
              <a:latin typeface="Arial"/>
            </a:endParaRPr>
          </a:p>
        </p:txBody>
      </p:sp>
      <p:sp>
        <p:nvSpPr>
          <p:cNvPr id="684" name="Google Shape;824;p54_1"/>
          <p:cNvSpPr/>
          <p:nvPr/>
        </p:nvSpPr>
        <p:spPr>
          <a:xfrm>
            <a:off x="6572160" y="2334240"/>
            <a:ext cx="5037840" cy="615960"/>
          </a:xfrm>
          <a:prstGeom prst="rect">
            <a:avLst/>
          </a:prstGeom>
          <a:noFill/>
          <a:ln w="0">
            <a:noFill/>
          </a:ln>
        </p:spPr>
        <p:style>
          <a:lnRef idx="0">
            <a:scrgbClr r="0" g="0" b="0"/>
          </a:lnRef>
          <a:fillRef idx="0">
            <a:scrgbClr r="0" g="0" b="0"/>
          </a:fillRef>
          <a:effectRef idx="0">
            <a:scrgbClr r="0" g="0" b="0"/>
          </a:effectRef>
          <a:fontRef idx="minor"/>
        </p:style>
        <p:txBody>
          <a:bodyPr lIns="0" tIns="0" rIns="0" bIns="0">
            <a:spAutoFit/>
          </a:bodyPr>
          <a:lstStyle/>
          <a:p>
            <a:pPr>
              <a:lnSpc>
                <a:spcPct val="150000"/>
              </a:lnSpc>
              <a:tabLst>
                <a:tab pos="0" algn="l"/>
              </a:tabLst>
            </a:pPr>
            <a:r>
              <a:rPr lang="en-US" sz="1350" b="0" strike="noStrike" spc="-1">
                <a:solidFill>
                  <a:srgbClr val="CBD5E1"/>
                </a:solidFill>
                <a:latin typeface="Inter"/>
                <a:ea typeface="Inter"/>
              </a:rPr>
              <a:t>Helicopters servicing offshore vessels create repeatable approach–landing–takeoff patterns.</a:t>
            </a:r>
            <a:endParaRPr lang="en-NZ" sz="1350" b="0" strike="noStrike" spc="-1">
              <a:latin typeface="Arial"/>
            </a:endParaRPr>
          </a:p>
        </p:txBody>
      </p:sp>
      <p:sp>
        <p:nvSpPr>
          <p:cNvPr id="685" name="Google Shape;825;p54_1"/>
          <p:cNvSpPr/>
          <p:nvPr/>
        </p:nvSpPr>
        <p:spPr>
          <a:xfrm>
            <a:off x="6572160" y="3027600"/>
            <a:ext cx="5037840" cy="615960"/>
          </a:xfrm>
          <a:prstGeom prst="rect">
            <a:avLst/>
          </a:prstGeom>
          <a:noFill/>
          <a:ln w="0">
            <a:noFill/>
          </a:ln>
        </p:spPr>
        <p:style>
          <a:lnRef idx="0">
            <a:scrgbClr r="0" g="0" b="0"/>
          </a:lnRef>
          <a:fillRef idx="0">
            <a:scrgbClr r="0" g="0" b="0"/>
          </a:fillRef>
          <a:effectRef idx="0">
            <a:scrgbClr r="0" g="0" b="0"/>
          </a:effectRef>
          <a:fontRef idx="minor"/>
        </p:style>
        <p:txBody>
          <a:bodyPr lIns="0" tIns="0" rIns="0" bIns="0">
            <a:spAutoFit/>
          </a:bodyPr>
          <a:lstStyle/>
          <a:p>
            <a:pPr>
              <a:lnSpc>
                <a:spcPct val="150000"/>
              </a:lnSpc>
              <a:tabLst>
                <a:tab pos="0" algn="l"/>
              </a:tabLst>
            </a:pPr>
            <a:r>
              <a:rPr lang="en-US" sz="1350" b="0" strike="noStrike" spc="-1">
                <a:solidFill>
                  <a:srgbClr val="CBD5E1"/>
                </a:solidFill>
                <a:latin typeface="Inter"/>
                <a:ea typeface="Inter"/>
              </a:rPr>
              <a:t>When AIS is absent, ADS-B landings on unknown lat/long clusters reveal hidden ship positions.</a:t>
            </a:r>
            <a:endParaRPr lang="en-NZ" sz="1350" b="0" strike="noStrike" spc="-1">
              <a:latin typeface="Arial"/>
            </a:endParaRPr>
          </a:p>
        </p:txBody>
      </p:sp>
      <p:sp>
        <p:nvSpPr>
          <p:cNvPr id="686" name="Google Shape;826;p54_1"/>
          <p:cNvSpPr/>
          <p:nvPr/>
        </p:nvSpPr>
        <p:spPr>
          <a:xfrm>
            <a:off x="6334200" y="1713240"/>
            <a:ext cx="104040" cy="307800"/>
          </a:xfrm>
          <a:prstGeom prst="rect">
            <a:avLst/>
          </a:prstGeom>
          <a:noFill/>
          <a:ln w="0">
            <a:noFill/>
          </a:ln>
        </p:spPr>
        <p:style>
          <a:lnRef idx="0">
            <a:scrgbClr r="0" g="0" b="0"/>
          </a:lnRef>
          <a:fillRef idx="0">
            <a:scrgbClr r="0" g="0" b="0"/>
          </a:fillRef>
          <a:effectRef idx="0">
            <a:scrgbClr r="0" g="0" b="0"/>
          </a:effectRef>
          <a:fontRef idx="minor"/>
        </p:style>
        <p:txBody>
          <a:bodyPr lIns="0" tIns="0" rIns="0" bIns="0">
            <a:spAutoFit/>
          </a:bodyPr>
          <a:lstStyle/>
          <a:p>
            <a:pPr>
              <a:lnSpc>
                <a:spcPct val="150000"/>
              </a:lnSpc>
              <a:tabLst>
                <a:tab pos="0" algn="l"/>
              </a:tabLst>
            </a:pPr>
            <a:r>
              <a:rPr lang="en-US" sz="1350" b="1" strike="noStrike" spc="-1">
                <a:solidFill>
                  <a:srgbClr val="38BDF8"/>
                </a:solidFill>
                <a:latin typeface="JetBrains Mono"/>
                <a:ea typeface="JetBrains Mono"/>
              </a:rPr>
              <a:t>&gt;</a:t>
            </a:r>
            <a:endParaRPr lang="en-NZ" sz="1350" b="0" strike="noStrike" spc="-1">
              <a:latin typeface="Arial"/>
            </a:endParaRPr>
          </a:p>
        </p:txBody>
      </p:sp>
      <p:sp>
        <p:nvSpPr>
          <p:cNvPr id="687" name="Google Shape;827;p54_1"/>
          <p:cNvSpPr/>
          <p:nvPr/>
        </p:nvSpPr>
        <p:spPr>
          <a:xfrm>
            <a:off x="6334200" y="2334240"/>
            <a:ext cx="104040" cy="307800"/>
          </a:xfrm>
          <a:prstGeom prst="rect">
            <a:avLst/>
          </a:prstGeom>
          <a:noFill/>
          <a:ln w="0">
            <a:noFill/>
          </a:ln>
        </p:spPr>
        <p:style>
          <a:lnRef idx="0">
            <a:scrgbClr r="0" g="0" b="0"/>
          </a:lnRef>
          <a:fillRef idx="0">
            <a:scrgbClr r="0" g="0" b="0"/>
          </a:fillRef>
          <a:effectRef idx="0">
            <a:scrgbClr r="0" g="0" b="0"/>
          </a:effectRef>
          <a:fontRef idx="minor"/>
        </p:style>
        <p:txBody>
          <a:bodyPr lIns="0" tIns="0" rIns="0" bIns="0">
            <a:spAutoFit/>
          </a:bodyPr>
          <a:lstStyle/>
          <a:p>
            <a:pPr>
              <a:lnSpc>
                <a:spcPct val="150000"/>
              </a:lnSpc>
              <a:tabLst>
                <a:tab pos="0" algn="l"/>
              </a:tabLst>
            </a:pPr>
            <a:r>
              <a:rPr lang="en-US" sz="1350" b="1" strike="noStrike" spc="-1">
                <a:solidFill>
                  <a:srgbClr val="38BDF8"/>
                </a:solidFill>
                <a:latin typeface="JetBrains Mono"/>
                <a:ea typeface="JetBrains Mono"/>
              </a:rPr>
              <a:t>&gt;</a:t>
            </a:r>
            <a:endParaRPr lang="en-NZ" sz="1350" b="0" strike="noStrike" spc="-1">
              <a:latin typeface="Arial"/>
            </a:endParaRPr>
          </a:p>
        </p:txBody>
      </p:sp>
      <p:sp>
        <p:nvSpPr>
          <p:cNvPr id="688" name="Google Shape;828;p54_1"/>
          <p:cNvSpPr/>
          <p:nvPr/>
        </p:nvSpPr>
        <p:spPr>
          <a:xfrm>
            <a:off x="6334200" y="3027600"/>
            <a:ext cx="104040" cy="307800"/>
          </a:xfrm>
          <a:prstGeom prst="rect">
            <a:avLst/>
          </a:prstGeom>
          <a:noFill/>
          <a:ln w="0">
            <a:noFill/>
          </a:ln>
        </p:spPr>
        <p:style>
          <a:lnRef idx="0">
            <a:scrgbClr r="0" g="0" b="0"/>
          </a:lnRef>
          <a:fillRef idx="0">
            <a:scrgbClr r="0" g="0" b="0"/>
          </a:fillRef>
          <a:effectRef idx="0">
            <a:scrgbClr r="0" g="0" b="0"/>
          </a:effectRef>
          <a:fontRef idx="minor"/>
        </p:style>
        <p:txBody>
          <a:bodyPr lIns="0" tIns="0" rIns="0" bIns="0">
            <a:spAutoFit/>
          </a:bodyPr>
          <a:lstStyle/>
          <a:p>
            <a:pPr>
              <a:lnSpc>
                <a:spcPct val="150000"/>
              </a:lnSpc>
              <a:tabLst>
                <a:tab pos="0" algn="l"/>
              </a:tabLst>
            </a:pPr>
            <a:r>
              <a:rPr lang="en-US" sz="1350" b="1" strike="noStrike" spc="-1">
                <a:solidFill>
                  <a:srgbClr val="38BDF8"/>
                </a:solidFill>
                <a:latin typeface="JetBrains Mono"/>
                <a:ea typeface="JetBrains Mono"/>
              </a:rPr>
              <a:t>&gt;</a:t>
            </a:r>
            <a:endParaRPr lang="en-NZ" sz="1350" b="0" strike="noStrike" spc="-1">
              <a:latin typeface="Arial"/>
            </a:endParaRPr>
          </a:p>
        </p:txBody>
      </p:sp>
      <p:sp>
        <p:nvSpPr>
          <p:cNvPr id="689" name="Google Shape;829;p54_1"/>
          <p:cNvSpPr/>
          <p:nvPr/>
        </p:nvSpPr>
        <p:spPr>
          <a:xfrm>
            <a:off x="581040" y="708120"/>
            <a:ext cx="11580840" cy="4118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spAutoFit/>
          </a:bodyPr>
          <a:lstStyle/>
          <a:p>
            <a:pPr>
              <a:lnSpc>
                <a:spcPct val="100000"/>
              </a:lnSpc>
              <a:tabLst>
                <a:tab pos="0" algn="l"/>
              </a:tabLst>
            </a:pPr>
            <a:r>
              <a:rPr lang="en-US" sz="2700" b="1" strike="noStrike" spc="-1">
                <a:solidFill>
                  <a:srgbClr val="38BDF8"/>
                </a:solidFill>
                <a:latin typeface="JetBrains Mono"/>
                <a:ea typeface="JetBrains Mono"/>
              </a:rPr>
              <a:t>Analyzing the "Gap" (cont)</a:t>
            </a:r>
            <a:endParaRPr lang="en-NZ" sz="2700" b="0" strike="noStrike" spc="-1">
              <a:latin typeface="Arial"/>
            </a:endParaRPr>
          </a:p>
        </p:txBody>
      </p:sp>
      <p:sp>
        <p:nvSpPr>
          <p:cNvPr id="690" name="Google Shape;830;p54_1"/>
          <p:cNvSpPr/>
          <p:nvPr/>
        </p:nvSpPr>
        <p:spPr>
          <a:xfrm>
            <a:off x="581040" y="1276200"/>
            <a:ext cx="11029320" cy="18360"/>
          </a:xfrm>
          <a:prstGeom prst="rect">
            <a:avLst/>
          </a:prstGeom>
          <a:solidFill>
            <a:srgbClr val="1E293B"/>
          </a:solidFill>
          <a:ln w="0">
            <a:noFill/>
          </a:ln>
        </p:spPr>
        <p:style>
          <a:lnRef idx="0">
            <a:scrgbClr r="0" g="0" b="0"/>
          </a:lnRef>
          <a:fillRef idx="0">
            <a:scrgbClr r="0" g="0" b="0"/>
          </a:fillRef>
          <a:effectRef idx="0">
            <a:scrgbClr r="0" g="0" b="0"/>
          </a:effectRef>
          <a:fontRef idx="minor"/>
        </p:style>
        <p:txBody>
          <a:bodyPr/>
          <a:lstStyle/>
          <a:p>
            <a:endParaRPr lang="en-US"/>
          </a:p>
        </p:txBody>
      </p:sp>
      <p:sp>
        <p:nvSpPr>
          <p:cNvPr id="691" name="Google Shape;831;p54_1"/>
          <p:cNvSpPr/>
          <p:nvPr/>
        </p:nvSpPr>
        <p:spPr>
          <a:xfrm>
            <a:off x="6334200" y="1415160"/>
            <a:ext cx="5540040" cy="214200"/>
          </a:xfrm>
          <a:prstGeom prst="rect">
            <a:avLst/>
          </a:prstGeom>
          <a:noFill/>
          <a:ln w="0">
            <a:noFill/>
          </a:ln>
        </p:spPr>
        <p:style>
          <a:lnRef idx="0">
            <a:scrgbClr r="0" g="0" b="0"/>
          </a:lnRef>
          <a:fillRef idx="0">
            <a:scrgbClr r="0" g="0" b="0"/>
          </a:fillRef>
          <a:effectRef idx="0">
            <a:scrgbClr r="0" g="0" b="0"/>
          </a:effectRef>
          <a:fontRef idx="minor"/>
        </p:style>
        <p:txBody>
          <a:bodyPr lIns="0" tIns="0" rIns="0" bIns="0">
            <a:spAutoFit/>
          </a:bodyPr>
          <a:lstStyle/>
          <a:p>
            <a:pPr>
              <a:lnSpc>
                <a:spcPct val="100000"/>
              </a:lnSpc>
              <a:tabLst>
                <a:tab pos="0" algn="l"/>
              </a:tabLst>
            </a:pPr>
            <a:r>
              <a:rPr lang="en-US" sz="1410" b="1" strike="noStrike" spc="-1">
                <a:solidFill>
                  <a:srgbClr val="E2E8F0"/>
                </a:solidFill>
                <a:latin typeface="Inter"/>
                <a:ea typeface="Inter"/>
              </a:rPr>
              <a:t>Dark vessels visited by a helicopter</a:t>
            </a:r>
            <a:endParaRPr lang="en-NZ" sz="1410" b="0" strike="noStrike" spc="-1">
              <a:latin typeface="Arial"/>
            </a:endParaRPr>
          </a:p>
        </p:txBody>
      </p:sp>
      <p:pic>
        <p:nvPicPr>
          <p:cNvPr id="692" name="Picture 691"/>
          <p:cNvPicPr/>
          <p:nvPr/>
        </p:nvPicPr>
        <p:blipFill>
          <a:blip r:embed="rId5"/>
          <a:stretch/>
        </p:blipFill>
        <p:spPr>
          <a:xfrm>
            <a:off x="112680" y="1440000"/>
            <a:ext cx="6137280" cy="4139640"/>
          </a:xfrm>
          <a:prstGeom prst="rect">
            <a:avLst/>
          </a:prstGeom>
          <a:ln w="0">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3" name="Google Shape;780;p52" descr="image.png"/>
          <p:cNvPicPr/>
          <p:nvPr/>
        </p:nvPicPr>
        <p:blipFill>
          <a:blip r:embed="rId3"/>
          <a:stretch/>
        </p:blipFill>
        <p:spPr>
          <a:xfrm>
            <a:off x="0" y="0"/>
            <a:ext cx="12191400" cy="6857280"/>
          </a:xfrm>
          <a:prstGeom prst="rect">
            <a:avLst/>
          </a:prstGeom>
          <a:ln w="0">
            <a:noFill/>
          </a:ln>
        </p:spPr>
      </p:pic>
      <p:pic>
        <p:nvPicPr>
          <p:cNvPr id="694" name="Google Shape;781;p52" descr="image.png"/>
          <p:cNvPicPr/>
          <p:nvPr/>
        </p:nvPicPr>
        <p:blipFill>
          <a:blip r:embed="rId4"/>
          <a:stretch/>
        </p:blipFill>
        <p:spPr>
          <a:xfrm>
            <a:off x="9360" y="9360"/>
            <a:ext cx="12172320" cy="266040"/>
          </a:xfrm>
          <a:prstGeom prst="rect">
            <a:avLst/>
          </a:prstGeom>
          <a:ln w="0">
            <a:noFill/>
          </a:ln>
        </p:spPr>
      </p:pic>
      <p:pic>
        <p:nvPicPr>
          <p:cNvPr id="695" name="Google Shape;782;p52" descr="image.png"/>
          <p:cNvPicPr/>
          <p:nvPr/>
        </p:nvPicPr>
        <p:blipFill>
          <a:blip r:embed="rId4"/>
          <a:stretch/>
        </p:blipFill>
        <p:spPr>
          <a:xfrm>
            <a:off x="9360" y="6581880"/>
            <a:ext cx="12172320" cy="266040"/>
          </a:xfrm>
          <a:prstGeom prst="rect">
            <a:avLst/>
          </a:prstGeom>
          <a:ln w="0">
            <a:noFill/>
          </a:ln>
        </p:spPr>
      </p:pic>
      <p:sp>
        <p:nvSpPr>
          <p:cNvPr id="696" name="Google Shape;783;p52"/>
          <p:cNvSpPr/>
          <p:nvPr/>
        </p:nvSpPr>
        <p:spPr>
          <a:xfrm>
            <a:off x="581040" y="4219560"/>
            <a:ext cx="11029320" cy="342000"/>
          </a:xfrm>
          <a:prstGeom prst="rect">
            <a:avLst/>
          </a:prstGeom>
          <a:noFill/>
          <a:ln w="0">
            <a:noFill/>
          </a:ln>
        </p:spPr>
        <p:style>
          <a:lnRef idx="0">
            <a:scrgbClr r="0" g="0" b="0"/>
          </a:lnRef>
          <a:fillRef idx="0">
            <a:scrgbClr r="0" g="0" b="0"/>
          </a:fillRef>
          <a:effectRef idx="0">
            <a:scrgbClr r="0" g="0" b="0"/>
          </a:effectRef>
          <a:fontRef idx="minor"/>
        </p:style>
        <p:txBody>
          <a:bodyPr lIns="0" tIns="0" rIns="0" bIns="0">
            <a:spAutoFit/>
          </a:bodyPr>
          <a:lstStyle/>
          <a:p>
            <a:pPr algn="ctr">
              <a:lnSpc>
                <a:spcPct val="150000"/>
              </a:lnSpc>
              <a:tabLst>
                <a:tab pos="0" algn="l"/>
              </a:tabLst>
            </a:pPr>
            <a:r>
              <a:rPr lang="en-US" sz="1500" b="0" strike="noStrike" spc="-1">
                <a:solidFill>
                  <a:srgbClr val="64748B"/>
                </a:solidFill>
                <a:latin typeface="Inter"/>
                <a:ea typeface="Inter"/>
              </a:rPr>
              <a:t>Air vs. Sea Detection Challenges</a:t>
            </a:r>
            <a:endParaRPr lang="en-NZ" sz="1500" b="0" strike="noStrike" spc="-1">
              <a:latin typeface="Arial"/>
            </a:endParaRPr>
          </a:p>
        </p:txBody>
      </p:sp>
      <p:sp>
        <p:nvSpPr>
          <p:cNvPr id="697" name="Google Shape;784;p52"/>
          <p:cNvSpPr/>
          <p:nvPr/>
        </p:nvSpPr>
        <p:spPr>
          <a:xfrm>
            <a:off x="305280" y="2352600"/>
            <a:ext cx="11580840" cy="914400"/>
          </a:xfrm>
          <a:prstGeom prst="rect">
            <a:avLst/>
          </a:prstGeom>
          <a:noFill/>
          <a:ln w="0">
            <a:noFill/>
          </a:ln>
        </p:spPr>
        <p:style>
          <a:lnRef idx="0">
            <a:scrgbClr r="0" g="0" b="0"/>
          </a:lnRef>
          <a:fillRef idx="0">
            <a:scrgbClr r="0" g="0" b="0"/>
          </a:fillRef>
          <a:effectRef idx="0">
            <a:scrgbClr r="0" g="0" b="0"/>
          </a:effectRef>
          <a:fontRef idx="minor"/>
        </p:style>
        <p:txBody>
          <a:bodyPr lIns="0" tIns="0" rIns="0" bIns="0">
            <a:spAutoFit/>
          </a:bodyPr>
          <a:lstStyle/>
          <a:p>
            <a:pPr algn="ctr">
              <a:lnSpc>
                <a:spcPct val="100000"/>
              </a:lnSpc>
              <a:tabLst>
                <a:tab pos="0" algn="l"/>
              </a:tabLst>
            </a:pPr>
            <a:r>
              <a:rPr lang="en-US" sz="6000" b="1" strike="noStrike" spc="-1">
                <a:solidFill>
                  <a:srgbClr val="EF4444"/>
                </a:solidFill>
                <a:latin typeface="Inter"/>
                <a:ea typeface="Inter"/>
              </a:rPr>
              <a:t>SECTION 7</a:t>
            </a:r>
            <a:endParaRPr lang="en-NZ" sz="6000" b="0" strike="noStrike" spc="-1">
              <a:latin typeface="Arial"/>
            </a:endParaRPr>
          </a:p>
        </p:txBody>
      </p:sp>
      <p:sp>
        <p:nvSpPr>
          <p:cNvPr id="698" name="Google Shape;785;p52"/>
          <p:cNvSpPr/>
          <p:nvPr/>
        </p:nvSpPr>
        <p:spPr>
          <a:xfrm>
            <a:off x="305280" y="3562200"/>
            <a:ext cx="11580840" cy="456840"/>
          </a:xfrm>
          <a:prstGeom prst="rect">
            <a:avLst/>
          </a:prstGeom>
          <a:noFill/>
          <a:ln w="0">
            <a:noFill/>
          </a:ln>
        </p:spPr>
        <p:style>
          <a:lnRef idx="0">
            <a:scrgbClr r="0" g="0" b="0"/>
          </a:lnRef>
          <a:fillRef idx="0">
            <a:scrgbClr r="0" g="0" b="0"/>
          </a:fillRef>
          <a:effectRef idx="0">
            <a:scrgbClr r="0" g="0" b="0"/>
          </a:effectRef>
          <a:fontRef idx="minor"/>
        </p:style>
        <p:txBody>
          <a:bodyPr lIns="0" tIns="0" rIns="0" bIns="0">
            <a:spAutoFit/>
          </a:bodyPr>
          <a:lstStyle/>
          <a:p>
            <a:pPr algn="ctr">
              <a:lnSpc>
                <a:spcPct val="100000"/>
              </a:lnSpc>
              <a:tabLst>
                <a:tab pos="0" algn="l"/>
              </a:tabLst>
            </a:pPr>
            <a:r>
              <a:rPr lang="en-US" sz="3000" b="1" strike="noStrike" spc="-1">
                <a:solidFill>
                  <a:srgbClr val="CBD5E1"/>
                </a:solidFill>
                <a:latin typeface="Inter"/>
                <a:ea typeface="Inter"/>
              </a:rPr>
              <a:t>THE PHYSICS OF DARKNESS</a:t>
            </a:r>
            <a:endParaRPr lang="en-NZ" sz="3000" b="0" strike="noStrike" spc="-1">
              <a:latin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4" name="Google Shape;126;p16" descr="image.png"/>
          <p:cNvPicPr/>
          <p:nvPr/>
        </p:nvPicPr>
        <p:blipFill>
          <a:blip r:embed="rId3"/>
          <a:stretch/>
        </p:blipFill>
        <p:spPr>
          <a:xfrm>
            <a:off x="0" y="0"/>
            <a:ext cx="12191400" cy="6857280"/>
          </a:xfrm>
          <a:prstGeom prst="rect">
            <a:avLst/>
          </a:prstGeom>
          <a:ln w="0">
            <a:noFill/>
          </a:ln>
        </p:spPr>
      </p:pic>
      <p:pic>
        <p:nvPicPr>
          <p:cNvPr id="85" name="Google Shape;127;p16" descr="image.png"/>
          <p:cNvPicPr/>
          <p:nvPr/>
        </p:nvPicPr>
        <p:blipFill>
          <a:blip r:embed="rId4"/>
          <a:stretch/>
        </p:blipFill>
        <p:spPr>
          <a:xfrm>
            <a:off x="9360" y="9360"/>
            <a:ext cx="12172320" cy="266040"/>
          </a:xfrm>
          <a:prstGeom prst="rect">
            <a:avLst/>
          </a:prstGeom>
          <a:ln w="0">
            <a:noFill/>
          </a:ln>
        </p:spPr>
      </p:pic>
      <p:pic>
        <p:nvPicPr>
          <p:cNvPr id="86" name="Google Shape;128;p16" descr="image.png"/>
          <p:cNvPicPr/>
          <p:nvPr/>
        </p:nvPicPr>
        <p:blipFill>
          <a:blip r:embed="rId4"/>
          <a:stretch/>
        </p:blipFill>
        <p:spPr>
          <a:xfrm>
            <a:off x="9360" y="6581880"/>
            <a:ext cx="12172320" cy="266040"/>
          </a:xfrm>
          <a:prstGeom prst="rect">
            <a:avLst/>
          </a:prstGeom>
          <a:ln w="0">
            <a:noFill/>
          </a:ln>
        </p:spPr>
      </p:pic>
      <p:pic>
        <p:nvPicPr>
          <p:cNvPr id="87" name="Google Shape;129;p16" descr="image.png"/>
          <p:cNvPicPr/>
          <p:nvPr/>
        </p:nvPicPr>
        <p:blipFill>
          <a:blip r:embed="rId5"/>
          <a:stretch/>
        </p:blipFill>
        <p:spPr>
          <a:xfrm>
            <a:off x="590400" y="1843200"/>
            <a:ext cx="2075760" cy="189720"/>
          </a:xfrm>
          <a:prstGeom prst="rect">
            <a:avLst/>
          </a:prstGeom>
          <a:ln w="0">
            <a:noFill/>
          </a:ln>
        </p:spPr>
      </p:pic>
      <p:sp>
        <p:nvSpPr>
          <p:cNvPr id="88" name="Google Shape;130;p16"/>
          <p:cNvSpPr/>
          <p:nvPr/>
        </p:nvSpPr>
        <p:spPr>
          <a:xfrm>
            <a:off x="6334200" y="2957400"/>
            <a:ext cx="5276160" cy="615960"/>
          </a:xfrm>
          <a:prstGeom prst="rect">
            <a:avLst/>
          </a:prstGeom>
          <a:noFill/>
          <a:ln w="0">
            <a:noFill/>
          </a:ln>
        </p:spPr>
        <p:style>
          <a:lnRef idx="0">
            <a:scrgbClr r="0" g="0" b="0"/>
          </a:lnRef>
          <a:fillRef idx="0">
            <a:scrgbClr r="0" g="0" b="0"/>
          </a:fillRef>
          <a:effectRef idx="0">
            <a:scrgbClr r="0" g="0" b="0"/>
          </a:effectRef>
          <a:fontRef idx="minor"/>
        </p:style>
        <p:txBody>
          <a:bodyPr lIns="0" tIns="0" rIns="0" bIns="0">
            <a:spAutoFit/>
          </a:bodyPr>
          <a:lstStyle/>
          <a:p>
            <a:pPr>
              <a:lnSpc>
                <a:spcPct val="150000"/>
              </a:lnSpc>
              <a:tabLst>
                <a:tab pos="0" algn="l"/>
              </a:tabLst>
            </a:pPr>
            <a:r>
              <a:rPr lang="en-US" sz="1350" b="0" strike="noStrike" spc="-1">
                <a:solidFill>
                  <a:srgbClr val="CBD5E1"/>
                </a:solidFill>
                <a:latin typeface="Inter"/>
                <a:ea typeface="Inter"/>
              </a:rPr>
              <a:t>Before rotating dishes, massive stationary towers "floodlit" the sky with radio energy.</a:t>
            </a:r>
            <a:endParaRPr lang="en-NZ" sz="1350" b="0" strike="noStrike" spc="-1">
              <a:latin typeface="Arial"/>
            </a:endParaRPr>
          </a:p>
        </p:txBody>
      </p:sp>
      <p:sp>
        <p:nvSpPr>
          <p:cNvPr id="89" name="Google Shape;131;p16"/>
          <p:cNvSpPr/>
          <p:nvPr/>
        </p:nvSpPr>
        <p:spPr>
          <a:xfrm>
            <a:off x="6572160" y="3662280"/>
            <a:ext cx="5037840" cy="307800"/>
          </a:xfrm>
          <a:prstGeom prst="rect">
            <a:avLst/>
          </a:prstGeom>
          <a:noFill/>
          <a:ln w="0">
            <a:noFill/>
          </a:ln>
        </p:spPr>
        <p:style>
          <a:lnRef idx="0">
            <a:scrgbClr r="0" g="0" b="0"/>
          </a:lnRef>
          <a:fillRef idx="0">
            <a:scrgbClr r="0" g="0" b="0"/>
          </a:fillRef>
          <a:effectRef idx="0">
            <a:scrgbClr r="0" g="0" b="0"/>
          </a:effectRef>
          <a:fontRef idx="minor"/>
        </p:style>
        <p:txBody>
          <a:bodyPr lIns="0" tIns="0" rIns="0" bIns="0">
            <a:spAutoFit/>
          </a:bodyPr>
          <a:lstStyle/>
          <a:p>
            <a:pPr>
              <a:lnSpc>
                <a:spcPct val="150000"/>
              </a:lnSpc>
              <a:tabLst>
                <a:tab pos="0" algn="l"/>
              </a:tabLst>
            </a:pPr>
            <a:r>
              <a:rPr lang="en-US" sz="1350" b="1" strike="noStrike" spc="-1">
                <a:solidFill>
                  <a:srgbClr val="CBD5E1"/>
                </a:solidFill>
                <a:latin typeface="Inter"/>
                <a:ea typeface="Inter"/>
              </a:rPr>
              <a:t>Physics:</a:t>
            </a:r>
            <a:r>
              <a:rPr lang="en-US" sz="1350" b="0" strike="noStrike" spc="-1">
                <a:solidFill>
                  <a:srgbClr val="CBD5E1"/>
                </a:solidFill>
                <a:latin typeface="Inter"/>
                <a:ea typeface="Inter"/>
              </a:rPr>
              <a:t> High Frequency (HF) radio waves (20-30 MHz).</a:t>
            </a:r>
            <a:endParaRPr lang="en-NZ" sz="1350" b="0" strike="noStrike" spc="-1">
              <a:latin typeface="Arial"/>
            </a:endParaRPr>
          </a:p>
        </p:txBody>
      </p:sp>
      <p:sp>
        <p:nvSpPr>
          <p:cNvPr id="90" name="Google Shape;132;p16"/>
          <p:cNvSpPr/>
          <p:nvPr/>
        </p:nvSpPr>
        <p:spPr>
          <a:xfrm>
            <a:off x="6572160" y="4062240"/>
            <a:ext cx="5037840" cy="615960"/>
          </a:xfrm>
          <a:prstGeom prst="rect">
            <a:avLst/>
          </a:prstGeom>
          <a:noFill/>
          <a:ln w="0">
            <a:noFill/>
          </a:ln>
        </p:spPr>
        <p:style>
          <a:lnRef idx="0">
            <a:scrgbClr r="0" g="0" b="0"/>
          </a:lnRef>
          <a:fillRef idx="0">
            <a:scrgbClr r="0" g="0" b="0"/>
          </a:fillRef>
          <a:effectRef idx="0">
            <a:scrgbClr r="0" g="0" b="0"/>
          </a:effectRef>
          <a:fontRef idx="minor"/>
        </p:style>
        <p:txBody>
          <a:bodyPr lIns="0" tIns="0" rIns="0" bIns="0">
            <a:spAutoFit/>
          </a:bodyPr>
          <a:lstStyle/>
          <a:p>
            <a:pPr>
              <a:lnSpc>
                <a:spcPct val="150000"/>
              </a:lnSpc>
              <a:tabLst>
                <a:tab pos="0" algn="l"/>
              </a:tabLst>
            </a:pPr>
            <a:r>
              <a:rPr lang="en-US" sz="1350" b="1" strike="noStrike" spc="-1">
                <a:solidFill>
                  <a:srgbClr val="CBD5E1"/>
                </a:solidFill>
                <a:latin typeface="Inter"/>
                <a:ea typeface="Inter"/>
              </a:rPr>
              <a:t>Concept:</a:t>
            </a:r>
            <a:r>
              <a:rPr lang="en-US" sz="1350" b="0" strike="noStrike" spc="-1">
                <a:solidFill>
                  <a:srgbClr val="CBD5E1"/>
                </a:solidFill>
                <a:latin typeface="Inter"/>
                <a:ea typeface="Inter"/>
              </a:rPr>
              <a:t> Sending a pulse and measuring the time it takes to bounce back.</a:t>
            </a:r>
            <a:endParaRPr lang="en-NZ" sz="1350" b="0" strike="noStrike" spc="-1">
              <a:latin typeface="Arial"/>
            </a:endParaRPr>
          </a:p>
        </p:txBody>
      </p:sp>
      <p:sp>
        <p:nvSpPr>
          <p:cNvPr id="91" name="Google Shape;133;p16"/>
          <p:cNvSpPr/>
          <p:nvPr/>
        </p:nvSpPr>
        <p:spPr>
          <a:xfrm>
            <a:off x="6572160" y="4719600"/>
            <a:ext cx="5037840" cy="615960"/>
          </a:xfrm>
          <a:prstGeom prst="rect">
            <a:avLst/>
          </a:prstGeom>
          <a:noFill/>
          <a:ln w="0">
            <a:noFill/>
          </a:ln>
        </p:spPr>
        <p:style>
          <a:lnRef idx="0">
            <a:scrgbClr r="0" g="0" b="0"/>
          </a:lnRef>
          <a:fillRef idx="0">
            <a:scrgbClr r="0" g="0" b="0"/>
          </a:fillRef>
          <a:effectRef idx="0">
            <a:scrgbClr r="0" g="0" b="0"/>
          </a:effectRef>
          <a:fontRef idx="minor"/>
        </p:style>
        <p:txBody>
          <a:bodyPr lIns="0" tIns="0" rIns="0" bIns="0">
            <a:spAutoFit/>
          </a:bodyPr>
          <a:lstStyle/>
          <a:p>
            <a:pPr>
              <a:lnSpc>
                <a:spcPct val="150000"/>
              </a:lnSpc>
              <a:tabLst>
                <a:tab pos="0" algn="l"/>
              </a:tabLst>
            </a:pPr>
            <a:r>
              <a:rPr lang="en-US" sz="1350" b="1" strike="noStrike" spc="-1">
                <a:solidFill>
                  <a:srgbClr val="CBD5E1"/>
                </a:solidFill>
                <a:latin typeface="Inter"/>
                <a:ea typeface="Inter"/>
              </a:rPr>
              <a:t>Detection:</a:t>
            </a:r>
            <a:r>
              <a:rPr lang="en-US" sz="1350" b="0" strike="noStrike" spc="-1">
                <a:solidFill>
                  <a:srgbClr val="CBD5E1"/>
                </a:solidFill>
                <a:latin typeface="Inter"/>
                <a:ea typeface="Inter"/>
              </a:rPr>
              <a:t> The "Skin Paint." The raw reflection of RF energy off the metal skin of an aircraft.</a:t>
            </a:r>
            <a:endParaRPr lang="en-NZ" sz="1350" b="0" strike="noStrike" spc="-1">
              <a:latin typeface="Arial"/>
            </a:endParaRPr>
          </a:p>
        </p:txBody>
      </p:sp>
      <p:sp>
        <p:nvSpPr>
          <p:cNvPr id="92" name="Google Shape;134;p16"/>
          <p:cNvSpPr/>
          <p:nvPr/>
        </p:nvSpPr>
        <p:spPr>
          <a:xfrm>
            <a:off x="6334200" y="3662280"/>
            <a:ext cx="104040" cy="307800"/>
          </a:xfrm>
          <a:prstGeom prst="rect">
            <a:avLst/>
          </a:prstGeom>
          <a:noFill/>
          <a:ln w="0">
            <a:noFill/>
          </a:ln>
        </p:spPr>
        <p:style>
          <a:lnRef idx="0">
            <a:scrgbClr r="0" g="0" b="0"/>
          </a:lnRef>
          <a:fillRef idx="0">
            <a:scrgbClr r="0" g="0" b="0"/>
          </a:fillRef>
          <a:effectRef idx="0">
            <a:scrgbClr r="0" g="0" b="0"/>
          </a:effectRef>
          <a:fontRef idx="minor"/>
        </p:style>
        <p:txBody>
          <a:bodyPr lIns="0" tIns="0" rIns="0" bIns="0">
            <a:spAutoFit/>
          </a:bodyPr>
          <a:lstStyle/>
          <a:p>
            <a:pPr>
              <a:lnSpc>
                <a:spcPct val="150000"/>
              </a:lnSpc>
              <a:tabLst>
                <a:tab pos="0" algn="l"/>
              </a:tabLst>
            </a:pPr>
            <a:r>
              <a:rPr lang="en-US" sz="1350" b="1" strike="noStrike" spc="-1">
                <a:solidFill>
                  <a:srgbClr val="38BDF8"/>
                </a:solidFill>
                <a:latin typeface="JetBrains Mono"/>
                <a:ea typeface="JetBrains Mono"/>
              </a:rPr>
              <a:t>&gt;</a:t>
            </a:r>
            <a:endParaRPr lang="en-NZ" sz="1350" b="0" strike="noStrike" spc="-1">
              <a:latin typeface="Arial"/>
            </a:endParaRPr>
          </a:p>
        </p:txBody>
      </p:sp>
      <p:sp>
        <p:nvSpPr>
          <p:cNvPr id="93" name="Google Shape;135;p16"/>
          <p:cNvSpPr/>
          <p:nvPr/>
        </p:nvSpPr>
        <p:spPr>
          <a:xfrm>
            <a:off x="6334200" y="4062240"/>
            <a:ext cx="104040" cy="307800"/>
          </a:xfrm>
          <a:prstGeom prst="rect">
            <a:avLst/>
          </a:prstGeom>
          <a:noFill/>
          <a:ln w="0">
            <a:noFill/>
          </a:ln>
        </p:spPr>
        <p:style>
          <a:lnRef idx="0">
            <a:scrgbClr r="0" g="0" b="0"/>
          </a:lnRef>
          <a:fillRef idx="0">
            <a:scrgbClr r="0" g="0" b="0"/>
          </a:fillRef>
          <a:effectRef idx="0">
            <a:scrgbClr r="0" g="0" b="0"/>
          </a:effectRef>
          <a:fontRef idx="minor"/>
        </p:style>
        <p:txBody>
          <a:bodyPr lIns="0" tIns="0" rIns="0" bIns="0">
            <a:spAutoFit/>
          </a:bodyPr>
          <a:lstStyle/>
          <a:p>
            <a:pPr>
              <a:lnSpc>
                <a:spcPct val="150000"/>
              </a:lnSpc>
              <a:tabLst>
                <a:tab pos="0" algn="l"/>
              </a:tabLst>
            </a:pPr>
            <a:r>
              <a:rPr lang="en-US" sz="1350" b="1" strike="noStrike" spc="-1">
                <a:solidFill>
                  <a:srgbClr val="38BDF8"/>
                </a:solidFill>
                <a:latin typeface="JetBrains Mono"/>
                <a:ea typeface="JetBrains Mono"/>
              </a:rPr>
              <a:t>&gt;</a:t>
            </a:r>
            <a:endParaRPr lang="en-NZ" sz="1350" b="0" strike="noStrike" spc="-1">
              <a:latin typeface="Arial"/>
            </a:endParaRPr>
          </a:p>
        </p:txBody>
      </p:sp>
      <p:sp>
        <p:nvSpPr>
          <p:cNvPr id="94" name="Google Shape;136;p16"/>
          <p:cNvSpPr/>
          <p:nvPr/>
        </p:nvSpPr>
        <p:spPr>
          <a:xfrm>
            <a:off x="6334200" y="4719600"/>
            <a:ext cx="104040" cy="307800"/>
          </a:xfrm>
          <a:prstGeom prst="rect">
            <a:avLst/>
          </a:prstGeom>
          <a:noFill/>
          <a:ln w="0">
            <a:noFill/>
          </a:ln>
        </p:spPr>
        <p:style>
          <a:lnRef idx="0">
            <a:scrgbClr r="0" g="0" b="0"/>
          </a:lnRef>
          <a:fillRef idx="0">
            <a:scrgbClr r="0" g="0" b="0"/>
          </a:fillRef>
          <a:effectRef idx="0">
            <a:scrgbClr r="0" g="0" b="0"/>
          </a:effectRef>
          <a:fontRef idx="minor"/>
        </p:style>
        <p:txBody>
          <a:bodyPr lIns="0" tIns="0" rIns="0" bIns="0">
            <a:spAutoFit/>
          </a:bodyPr>
          <a:lstStyle/>
          <a:p>
            <a:pPr>
              <a:lnSpc>
                <a:spcPct val="150000"/>
              </a:lnSpc>
              <a:tabLst>
                <a:tab pos="0" algn="l"/>
              </a:tabLst>
            </a:pPr>
            <a:r>
              <a:rPr lang="en-US" sz="1350" b="1" strike="noStrike" spc="-1">
                <a:solidFill>
                  <a:srgbClr val="38BDF8"/>
                </a:solidFill>
                <a:latin typeface="JetBrains Mono"/>
                <a:ea typeface="JetBrains Mono"/>
              </a:rPr>
              <a:t>&gt;</a:t>
            </a:r>
            <a:endParaRPr lang="en-NZ" sz="1350" b="0" strike="noStrike" spc="-1">
              <a:latin typeface="Arial"/>
            </a:endParaRPr>
          </a:p>
        </p:txBody>
      </p:sp>
      <p:sp>
        <p:nvSpPr>
          <p:cNvPr id="95" name="Google Shape;137;p16"/>
          <p:cNvSpPr/>
          <p:nvPr/>
        </p:nvSpPr>
        <p:spPr>
          <a:xfrm>
            <a:off x="581040" y="708120"/>
            <a:ext cx="11580840" cy="4118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spAutoFit/>
          </a:bodyPr>
          <a:lstStyle/>
          <a:p>
            <a:pPr>
              <a:lnSpc>
                <a:spcPct val="100000"/>
              </a:lnSpc>
              <a:tabLst>
                <a:tab pos="0" algn="l"/>
              </a:tabLst>
            </a:pPr>
            <a:r>
              <a:rPr lang="en-US" sz="2700" b="1" strike="noStrike" spc="-1">
                <a:solidFill>
                  <a:srgbClr val="38BDF8"/>
                </a:solidFill>
                <a:latin typeface="JetBrains Mono"/>
                <a:ea typeface="JetBrains Mono"/>
              </a:rPr>
              <a:t>1935: The Dawn of Radar</a:t>
            </a:r>
            <a:endParaRPr lang="en-NZ" sz="2700" b="0" strike="noStrike" spc="-1">
              <a:latin typeface="Arial"/>
            </a:endParaRPr>
          </a:p>
        </p:txBody>
      </p:sp>
      <p:sp>
        <p:nvSpPr>
          <p:cNvPr id="96" name="Google Shape;138;p16"/>
          <p:cNvSpPr/>
          <p:nvPr/>
        </p:nvSpPr>
        <p:spPr>
          <a:xfrm>
            <a:off x="581040" y="1276200"/>
            <a:ext cx="11029320" cy="18360"/>
          </a:xfrm>
          <a:prstGeom prst="rect">
            <a:avLst/>
          </a:prstGeom>
          <a:solidFill>
            <a:srgbClr val="1E293B"/>
          </a:solidFill>
          <a:ln w="0">
            <a:noFill/>
          </a:ln>
        </p:spPr>
        <p:style>
          <a:lnRef idx="0">
            <a:scrgbClr r="0" g="0" b="0"/>
          </a:lnRef>
          <a:fillRef idx="0">
            <a:scrgbClr r="0" g="0" b="0"/>
          </a:fillRef>
          <a:effectRef idx="0">
            <a:scrgbClr r="0" g="0" b="0"/>
          </a:effectRef>
          <a:fontRef idx="minor"/>
        </p:style>
        <p:txBody>
          <a:bodyPr/>
          <a:lstStyle/>
          <a:p>
            <a:endParaRPr lang="en-US"/>
          </a:p>
        </p:txBody>
      </p:sp>
      <p:sp>
        <p:nvSpPr>
          <p:cNvPr id="97" name="Google Shape;139;p16"/>
          <p:cNvSpPr/>
          <p:nvPr/>
        </p:nvSpPr>
        <p:spPr>
          <a:xfrm>
            <a:off x="6334200" y="2567160"/>
            <a:ext cx="5540040" cy="214200"/>
          </a:xfrm>
          <a:prstGeom prst="rect">
            <a:avLst/>
          </a:prstGeom>
          <a:noFill/>
          <a:ln w="0">
            <a:noFill/>
          </a:ln>
        </p:spPr>
        <p:style>
          <a:lnRef idx="0">
            <a:scrgbClr r="0" g="0" b="0"/>
          </a:lnRef>
          <a:fillRef idx="0">
            <a:scrgbClr r="0" g="0" b="0"/>
          </a:fillRef>
          <a:effectRef idx="0">
            <a:scrgbClr r="0" g="0" b="0"/>
          </a:effectRef>
          <a:fontRef idx="minor"/>
        </p:style>
        <p:txBody>
          <a:bodyPr lIns="0" tIns="0" rIns="0" bIns="0">
            <a:spAutoFit/>
          </a:bodyPr>
          <a:lstStyle/>
          <a:p>
            <a:pPr>
              <a:lnSpc>
                <a:spcPct val="100000"/>
              </a:lnSpc>
              <a:tabLst>
                <a:tab pos="0" algn="l"/>
              </a:tabLst>
            </a:pPr>
            <a:r>
              <a:rPr lang="en-US" sz="1410" b="1" strike="noStrike" spc="-1">
                <a:solidFill>
                  <a:srgbClr val="E2E8F0"/>
                </a:solidFill>
                <a:latin typeface="Inter"/>
                <a:ea typeface="Inter"/>
              </a:rPr>
              <a:t>Chain Home Network</a:t>
            </a:r>
            <a:endParaRPr lang="en-NZ" sz="1410" b="0" strike="noStrike" spc="-1">
              <a:latin typeface="Arial"/>
            </a:endParaRPr>
          </a:p>
        </p:txBody>
      </p:sp>
      <p:pic>
        <p:nvPicPr>
          <p:cNvPr id="98" name="Google Shape;140;p16"/>
          <p:cNvPicPr/>
          <p:nvPr/>
        </p:nvPicPr>
        <p:blipFill>
          <a:blip r:embed="rId6"/>
          <a:stretch/>
        </p:blipFill>
        <p:spPr>
          <a:xfrm>
            <a:off x="369000" y="1552680"/>
            <a:ext cx="5749200" cy="4395960"/>
          </a:xfrm>
          <a:prstGeom prst="rect">
            <a:avLst/>
          </a:prstGeom>
          <a:ln w="0">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9" name="Google Shape;790;p53" descr="image.png"/>
          <p:cNvPicPr/>
          <p:nvPr/>
        </p:nvPicPr>
        <p:blipFill>
          <a:blip r:embed="rId3"/>
          <a:stretch/>
        </p:blipFill>
        <p:spPr>
          <a:xfrm>
            <a:off x="9360" y="0"/>
            <a:ext cx="12191400" cy="6857280"/>
          </a:xfrm>
          <a:prstGeom prst="rect">
            <a:avLst/>
          </a:prstGeom>
          <a:ln w="0">
            <a:noFill/>
          </a:ln>
        </p:spPr>
      </p:pic>
      <p:pic>
        <p:nvPicPr>
          <p:cNvPr id="700" name="Google Shape;791;p53" descr="image.png"/>
          <p:cNvPicPr/>
          <p:nvPr/>
        </p:nvPicPr>
        <p:blipFill>
          <a:blip r:embed="rId4"/>
          <a:stretch/>
        </p:blipFill>
        <p:spPr>
          <a:xfrm>
            <a:off x="581040" y="5059080"/>
            <a:ext cx="11029320" cy="1312560"/>
          </a:xfrm>
          <a:prstGeom prst="rect">
            <a:avLst/>
          </a:prstGeom>
          <a:ln w="0">
            <a:noFill/>
          </a:ln>
        </p:spPr>
      </p:pic>
      <p:pic>
        <p:nvPicPr>
          <p:cNvPr id="701" name="Google Shape;792;p53" descr="image.png"/>
          <p:cNvPicPr/>
          <p:nvPr/>
        </p:nvPicPr>
        <p:blipFill>
          <a:blip r:embed="rId5"/>
          <a:stretch/>
        </p:blipFill>
        <p:spPr>
          <a:xfrm>
            <a:off x="581040" y="1915200"/>
            <a:ext cx="5276160" cy="2618640"/>
          </a:xfrm>
          <a:prstGeom prst="rect">
            <a:avLst/>
          </a:prstGeom>
          <a:ln w="0">
            <a:noFill/>
          </a:ln>
        </p:spPr>
      </p:pic>
      <p:pic>
        <p:nvPicPr>
          <p:cNvPr id="702" name="Google Shape;793;p53" descr="image.png"/>
          <p:cNvPicPr/>
          <p:nvPr/>
        </p:nvPicPr>
        <p:blipFill>
          <a:blip r:embed="rId6"/>
          <a:stretch/>
        </p:blipFill>
        <p:spPr>
          <a:xfrm>
            <a:off x="6334200" y="1915200"/>
            <a:ext cx="5276160" cy="2618640"/>
          </a:xfrm>
          <a:prstGeom prst="rect">
            <a:avLst/>
          </a:prstGeom>
          <a:ln w="0">
            <a:noFill/>
          </a:ln>
        </p:spPr>
      </p:pic>
      <p:pic>
        <p:nvPicPr>
          <p:cNvPr id="703" name="Google Shape;794;p53" descr="image.png"/>
          <p:cNvPicPr/>
          <p:nvPr/>
        </p:nvPicPr>
        <p:blipFill>
          <a:blip r:embed="rId7"/>
          <a:stretch/>
        </p:blipFill>
        <p:spPr>
          <a:xfrm>
            <a:off x="9360" y="9360"/>
            <a:ext cx="12172320" cy="266040"/>
          </a:xfrm>
          <a:prstGeom prst="rect">
            <a:avLst/>
          </a:prstGeom>
          <a:ln w="0">
            <a:noFill/>
          </a:ln>
        </p:spPr>
      </p:pic>
      <p:pic>
        <p:nvPicPr>
          <p:cNvPr id="704" name="Google Shape;795;p53" descr="image.png"/>
          <p:cNvPicPr/>
          <p:nvPr/>
        </p:nvPicPr>
        <p:blipFill>
          <a:blip r:embed="rId7"/>
          <a:stretch/>
        </p:blipFill>
        <p:spPr>
          <a:xfrm>
            <a:off x="9360" y="6581880"/>
            <a:ext cx="12172320" cy="266040"/>
          </a:xfrm>
          <a:prstGeom prst="rect">
            <a:avLst/>
          </a:prstGeom>
          <a:ln w="0">
            <a:noFill/>
          </a:ln>
        </p:spPr>
      </p:pic>
      <p:pic>
        <p:nvPicPr>
          <p:cNvPr id="705" name="Google Shape;796;p53" descr="image.png"/>
          <p:cNvPicPr/>
          <p:nvPr/>
        </p:nvPicPr>
        <p:blipFill>
          <a:blip r:embed="rId8"/>
          <a:stretch/>
        </p:blipFill>
        <p:spPr>
          <a:xfrm>
            <a:off x="590400" y="5068800"/>
            <a:ext cx="11010240" cy="1293480"/>
          </a:xfrm>
          <a:prstGeom prst="rect">
            <a:avLst/>
          </a:prstGeom>
          <a:ln w="0">
            <a:noFill/>
          </a:ln>
        </p:spPr>
      </p:pic>
      <p:sp>
        <p:nvSpPr>
          <p:cNvPr id="706" name="Google Shape;797;p53"/>
          <p:cNvSpPr/>
          <p:nvPr/>
        </p:nvSpPr>
        <p:spPr>
          <a:xfrm>
            <a:off x="1066680" y="2562840"/>
            <a:ext cx="4542840" cy="615960"/>
          </a:xfrm>
          <a:prstGeom prst="rect">
            <a:avLst/>
          </a:prstGeom>
          <a:noFill/>
          <a:ln w="0">
            <a:noFill/>
          </a:ln>
        </p:spPr>
        <p:style>
          <a:lnRef idx="0">
            <a:scrgbClr r="0" g="0" b="0"/>
          </a:lnRef>
          <a:fillRef idx="0">
            <a:scrgbClr r="0" g="0" b="0"/>
          </a:fillRef>
          <a:effectRef idx="0">
            <a:scrgbClr r="0" g="0" b="0"/>
          </a:effectRef>
          <a:fontRef idx="minor"/>
        </p:style>
        <p:txBody>
          <a:bodyPr lIns="0" tIns="0" rIns="0" bIns="0">
            <a:spAutoFit/>
          </a:bodyPr>
          <a:lstStyle/>
          <a:p>
            <a:pPr>
              <a:lnSpc>
                <a:spcPct val="150000"/>
              </a:lnSpc>
              <a:tabLst>
                <a:tab pos="0" algn="l"/>
              </a:tabLst>
            </a:pPr>
            <a:r>
              <a:rPr lang="en-US" sz="1350" b="1" strike="noStrike" spc="-1">
                <a:solidFill>
                  <a:srgbClr val="CBD5E1"/>
                </a:solidFill>
                <a:latin typeface="Inter"/>
                <a:ea typeface="Inter"/>
              </a:rPr>
              <a:t>Speed:</a:t>
            </a:r>
            <a:r>
              <a:rPr lang="en-US" sz="1350" b="0" strike="noStrike" spc="-1">
                <a:solidFill>
                  <a:srgbClr val="CBD5E1"/>
                </a:solidFill>
                <a:latin typeface="Inter"/>
                <a:ea typeface="Inter"/>
              </a:rPr>
              <a:t> Slow (~20 kts). Hard to escape satellite windows.</a:t>
            </a:r>
            <a:endParaRPr lang="en-NZ" sz="1350" b="0" strike="noStrike" spc="-1">
              <a:latin typeface="Arial"/>
            </a:endParaRPr>
          </a:p>
        </p:txBody>
      </p:sp>
      <p:sp>
        <p:nvSpPr>
          <p:cNvPr id="707" name="Google Shape;798;p53"/>
          <p:cNvSpPr/>
          <p:nvPr/>
        </p:nvSpPr>
        <p:spPr>
          <a:xfrm>
            <a:off x="1066680" y="3220200"/>
            <a:ext cx="4542840" cy="615960"/>
          </a:xfrm>
          <a:prstGeom prst="rect">
            <a:avLst/>
          </a:prstGeom>
          <a:noFill/>
          <a:ln w="0">
            <a:noFill/>
          </a:ln>
        </p:spPr>
        <p:style>
          <a:lnRef idx="0">
            <a:scrgbClr r="0" g="0" b="0"/>
          </a:lnRef>
          <a:fillRef idx="0">
            <a:scrgbClr r="0" g="0" b="0"/>
          </a:fillRef>
          <a:effectRef idx="0">
            <a:scrgbClr r="0" g="0" b="0"/>
          </a:effectRef>
          <a:fontRef idx="minor"/>
        </p:style>
        <p:txBody>
          <a:bodyPr lIns="0" tIns="0" rIns="0" bIns="0">
            <a:spAutoFit/>
          </a:bodyPr>
          <a:lstStyle/>
          <a:p>
            <a:pPr>
              <a:lnSpc>
                <a:spcPct val="150000"/>
              </a:lnSpc>
              <a:tabLst>
                <a:tab pos="0" algn="l"/>
              </a:tabLst>
            </a:pPr>
            <a:r>
              <a:rPr lang="en-US" sz="1350" b="1" strike="noStrike" spc="-1">
                <a:solidFill>
                  <a:srgbClr val="CBD5E1"/>
                </a:solidFill>
                <a:latin typeface="Inter"/>
                <a:ea typeface="Inter"/>
              </a:rPr>
              <a:t>Physics:</a:t>
            </a:r>
            <a:r>
              <a:rPr lang="en-US" sz="1350" b="0" strike="noStrike" spc="-1">
                <a:solidFill>
                  <a:srgbClr val="CBD5E1"/>
                </a:solidFill>
                <a:latin typeface="Inter"/>
                <a:ea typeface="Inter"/>
              </a:rPr>
              <a:t> 2D Surface. Wakes are visible to SAR for miles.</a:t>
            </a:r>
            <a:endParaRPr lang="en-NZ" sz="1350" b="0" strike="noStrike" spc="-1">
              <a:latin typeface="Arial"/>
            </a:endParaRPr>
          </a:p>
        </p:txBody>
      </p:sp>
      <p:sp>
        <p:nvSpPr>
          <p:cNvPr id="708" name="Google Shape;799;p53"/>
          <p:cNvSpPr/>
          <p:nvPr/>
        </p:nvSpPr>
        <p:spPr>
          <a:xfrm>
            <a:off x="1066680" y="3877200"/>
            <a:ext cx="4542840" cy="307800"/>
          </a:xfrm>
          <a:prstGeom prst="rect">
            <a:avLst/>
          </a:prstGeom>
          <a:noFill/>
          <a:ln w="0">
            <a:noFill/>
          </a:ln>
        </p:spPr>
        <p:style>
          <a:lnRef idx="0">
            <a:scrgbClr r="0" g="0" b="0"/>
          </a:lnRef>
          <a:fillRef idx="0">
            <a:scrgbClr r="0" g="0" b="0"/>
          </a:fillRef>
          <a:effectRef idx="0">
            <a:scrgbClr r="0" g="0" b="0"/>
          </a:effectRef>
          <a:fontRef idx="minor"/>
        </p:style>
        <p:txBody>
          <a:bodyPr lIns="0" tIns="0" rIns="0" bIns="0">
            <a:spAutoFit/>
          </a:bodyPr>
          <a:lstStyle/>
          <a:p>
            <a:pPr>
              <a:lnSpc>
                <a:spcPct val="150000"/>
              </a:lnSpc>
              <a:tabLst>
                <a:tab pos="0" algn="l"/>
              </a:tabLst>
            </a:pPr>
            <a:r>
              <a:rPr lang="en-US" sz="1350" b="1" strike="noStrike" spc="-1">
                <a:solidFill>
                  <a:srgbClr val="CBD5E1"/>
                </a:solidFill>
                <a:latin typeface="Inter"/>
                <a:ea typeface="Inter"/>
              </a:rPr>
              <a:t>Detection:</a:t>
            </a:r>
            <a:r>
              <a:rPr lang="en-US" sz="1350" b="0" strike="noStrike" spc="-1">
                <a:solidFill>
                  <a:srgbClr val="CBD5E1"/>
                </a:solidFill>
                <a:latin typeface="Inter"/>
                <a:ea typeface="Inter"/>
              </a:rPr>
              <a:t> Sentinel-1 SAR is highly effective.</a:t>
            </a:r>
            <a:endParaRPr lang="en-NZ" sz="1350" b="0" strike="noStrike" spc="-1">
              <a:latin typeface="Arial"/>
            </a:endParaRPr>
          </a:p>
        </p:txBody>
      </p:sp>
      <p:sp>
        <p:nvSpPr>
          <p:cNvPr id="709" name="Google Shape;800;p53"/>
          <p:cNvSpPr/>
          <p:nvPr/>
        </p:nvSpPr>
        <p:spPr>
          <a:xfrm>
            <a:off x="6819840" y="2562840"/>
            <a:ext cx="4542840" cy="594000"/>
          </a:xfrm>
          <a:prstGeom prst="rect">
            <a:avLst/>
          </a:prstGeom>
          <a:noFill/>
          <a:ln w="0">
            <a:noFill/>
          </a:ln>
        </p:spPr>
        <p:style>
          <a:lnRef idx="0">
            <a:scrgbClr r="0" g="0" b="0"/>
          </a:lnRef>
          <a:fillRef idx="0">
            <a:scrgbClr r="0" g="0" b="0"/>
          </a:fillRef>
          <a:effectRef idx="0">
            <a:scrgbClr r="0" g="0" b="0"/>
          </a:effectRef>
          <a:fontRef idx="minor"/>
        </p:style>
        <p:txBody>
          <a:bodyPr lIns="0" tIns="0" rIns="0" bIns="0">
            <a:spAutoFit/>
          </a:bodyPr>
          <a:lstStyle/>
          <a:p>
            <a:pPr>
              <a:lnSpc>
                <a:spcPct val="150000"/>
              </a:lnSpc>
              <a:tabLst>
                <a:tab pos="0" algn="l"/>
              </a:tabLst>
            </a:pPr>
            <a:r>
              <a:rPr lang="en-US" sz="1300" b="1" strike="noStrike" spc="-1">
                <a:solidFill>
                  <a:srgbClr val="CBD5E1"/>
                </a:solidFill>
                <a:latin typeface="Inter"/>
                <a:ea typeface="Inter"/>
              </a:rPr>
              <a:t>Speed:</a:t>
            </a:r>
            <a:r>
              <a:rPr lang="en-US" sz="1300" b="0" strike="noStrike" spc="-1">
                <a:solidFill>
                  <a:srgbClr val="CBD5E1"/>
                </a:solidFill>
                <a:latin typeface="Inter"/>
                <a:ea typeface="Inter"/>
              </a:rPr>
              <a:t> Fast (Mach 0.8+). Gone before satellite revisits.</a:t>
            </a:r>
            <a:endParaRPr lang="en-NZ" sz="1300" b="0" strike="noStrike" spc="-1">
              <a:latin typeface="Arial"/>
            </a:endParaRPr>
          </a:p>
        </p:txBody>
      </p:sp>
      <p:sp>
        <p:nvSpPr>
          <p:cNvPr id="710" name="Google Shape;801;p53"/>
          <p:cNvSpPr/>
          <p:nvPr/>
        </p:nvSpPr>
        <p:spPr>
          <a:xfrm>
            <a:off x="6819840" y="3106800"/>
            <a:ext cx="4542840" cy="615960"/>
          </a:xfrm>
          <a:prstGeom prst="rect">
            <a:avLst/>
          </a:prstGeom>
          <a:noFill/>
          <a:ln w="0">
            <a:noFill/>
          </a:ln>
        </p:spPr>
        <p:style>
          <a:lnRef idx="0">
            <a:scrgbClr r="0" g="0" b="0"/>
          </a:lnRef>
          <a:fillRef idx="0">
            <a:scrgbClr r="0" g="0" b="0"/>
          </a:fillRef>
          <a:effectRef idx="0">
            <a:scrgbClr r="0" g="0" b="0"/>
          </a:effectRef>
          <a:fontRef idx="minor"/>
        </p:style>
        <p:txBody>
          <a:bodyPr lIns="0" tIns="0" rIns="0" bIns="0">
            <a:spAutoFit/>
          </a:bodyPr>
          <a:lstStyle/>
          <a:p>
            <a:pPr>
              <a:lnSpc>
                <a:spcPct val="150000"/>
              </a:lnSpc>
              <a:tabLst>
                <a:tab pos="0" algn="l"/>
              </a:tabLst>
            </a:pPr>
            <a:r>
              <a:rPr lang="en-US" sz="1350" b="1" strike="noStrike" spc="-1">
                <a:solidFill>
                  <a:srgbClr val="CBD5E1"/>
                </a:solidFill>
                <a:latin typeface="Inter"/>
                <a:ea typeface="Inter"/>
              </a:rPr>
              <a:t>Physics:</a:t>
            </a:r>
            <a:r>
              <a:rPr lang="en-US" sz="1350" b="0" strike="noStrike" spc="-1">
                <a:solidFill>
                  <a:srgbClr val="CBD5E1"/>
                </a:solidFill>
                <a:latin typeface="Inter"/>
                <a:ea typeface="Inter"/>
              </a:rPr>
              <a:t> 3D Maneuver. No wakes. Small Radar Cross Section (RCS).</a:t>
            </a:r>
            <a:endParaRPr lang="en-NZ" sz="1350" b="0" strike="noStrike" spc="-1">
              <a:latin typeface="Arial"/>
            </a:endParaRPr>
          </a:p>
        </p:txBody>
      </p:sp>
      <p:sp>
        <p:nvSpPr>
          <p:cNvPr id="711" name="Google Shape;802;p53"/>
          <p:cNvSpPr/>
          <p:nvPr/>
        </p:nvSpPr>
        <p:spPr>
          <a:xfrm>
            <a:off x="6819840" y="3728160"/>
            <a:ext cx="4542840" cy="615960"/>
          </a:xfrm>
          <a:prstGeom prst="rect">
            <a:avLst/>
          </a:prstGeom>
          <a:noFill/>
          <a:ln w="0">
            <a:noFill/>
          </a:ln>
        </p:spPr>
        <p:style>
          <a:lnRef idx="0">
            <a:scrgbClr r="0" g="0" b="0"/>
          </a:lnRef>
          <a:fillRef idx="0">
            <a:scrgbClr r="0" g="0" b="0"/>
          </a:fillRef>
          <a:effectRef idx="0">
            <a:scrgbClr r="0" g="0" b="0"/>
          </a:effectRef>
          <a:fontRef idx="minor"/>
        </p:style>
        <p:txBody>
          <a:bodyPr lIns="0" tIns="0" rIns="0" bIns="0">
            <a:spAutoFit/>
          </a:bodyPr>
          <a:lstStyle/>
          <a:p>
            <a:pPr>
              <a:lnSpc>
                <a:spcPct val="150000"/>
              </a:lnSpc>
              <a:tabLst>
                <a:tab pos="0" algn="l"/>
              </a:tabLst>
            </a:pPr>
            <a:r>
              <a:rPr lang="en-US" sz="1350" b="1" strike="noStrike" spc="-1">
                <a:solidFill>
                  <a:srgbClr val="CBD5E1"/>
                </a:solidFill>
                <a:latin typeface="Inter"/>
                <a:ea typeface="Inter"/>
              </a:rPr>
              <a:t>Detection:</a:t>
            </a:r>
            <a:r>
              <a:rPr lang="en-US" sz="1350" b="0" strike="noStrike" spc="-1">
                <a:solidFill>
                  <a:srgbClr val="CBD5E1"/>
                </a:solidFill>
                <a:latin typeface="Inter"/>
                <a:ea typeface="Inter"/>
              </a:rPr>
              <a:t> Requires active Primary Radar (Ground/Airborne).</a:t>
            </a:r>
            <a:endParaRPr lang="en-NZ" sz="1350" b="0" strike="noStrike" spc="-1">
              <a:latin typeface="Arial"/>
            </a:endParaRPr>
          </a:p>
        </p:txBody>
      </p:sp>
      <p:sp>
        <p:nvSpPr>
          <p:cNvPr id="712" name="Google Shape;803;p53"/>
          <p:cNvSpPr/>
          <p:nvPr/>
        </p:nvSpPr>
        <p:spPr>
          <a:xfrm>
            <a:off x="828720" y="2562840"/>
            <a:ext cx="104040" cy="307800"/>
          </a:xfrm>
          <a:prstGeom prst="rect">
            <a:avLst/>
          </a:prstGeom>
          <a:noFill/>
          <a:ln w="0">
            <a:noFill/>
          </a:ln>
        </p:spPr>
        <p:style>
          <a:lnRef idx="0">
            <a:scrgbClr r="0" g="0" b="0"/>
          </a:lnRef>
          <a:fillRef idx="0">
            <a:scrgbClr r="0" g="0" b="0"/>
          </a:fillRef>
          <a:effectRef idx="0">
            <a:scrgbClr r="0" g="0" b="0"/>
          </a:effectRef>
          <a:fontRef idx="minor"/>
        </p:style>
        <p:txBody>
          <a:bodyPr lIns="0" tIns="0" rIns="0" bIns="0">
            <a:spAutoFit/>
          </a:bodyPr>
          <a:lstStyle/>
          <a:p>
            <a:pPr>
              <a:lnSpc>
                <a:spcPct val="150000"/>
              </a:lnSpc>
              <a:tabLst>
                <a:tab pos="0" algn="l"/>
              </a:tabLst>
            </a:pPr>
            <a:r>
              <a:rPr lang="en-US" sz="1350" b="1" strike="noStrike" spc="-1">
                <a:solidFill>
                  <a:srgbClr val="38BDF8"/>
                </a:solidFill>
                <a:latin typeface="JetBrains Mono"/>
                <a:ea typeface="JetBrains Mono"/>
              </a:rPr>
              <a:t>&gt;</a:t>
            </a:r>
            <a:endParaRPr lang="en-NZ" sz="1350" b="0" strike="noStrike" spc="-1">
              <a:latin typeface="Arial"/>
            </a:endParaRPr>
          </a:p>
        </p:txBody>
      </p:sp>
      <p:sp>
        <p:nvSpPr>
          <p:cNvPr id="713" name="Google Shape;804;p53"/>
          <p:cNvSpPr/>
          <p:nvPr/>
        </p:nvSpPr>
        <p:spPr>
          <a:xfrm>
            <a:off x="828720" y="3220200"/>
            <a:ext cx="104040" cy="307800"/>
          </a:xfrm>
          <a:prstGeom prst="rect">
            <a:avLst/>
          </a:prstGeom>
          <a:noFill/>
          <a:ln w="0">
            <a:noFill/>
          </a:ln>
        </p:spPr>
        <p:style>
          <a:lnRef idx="0">
            <a:scrgbClr r="0" g="0" b="0"/>
          </a:lnRef>
          <a:fillRef idx="0">
            <a:scrgbClr r="0" g="0" b="0"/>
          </a:fillRef>
          <a:effectRef idx="0">
            <a:scrgbClr r="0" g="0" b="0"/>
          </a:effectRef>
          <a:fontRef idx="minor"/>
        </p:style>
        <p:txBody>
          <a:bodyPr lIns="0" tIns="0" rIns="0" bIns="0">
            <a:spAutoFit/>
          </a:bodyPr>
          <a:lstStyle/>
          <a:p>
            <a:pPr>
              <a:lnSpc>
                <a:spcPct val="150000"/>
              </a:lnSpc>
              <a:tabLst>
                <a:tab pos="0" algn="l"/>
              </a:tabLst>
            </a:pPr>
            <a:r>
              <a:rPr lang="en-US" sz="1350" b="1" strike="noStrike" spc="-1">
                <a:solidFill>
                  <a:srgbClr val="38BDF8"/>
                </a:solidFill>
                <a:latin typeface="JetBrains Mono"/>
                <a:ea typeface="JetBrains Mono"/>
              </a:rPr>
              <a:t>&gt;</a:t>
            </a:r>
            <a:endParaRPr lang="en-NZ" sz="1350" b="0" strike="noStrike" spc="-1">
              <a:latin typeface="Arial"/>
            </a:endParaRPr>
          </a:p>
        </p:txBody>
      </p:sp>
      <p:sp>
        <p:nvSpPr>
          <p:cNvPr id="714" name="Google Shape;805;p53"/>
          <p:cNvSpPr/>
          <p:nvPr/>
        </p:nvSpPr>
        <p:spPr>
          <a:xfrm>
            <a:off x="828720" y="3877200"/>
            <a:ext cx="104040" cy="307800"/>
          </a:xfrm>
          <a:prstGeom prst="rect">
            <a:avLst/>
          </a:prstGeom>
          <a:noFill/>
          <a:ln w="0">
            <a:noFill/>
          </a:ln>
        </p:spPr>
        <p:style>
          <a:lnRef idx="0">
            <a:scrgbClr r="0" g="0" b="0"/>
          </a:lnRef>
          <a:fillRef idx="0">
            <a:scrgbClr r="0" g="0" b="0"/>
          </a:fillRef>
          <a:effectRef idx="0">
            <a:scrgbClr r="0" g="0" b="0"/>
          </a:effectRef>
          <a:fontRef idx="minor"/>
        </p:style>
        <p:txBody>
          <a:bodyPr lIns="0" tIns="0" rIns="0" bIns="0">
            <a:spAutoFit/>
          </a:bodyPr>
          <a:lstStyle/>
          <a:p>
            <a:pPr>
              <a:lnSpc>
                <a:spcPct val="150000"/>
              </a:lnSpc>
              <a:tabLst>
                <a:tab pos="0" algn="l"/>
              </a:tabLst>
            </a:pPr>
            <a:r>
              <a:rPr lang="en-US" sz="1350" b="1" strike="noStrike" spc="-1">
                <a:solidFill>
                  <a:srgbClr val="38BDF8"/>
                </a:solidFill>
                <a:latin typeface="JetBrains Mono"/>
                <a:ea typeface="JetBrains Mono"/>
              </a:rPr>
              <a:t>&gt;</a:t>
            </a:r>
            <a:endParaRPr lang="en-NZ" sz="1350" b="0" strike="noStrike" spc="-1">
              <a:latin typeface="Arial"/>
            </a:endParaRPr>
          </a:p>
        </p:txBody>
      </p:sp>
      <p:sp>
        <p:nvSpPr>
          <p:cNvPr id="715" name="Google Shape;806;p53"/>
          <p:cNvSpPr/>
          <p:nvPr/>
        </p:nvSpPr>
        <p:spPr>
          <a:xfrm>
            <a:off x="6581880" y="2562840"/>
            <a:ext cx="104040" cy="307800"/>
          </a:xfrm>
          <a:prstGeom prst="rect">
            <a:avLst/>
          </a:prstGeom>
          <a:noFill/>
          <a:ln w="0">
            <a:noFill/>
          </a:ln>
        </p:spPr>
        <p:style>
          <a:lnRef idx="0">
            <a:scrgbClr r="0" g="0" b="0"/>
          </a:lnRef>
          <a:fillRef idx="0">
            <a:scrgbClr r="0" g="0" b="0"/>
          </a:fillRef>
          <a:effectRef idx="0">
            <a:scrgbClr r="0" g="0" b="0"/>
          </a:effectRef>
          <a:fontRef idx="minor"/>
        </p:style>
        <p:txBody>
          <a:bodyPr lIns="0" tIns="0" rIns="0" bIns="0">
            <a:spAutoFit/>
          </a:bodyPr>
          <a:lstStyle/>
          <a:p>
            <a:pPr>
              <a:lnSpc>
                <a:spcPct val="150000"/>
              </a:lnSpc>
              <a:tabLst>
                <a:tab pos="0" algn="l"/>
              </a:tabLst>
            </a:pPr>
            <a:r>
              <a:rPr lang="en-US" sz="1350" b="1" strike="noStrike" spc="-1">
                <a:solidFill>
                  <a:srgbClr val="38BDF8"/>
                </a:solidFill>
                <a:latin typeface="JetBrains Mono"/>
                <a:ea typeface="JetBrains Mono"/>
              </a:rPr>
              <a:t>&gt;</a:t>
            </a:r>
            <a:endParaRPr lang="en-NZ" sz="1350" b="0" strike="noStrike" spc="-1">
              <a:latin typeface="Arial"/>
            </a:endParaRPr>
          </a:p>
        </p:txBody>
      </p:sp>
      <p:sp>
        <p:nvSpPr>
          <p:cNvPr id="716" name="Google Shape;807;p53"/>
          <p:cNvSpPr/>
          <p:nvPr/>
        </p:nvSpPr>
        <p:spPr>
          <a:xfrm>
            <a:off x="6581880" y="3106800"/>
            <a:ext cx="104040" cy="307800"/>
          </a:xfrm>
          <a:prstGeom prst="rect">
            <a:avLst/>
          </a:prstGeom>
          <a:noFill/>
          <a:ln w="0">
            <a:noFill/>
          </a:ln>
        </p:spPr>
        <p:style>
          <a:lnRef idx="0">
            <a:scrgbClr r="0" g="0" b="0"/>
          </a:lnRef>
          <a:fillRef idx="0">
            <a:scrgbClr r="0" g="0" b="0"/>
          </a:fillRef>
          <a:effectRef idx="0">
            <a:scrgbClr r="0" g="0" b="0"/>
          </a:effectRef>
          <a:fontRef idx="minor"/>
        </p:style>
        <p:txBody>
          <a:bodyPr lIns="0" tIns="0" rIns="0" bIns="0">
            <a:spAutoFit/>
          </a:bodyPr>
          <a:lstStyle/>
          <a:p>
            <a:pPr>
              <a:lnSpc>
                <a:spcPct val="150000"/>
              </a:lnSpc>
              <a:tabLst>
                <a:tab pos="0" algn="l"/>
              </a:tabLst>
            </a:pPr>
            <a:r>
              <a:rPr lang="en-US" sz="1350" b="1" strike="noStrike" spc="-1">
                <a:solidFill>
                  <a:srgbClr val="38BDF8"/>
                </a:solidFill>
                <a:latin typeface="JetBrains Mono"/>
                <a:ea typeface="JetBrains Mono"/>
              </a:rPr>
              <a:t>&gt;</a:t>
            </a:r>
            <a:endParaRPr lang="en-NZ" sz="1350" b="0" strike="noStrike" spc="-1">
              <a:latin typeface="Arial"/>
            </a:endParaRPr>
          </a:p>
        </p:txBody>
      </p:sp>
      <p:sp>
        <p:nvSpPr>
          <p:cNvPr id="717" name="Google Shape;808;p53"/>
          <p:cNvSpPr/>
          <p:nvPr/>
        </p:nvSpPr>
        <p:spPr>
          <a:xfrm>
            <a:off x="6581880" y="3728160"/>
            <a:ext cx="104040" cy="307800"/>
          </a:xfrm>
          <a:prstGeom prst="rect">
            <a:avLst/>
          </a:prstGeom>
          <a:noFill/>
          <a:ln w="0">
            <a:noFill/>
          </a:ln>
        </p:spPr>
        <p:style>
          <a:lnRef idx="0">
            <a:scrgbClr r="0" g="0" b="0"/>
          </a:lnRef>
          <a:fillRef idx="0">
            <a:scrgbClr r="0" g="0" b="0"/>
          </a:fillRef>
          <a:effectRef idx="0">
            <a:scrgbClr r="0" g="0" b="0"/>
          </a:effectRef>
          <a:fontRef idx="minor"/>
        </p:style>
        <p:txBody>
          <a:bodyPr lIns="0" tIns="0" rIns="0" bIns="0">
            <a:spAutoFit/>
          </a:bodyPr>
          <a:lstStyle/>
          <a:p>
            <a:pPr>
              <a:lnSpc>
                <a:spcPct val="150000"/>
              </a:lnSpc>
              <a:tabLst>
                <a:tab pos="0" algn="l"/>
              </a:tabLst>
            </a:pPr>
            <a:r>
              <a:rPr lang="en-US" sz="1350" b="1" strike="noStrike" spc="-1">
                <a:solidFill>
                  <a:srgbClr val="38BDF8"/>
                </a:solidFill>
                <a:latin typeface="JetBrains Mono"/>
                <a:ea typeface="JetBrains Mono"/>
              </a:rPr>
              <a:t>&gt;</a:t>
            </a:r>
            <a:endParaRPr lang="en-NZ" sz="1350" b="0" strike="noStrike" spc="-1">
              <a:latin typeface="Arial"/>
            </a:endParaRPr>
          </a:p>
        </p:txBody>
      </p:sp>
      <p:sp>
        <p:nvSpPr>
          <p:cNvPr id="718" name="Google Shape;809;p53"/>
          <p:cNvSpPr/>
          <p:nvPr/>
        </p:nvSpPr>
        <p:spPr>
          <a:xfrm>
            <a:off x="581040" y="708120"/>
            <a:ext cx="11580840" cy="4118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spAutoFit/>
          </a:bodyPr>
          <a:lstStyle/>
          <a:p>
            <a:pPr>
              <a:lnSpc>
                <a:spcPct val="100000"/>
              </a:lnSpc>
              <a:tabLst>
                <a:tab pos="0" algn="l"/>
              </a:tabLst>
            </a:pPr>
            <a:r>
              <a:rPr lang="en-US" sz="2700" b="1" strike="noStrike" spc="-1">
                <a:solidFill>
                  <a:srgbClr val="38BDF8"/>
                </a:solidFill>
                <a:latin typeface="JetBrains Mono"/>
                <a:ea typeface="JetBrains Mono"/>
              </a:rPr>
              <a:t>Dark Air vs. Dark Sea</a:t>
            </a:r>
            <a:endParaRPr lang="en-NZ" sz="2700" b="0" strike="noStrike" spc="-1">
              <a:latin typeface="Arial"/>
            </a:endParaRPr>
          </a:p>
        </p:txBody>
      </p:sp>
      <p:sp>
        <p:nvSpPr>
          <p:cNvPr id="719" name="Google Shape;810;p53"/>
          <p:cNvSpPr/>
          <p:nvPr/>
        </p:nvSpPr>
        <p:spPr>
          <a:xfrm>
            <a:off x="581040" y="1276200"/>
            <a:ext cx="11029320" cy="18360"/>
          </a:xfrm>
          <a:prstGeom prst="rect">
            <a:avLst/>
          </a:prstGeom>
          <a:solidFill>
            <a:srgbClr val="1E293B"/>
          </a:solidFill>
          <a:ln w="0">
            <a:noFill/>
          </a:ln>
        </p:spPr>
        <p:style>
          <a:lnRef idx="0">
            <a:scrgbClr r="0" g="0" b="0"/>
          </a:lnRef>
          <a:fillRef idx="0">
            <a:scrgbClr r="0" g="0" b="0"/>
          </a:fillRef>
          <a:effectRef idx="0">
            <a:scrgbClr r="0" g="0" b="0"/>
          </a:effectRef>
          <a:fontRef idx="minor"/>
        </p:style>
        <p:txBody>
          <a:bodyPr/>
          <a:lstStyle/>
          <a:p>
            <a:endParaRPr lang="en-US"/>
          </a:p>
        </p:txBody>
      </p:sp>
      <p:sp>
        <p:nvSpPr>
          <p:cNvPr id="720" name="Google Shape;811;p53"/>
          <p:cNvSpPr/>
          <p:nvPr/>
        </p:nvSpPr>
        <p:spPr>
          <a:xfrm>
            <a:off x="828720" y="2162880"/>
            <a:ext cx="5019840" cy="228240"/>
          </a:xfrm>
          <a:prstGeom prst="rect">
            <a:avLst/>
          </a:prstGeom>
          <a:noFill/>
          <a:ln w="0">
            <a:noFill/>
          </a:ln>
        </p:spPr>
        <p:style>
          <a:lnRef idx="0">
            <a:scrgbClr r="0" g="0" b="0"/>
          </a:lnRef>
          <a:fillRef idx="0">
            <a:scrgbClr r="0" g="0" b="0"/>
          </a:fillRef>
          <a:effectRef idx="0">
            <a:scrgbClr r="0" g="0" b="0"/>
          </a:effectRef>
          <a:fontRef idx="minor"/>
        </p:style>
        <p:txBody>
          <a:bodyPr lIns="0" tIns="0" rIns="0" bIns="0">
            <a:spAutoFit/>
          </a:bodyPr>
          <a:lstStyle/>
          <a:p>
            <a:pPr>
              <a:lnSpc>
                <a:spcPct val="100000"/>
              </a:lnSpc>
              <a:tabLst>
                <a:tab pos="0" algn="l"/>
              </a:tabLst>
            </a:pPr>
            <a:r>
              <a:rPr lang="en-US" sz="1500" b="1" strike="noStrike" spc="-1">
                <a:solidFill>
                  <a:srgbClr val="38BDF8"/>
                </a:solidFill>
                <a:latin typeface="JetBrains Mono"/>
                <a:ea typeface="JetBrains Mono"/>
              </a:rPr>
              <a:t>Dark Ships (Easier)</a:t>
            </a:r>
            <a:endParaRPr lang="en-NZ" sz="1500" b="0" strike="noStrike" spc="-1">
              <a:latin typeface="Arial"/>
            </a:endParaRPr>
          </a:p>
        </p:txBody>
      </p:sp>
      <p:sp>
        <p:nvSpPr>
          <p:cNvPr id="721" name="Google Shape;812;p53"/>
          <p:cNvSpPr/>
          <p:nvPr/>
        </p:nvSpPr>
        <p:spPr>
          <a:xfrm>
            <a:off x="6581880" y="2162880"/>
            <a:ext cx="5019840" cy="228240"/>
          </a:xfrm>
          <a:prstGeom prst="rect">
            <a:avLst/>
          </a:prstGeom>
          <a:noFill/>
          <a:ln w="0">
            <a:noFill/>
          </a:ln>
        </p:spPr>
        <p:style>
          <a:lnRef idx="0">
            <a:scrgbClr r="0" g="0" b="0"/>
          </a:lnRef>
          <a:fillRef idx="0">
            <a:scrgbClr r="0" g="0" b="0"/>
          </a:fillRef>
          <a:effectRef idx="0">
            <a:scrgbClr r="0" g="0" b="0"/>
          </a:effectRef>
          <a:fontRef idx="minor"/>
        </p:style>
        <p:txBody>
          <a:bodyPr lIns="0" tIns="0" rIns="0" bIns="0">
            <a:spAutoFit/>
          </a:bodyPr>
          <a:lstStyle/>
          <a:p>
            <a:pPr>
              <a:lnSpc>
                <a:spcPct val="100000"/>
              </a:lnSpc>
              <a:tabLst>
                <a:tab pos="0" algn="l"/>
              </a:tabLst>
            </a:pPr>
            <a:r>
              <a:rPr lang="en-US" sz="1500" b="1" strike="noStrike" spc="-1">
                <a:solidFill>
                  <a:srgbClr val="38BDF8"/>
                </a:solidFill>
                <a:latin typeface="JetBrains Mono"/>
                <a:ea typeface="JetBrains Mono"/>
              </a:rPr>
              <a:t>Dark Aircraft (Harder)</a:t>
            </a:r>
            <a:endParaRPr lang="en-NZ" sz="1500" b="0" strike="noStrike" spc="-1">
              <a:latin typeface="Arial"/>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2" name="Google Shape;817;p54" descr="image.png"/>
          <p:cNvPicPr/>
          <p:nvPr/>
        </p:nvPicPr>
        <p:blipFill>
          <a:blip r:embed="rId3"/>
          <a:stretch/>
        </p:blipFill>
        <p:spPr>
          <a:xfrm>
            <a:off x="0" y="0"/>
            <a:ext cx="12191400" cy="6857280"/>
          </a:xfrm>
          <a:prstGeom prst="rect">
            <a:avLst/>
          </a:prstGeom>
          <a:ln w="0">
            <a:noFill/>
          </a:ln>
        </p:spPr>
      </p:pic>
      <p:pic>
        <p:nvPicPr>
          <p:cNvPr id="723" name="Google Shape;818;p54" descr="image.png"/>
          <p:cNvPicPr/>
          <p:nvPr/>
        </p:nvPicPr>
        <p:blipFill>
          <a:blip r:embed="rId4"/>
          <a:stretch/>
        </p:blipFill>
        <p:spPr>
          <a:xfrm>
            <a:off x="581040" y="1833480"/>
            <a:ext cx="5276160" cy="4285440"/>
          </a:xfrm>
          <a:prstGeom prst="rect">
            <a:avLst/>
          </a:prstGeom>
          <a:ln w="0">
            <a:noFill/>
          </a:ln>
        </p:spPr>
      </p:pic>
      <p:pic>
        <p:nvPicPr>
          <p:cNvPr id="724" name="Google Shape;819;p54" descr="image.png"/>
          <p:cNvPicPr/>
          <p:nvPr/>
        </p:nvPicPr>
        <p:blipFill>
          <a:blip r:embed="rId5"/>
          <a:stretch/>
        </p:blipFill>
        <p:spPr>
          <a:xfrm>
            <a:off x="9360" y="9360"/>
            <a:ext cx="12172320" cy="266040"/>
          </a:xfrm>
          <a:prstGeom prst="rect">
            <a:avLst/>
          </a:prstGeom>
          <a:ln w="0">
            <a:noFill/>
          </a:ln>
        </p:spPr>
      </p:pic>
      <p:pic>
        <p:nvPicPr>
          <p:cNvPr id="725" name="Google Shape;820;p54" descr="image.png"/>
          <p:cNvPicPr/>
          <p:nvPr/>
        </p:nvPicPr>
        <p:blipFill>
          <a:blip r:embed="rId5"/>
          <a:stretch/>
        </p:blipFill>
        <p:spPr>
          <a:xfrm>
            <a:off x="9360" y="6581880"/>
            <a:ext cx="12172320" cy="266040"/>
          </a:xfrm>
          <a:prstGeom prst="rect">
            <a:avLst/>
          </a:prstGeom>
          <a:ln w="0">
            <a:noFill/>
          </a:ln>
        </p:spPr>
      </p:pic>
      <p:pic>
        <p:nvPicPr>
          <p:cNvPr id="726" name="Google Shape;821;p54" descr="image.png"/>
          <p:cNvPicPr/>
          <p:nvPr/>
        </p:nvPicPr>
        <p:blipFill>
          <a:blip r:embed="rId6"/>
          <a:stretch/>
        </p:blipFill>
        <p:spPr>
          <a:xfrm>
            <a:off x="590400" y="1843200"/>
            <a:ext cx="5257080" cy="4266360"/>
          </a:xfrm>
          <a:prstGeom prst="rect">
            <a:avLst/>
          </a:prstGeom>
          <a:ln w="0">
            <a:noFill/>
          </a:ln>
        </p:spPr>
      </p:pic>
      <p:sp>
        <p:nvSpPr>
          <p:cNvPr id="727" name="Google Shape;822;p54"/>
          <p:cNvSpPr/>
          <p:nvPr/>
        </p:nvSpPr>
        <p:spPr>
          <a:xfrm>
            <a:off x="6334200" y="2957400"/>
            <a:ext cx="5276160" cy="307800"/>
          </a:xfrm>
          <a:prstGeom prst="rect">
            <a:avLst/>
          </a:prstGeom>
          <a:noFill/>
          <a:ln w="0">
            <a:noFill/>
          </a:ln>
        </p:spPr>
        <p:style>
          <a:lnRef idx="0">
            <a:scrgbClr r="0" g="0" b="0"/>
          </a:lnRef>
          <a:fillRef idx="0">
            <a:scrgbClr r="0" g="0" b="0"/>
          </a:fillRef>
          <a:effectRef idx="0">
            <a:scrgbClr r="0" g="0" b="0"/>
          </a:effectRef>
          <a:fontRef idx="minor"/>
        </p:style>
        <p:txBody>
          <a:bodyPr lIns="0" tIns="0" rIns="0" bIns="0">
            <a:spAutoFit/>
          </a:bodyPr>
          <a:lstStyle/>
          <a:p>
            <a:pPr>
              <a:lnSpc>
                <a:spcPct val="150000"/>
              </a:lnSpc>
              <a:tabLst>
                <a:tab pos="0" algn="l"/>
              </a:tabLst>
            </a:pPr>
            <a:r>
              <a:rPr lang="en-US" sz="1350" b="0" strike="noStrike" spc="-1">
                <a:solidFill>
                  <a:srgbClr val="CBD5E1"/>
                </a:solidFill>
                <a:latin typeface="Inter"/>
                <a:ea typeface="Inter"/>
              </a:rPr>
              <a:t>When a target goes dark, we look for the gap.</a:t>
            </a:r>
            <a:endParaRPr lang="en-NZ" sz="1350" b="0" strike="noStrike" spc="-1">
              <a:latin typeface="Arial"/>
            </a:endParaRPr>
          </a:p>
        </p:txBody>
      </p:sp>
      <p:sp>
        <p:nvSpPr>
          <p:cNvPr id="728" name="Google Shape;823;p54"/>
          <p:cNvSpPr/>
          <p:nvPr/>
        </p:nvSpPr>
        <p:spPr>
          <a:xfrm>
            <a:off x="6572160" y="3405240"/>
            <a:ext cx="5037840" cy="615960"/>
          </a:xfrm>
          <a:prstGeom prst="rect">
            <a:avLst/>
          </a:prstGeom>
          <a:noFill/>
          <a:ln w="0">
            <a:noFill/>
          </a:ln>
        </p:spPr>
        <p:style>
          <a:lnRef idx="0">
            <a:scrgbClr r="0" g="0" b="0"/>
          </a:lnRef>
          <a:fillRef idx="0">
            <a:scrgbClr r="0" g="0" b="0"/>
          </a:fillRef>
          <a:effectRef idx="0">
            <a:scrgbClr r="0" g="0" b="0"/>
          </a:effectRef>
          <a:fontRef idx="minor"/>
        </p:style>
        <p:txBody>
          <a:bodyPr lIns="0" tIns="0" rIns="0" bIns="0">
            <a:spAutoFit/>
          </a:bodyPr>
          <a:lstStyle/>
          <a:p>
            <a:pPr>
              <a:lnSpc>
                <a:spcPct val="150000"/>
              </a:lnSpc>
              <a:tabLst>
                <a:tab pos="0" algn="l"/>
              </a:tabLst>
            </a:pPr>
            <a:r>
              <a:rPr lang="en-US" sz="1350" b="1" strike="noStrike" spc="-1">
                <a:solidFill>
                  <a:srgbClr val="CBD5E1"/>
                </a:solidFill>
                <a:latin typeface="Inter"/>
                <a:ea typeface="Inter"/>
              </a:rPr>
              <a:t>Interpolation:</a:t>
            </a:r>
            <a:r>
              <a:rPr lang="en-US" sz="1350" b="0" strike="noStrike" spc="-1">
                <a:solidFill>
                  <a:srgbClr val="CBD5E1"/>
                </a:solidFill>
                <a:latin typeface="Inter"/>
                <a:ea typeface="Inter"/>
              </a:rPr>
              <a:t> Drawing a line between "Loss of Signal" (LOS) and "Acquisition of Signal" (AOS).</a:t>
            </a:r>
            <a:endParaRPr lang="en-NZ" sz="1350" b="0" strike="noStrike" spc="-1">
              <a:latin typeface="Arial"/>
            </a:endParaRPr>
          </a:p>
        </p:txBody>
      </p:sp>
      <p:sp>
        <p:nvSpPr>
          <p:cNvPr id="729" name="Google Shape;824;p54"/>
          <p:cNvSpPr/>
          <p:nvPr/>
        </p:nvSpPr>
        <p:spPr>
          <a:xfrm>
            <a:off x="6572160" y="4062240"/>
            <a:ext cx="5037840" cy="615960"/>
          </a:xfrm>
          <a:prstGeom prst="rect">
            <a:avLst/>
          </a:prstGeom>
          <a:noFill/>
          <a:ln w="0">
            <a:noFill/>
          </a:ln>
        </p:spPr>
        <p:style>
          <a:lnRef idx="0">
            <a:scrgbClr r="0" g="0" b="0"/>
          </a:lnRef>
          <a:fillRef idx="0">
            <a:scrgbClr r="0" g="0" b="0"/>
          </a:fillRef>
          <a:effectRef idx="0">
            <a:scrgbClr r="0" g="0" b="0"/>
          </a:effectRef>
          <a:fontRef idx="minor"/>
        </p:style>
        <p:txBody>
          <a:bodyPr lIns="0" tIns="0" rIns="0" bIns="0">
            <a:spAutoFit/>
          </a:bodyPr>
          <a:lstStyle/>
          <a:p>
            <a:pPr>
              <a:lnSpc>
                <a:spcPct val="150000"/>
              </a:lnSpc>
              <a:tabLst>
                <a:tab pos="0" algn="l"/>
              </a:tabLst>
            </a:pPr>
            <a:r>
              <a:rPr lang="en-US" sz="1350" b="1" strike="noStrike" spc="-1">
                <a:solidFill>
                  <a:srgbClr val="CBD5E1"/>
                </a:solidFill>
                <a:latin typeface="Inter"/>
                <a:ea typeface="Inter"/>
              </a:rPr>
              <a:t>Deviation:</a:t>
            </a:r>
            <a:r>
              <a:rPr lang="en-US" sz="1350" b="0" strike="noStrike" spc="-1">
                <a:solidFill>
                  <a:srgbClr val="CBD5E1"/>
                </a:solidFill>
                <a:latin typeface="Inter"/>
                <a:ea typeface="Inter"/>
              </a:rPr>
              <a:t> If the time delta suggests impossible speed, they didn't fly straight—they made a detour (illicit stop).</a:t>
            </a:r>
            <a:endParaRPr lang="en-NZ" sz="1350" b="0" strike="noStrike" spc="-1">
              <a:latin typeface="Arial"/>
            </a:endParaRPr>
          </a:p>
        </p:txBody>
      </p:sp>
      <p:sp>
        <p:nvSpPr>
          <p:cNvPr id="730" name="Google Shape;825;p54"/>
          <p:cNvSpPr/>
          <p:nvPr/>
        </p:nvSpPr>
        <p:spPr>
          <a:xfrm>
            <a:off x="6572160" y="4719600"/>
            <a:ext cx="5037840" cy="615960"/>
          </a:xfrm>
          <a:prstGeom prst="rect">
            <a:avLst/>
          </a:prstGeom>
          <a:noFill/>
          <a:ln w="0">
            <a:noFill/>
          </a:ln>
        </p:spPr>
        <p:style>
          <a:lnRef idx="0">
            <a:scrgbClr r="0" g="0" b="0"/>
          </a:lnRef>
          <a:fillRef idx="0">
            <a:scrgbClr r="0" g="0" b="0"/>
          </a:fillRef>
          <a:effectRef idx="0">
            <a:scrgbClr r="0" g="0" b="0"/>
          </a:effectRef>
          <a:fontRef idx="minor"/>
        </p:style>
        <p:txBody>
          <a:bodyPr lIns="0" tIns="0" rIns="0" bIns="0">
            <a:spAutoFit/>
          </a:bodyPr>
          <a:lstStyle/>
          <a:p>
            <a:pPr>
              <a:lnSpc>
                <a:spcPct val="150000"/>
              </a:lnSpc>
              <a:tabLst>
                <a:tab pos="0" algn="l"/>
              </a:tabLst>
            </a:pPr>
            <a:r>
              <a:rPr lang="en-US" sz="1350" b="1" strike="noStrike" spc="-1">
                <a:solidFill>
                  <a:srgbClr val="CBD5E1"/>
                </a:solidFill>
                <a:latin typeface="Inter"/>
                <a:ea typeface="Inter"/>
              </a:rPr>
              <a:t>Altitude Profile:</a:t>
            </a:r>
            <a:r>
              <a:rPr lang="en-US" sz="1350" b="0" strike="noStrike" spc="-1">
                <a:solidFill>
                  <a:srgbClr val="CBD5E1"/>
                </a:solidFill>
                <a:latin typeface="Inter"/>
                <a:ea typeface="Inter"/>
              </a:rPr>
              <a:t> Sudden descent before a gap often indicates landing.</a:t>
            </a:r>
            <a:endParaRPr lang="en-NZ" sz="1350" b="0" strike="noStrike" spc="-1">
              <a:latin typeface="Arial"/>
            </a:endParaRPr>
          </a:p>
        </p:txBody>
      </p:sp>
      <p:sp>
        <p:nvSpPr>
          <p:cNvPr id="731" name="Google Shape;826;p54"/>
          <p:cNvSpPr/>
          <p:nvPr/>
        </p:nvSpPr>
        <p:spPr>
          <a:xfrm>
            <a:off x="6334200" y="3405240"/>
            <a:ext cx="104040" cy="307800"/>
          </a:xfrm>
          <a:prstGeom prst="rect">
            <a:avLst/>
          </a:prstGeom>
          <a:noFill/>
          <a:ln w="0">
            <a:noFill/>
          </a:ln>
        </p:spPr>
        <p:style>
          <a:lnRef idx="0">
            <a:scrgbClr r="0" g="0" b="0"/>
          </a:lnRef>
          <a:fillRef idx="0">
            <a:scrgbClr r="0" g="0" b="0"/>
          </a:fillRef>
          <a:effectRef idx="0">
            <a:scrgbClr r="0" g="0" b="0"/>
          </a:effectRef>
          <a:fontRef idx="minor"/>
        </p:style>
        <p:txBody>
          <a:bodyPr lIns="0" tIns="0" rIns="0" bIns="0">
            <a:spAutoFit/>
          </a:bodyPr>
          <a:lstStyle/>
          <a:p>
            <a:pPr>
              <a:lnSpc>
                <a:spcPct val="150000"/>
              </a:lnSpc>
              <a:tabLst>
                <a:tab pos="0" algn="l"/>
              </a:tabLst>
            </a:pPr>
            <a:r>
              <a:rPr lang="en-US" sz="1350" b="1" strike="noStrike" spc="-1">
                <a:solidFill>
                  <a:srgbClr val="38BDF8"/>
                </a:solidFill>
                <a:latin typeface="JetBrains Mono"/>
                <a:ea typeface="JetBrains Mono"/>
              </a:rPr>
              <a:t>&gt;</a:t>
            </a:r>
            <a:endParaRPr lang="en-NZ" sz="1350" b="0" strike="noStrike" spc="-1">
              <a:latin typeface="Arial"/>
            </a:endParaRPr>
          </a:p>
        </p:txBody>
      </p:sp>
      <p:sp>
        <p:nvSpPr>
          <p:cNvPr id="732" name="Google Shape;827;p54"/>
          <p:cNvSpPr/>
          <p:nvPr/>
        </p:nvSpPr>
        <p:spPr>
          <a:xfrm>
            <a:off x="6334200" y="4062240"/>
            <a:ext cx="104040" cy="307800"/>
          </a:xfrm>
          <a:prstGeom prst="rect">
            <a:avLst/>
          </a:prstGeom>
          <a:noFill/>
          <a:ln w="0">
            <a:noFill/>
          </a:ln>
        </p:spPr>
        <p:style>
          <a:lnRef idx="0">
            <a:scrgbClr r="0" g="0" b="0"/>
          </a:lnRef>
          <a:fillRef idx="0">
            <a:scrgbClr r="0" g="0" b="0"/>
          </a:fillRef>
          <a:effectRef idx="0">
            <a:scrgbClr r="0" g="0" b="0"/>
          </a:effectRef>
          <a:fontRef idx="minor"/>
        </p:style>
        <p:txBody>
          <a:bodyPr lIns="0" tIns="0" rIns="0" bIns="0">
            <a:spAutoFit/>
          </a:bodyPr>
          <a:lstStyle/>
          <a:p>
            <a:pPr>
              <a:lnSpc>
                <a:spcPct val="150000"/>
              </a:lnSpc>
              <a:tabLst>
                <a:tab pos="0" algn="l"/>
              </a:tabLst>
            </a:pPr>
            <a:r>
              <a:rPr lang="en-US" sz="1350" b="1" strike="noStrike" spc="-1">
                <a:solidFill>
                  <a:srgbClr val="38BDF8"/>
                </a:solidFill>
                <a:latin typeface="JetBrains Mono"/>
                <a:ea typeface="JetBrains Mono"/>
              </a:rPr>
              <a:t>&gt;</a:t>
            </a:r>
            <a:endParaRPr lang="en-NZ" sz="1350" b="0" strike="noStrike" spc="-1">
              <a:latin typeface="Arial"/>
            </a:endParaRPr>
          </a:p>
        </p:txBody>
      </p:sp>
      <p:sp>
        <p:nvSpPr>
          <p:cNvPr id="733" name="Google Shape;828;p54"/>
          <p:cNvSpPr/>
          <p:nvPr/>
        </p:nvSpPr>
        <p:spPr>
          <a:xfrm>
            <a:off x="6334200" y="4719600"/>
            <a:ext cx="104040" cy="307800"/>
          </a:xfrm>
          <a:prstGeom prst="rect">
            <a:avLst/>
          </a:prstGeom>
          <a:noFill/>
          <a:ln w="0">
            <a:noFill/>
          </a:ln>
        </p:spPr>
        <p:style>
          <a:lnRef idx="0">
            <a:scrgbClr r="0" g="0" b="0"/>
          </a:lnRef>
          <a:fillRef idx="0">
            <a:scrgbClr r="0" g="0" b="0"/>
          </a:fillRef>
          <a:effectRef idx="0">
            <a:scrgbClr r="0" g="0" b="0"/>
          </a:effectRef>
          <a:fontRef idx="minor"/>
        </p:style>
        <p:txBody>
          <a:bodyPr lIns="0" tIns="0" rIns="0" bIns="0">
            <a:spAutoFit/>
          </a:bodyPr>
          <a:lstStyle/>
          <a:p>
            <a:pPr>
              <a:lnSpc>
                <a:spcPct val="150000"/>
              </a:lnSpc>
              <a:tabLst>
                <a:tab pos="0" algn="l"/>
              </a:tabLst>
            </a:pPr>
            <a:r>
              <a:rPr lang="en-US" sz="1350" b="1" strike="noStrike" spc="-1">
                <a:solidFill>
                  <a:srgbClr val="38BDF8"/>
                </a:solidFill>
                <a:latin typeface="JetBrains Mono"/>
                <a:ea typeface="JetBrains Mono"/>
              </a:rPr>
              <a:t>&gt;</a:t>
            </a:r>
            <a:endParaRPr lang="en-NZ" sz="1350" b="0" strike="noStrike" spc="-1">
              <a:latin typeface="Arial"/>
            </a:endParaRPr>
          </a:p>
        </p:txBody>
      </p:sp>
      <p:sp>
        <p:nvSpPr>
          <p:cNvPr id="734" name="Google Shape;829;p54"/>
          <p:cNvSpPr/>
          <p:nvPr/>
        </p:nvSpPr>
        <p:spPr>
          <a:xfrm>
            <a:off x="581040" y="708120"/>
            <a:ext cx="11580840" cy="4118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spAutoFit/>
          </a:bodyPr>
          <a:lstStyle/>
          <a:p>
            <a:pPr>
              <a:lnSpc>
                <a:spcPct val="100000"/>
              </a:lnSpc>
              <a:tabLst>
                <a:tab pos="0" algn="l"/>
              </a:tabLst>
            </a:pPr>
            <a:r>
              <a:rPr lang="en-US" sz="2700" b="1" strike="noStrike" spc="-1">
                <a:solidFill>
                  <a:srgbClr val="38BDF8"/>
                </a:solidFill>
                <a:latin typeface="JetBrains Mono"/>
                <a:ea typeface="JetBrains Mono"/>
              </a:rPr>
              <a:t>Analyzing the "Gap"</a:t>
            </a:r>
            <a:endParaRPr lang="en-NZ" sz="2700" b="0" strike="noStrike" spc="-1">
              <a:latin typeface="Arial"/>
            </a:endParaRPr>
          </a:p>
        </p:txBody>
      </p:sp>
      <p:sp>
        <p:nvSpPr>
          <p:cNvPr id="735" name="Google Shape;830;p54"/>
          <p:cNvSpPr/>
          <p:nvPr/>
        </p:nvSpPr>
        <p:spPr>
          <a:xfrm>
            <a:off x="581040" y="1276200"/>
            <a:ext cx="11029320" cy="18360"/>
          </a:xfrm>
          <a:prstGeom prst="rect">
            <a:avLst/>
          </a:prstGeom>
          <a:solidFill>
            <a:srgbClr val="1E293B"/>
          </a:solidFill>
          <a:ln w="0">
            <a:noFill/>
          </a:ln>
        </p:spPr>
        <p:style>
          <a:lnRef idx="0">
            <a:scrgbClr r="0" g="0" b="0"/>
          </a:lnRef>
          <a:fillRef idx="0">
            <a:scrgbClr r="0" g="0" b="0"/>
          </a:fillRef>
          <a:effectRef idx="0">
            <a:scrgbClr r="0" g="0" b="0"/>
          </a:effectRef>
          <a:fontRef idx="minor"/>
        </p:style>
        <p:txBody>
          <a:bodyPr/>
          <a:lstStyle/>
          <a:p>
            <a:endParaRPr lang="en-US"/>
          </a:p>
        </p:txBody>
      </p:sp>
      <p:sp>
        <p:nvSpPr>
          <p:cNvPr id="736" name="Google Shape;831;p54"/>
          <p:cNvSpPr/>
          <p:nvPr/>
        </p:nvSpPr>
        <p:spPr>
          <a:xfrm>
            <a:off x="6334200" y="2567160"/>
            <a:ext cx="5540040" cy="214200"/>
          </a:xfrm>
          <a:prstGeom prst="rect">
            <a:avLst/>
          </a:prstGeom>
          <a:noFill/>
          <a:ln w="0">
            <a:noFill/>
          </a:ln>
        </p:spPr>
        <p:style>
          <a:lnRef idx="0">
            <a:scrgbClr r="0" g="0" b="0"/>
          </a:lnRef>
          <a:fillRef idx="0">
            <a:scrgbClr r="0" g="0" b="0"/>
          </a:fillRef>
          <a:effectRef idx="0">
            <a:scrgbClr r="0" g="0" b="0"/>
          </a:effectRef>
          <a:fontRef idx="minor"/>
        </p:style>
        <p:txBody>
          <a:bodyPr lIns="0" tIns="0" rIns="0" bIns="0">
            <a:spAutoFit/>
          </a:bodyPr>
          <a:lstStyle/>
          <a:p>
            <a:pPr>
              <a:lnSpc>
                <a:spcPct val="100000"/>
              </a:lnSpc>
              <a:tabLst>
                <a:tab pos="0" algn="l"/>
              </a:tabLst>
            </a:pPr>
            <a:r>
              <a:rPr lang="en-US" sz="1410" b="1" strike="noStrike" spc="-1">
                <a:solidFill>
                  <a:srgbClr val="E2E8F0"/>
                </a:solidFill>
                <a:latin typeface="Inter"/>
                <a:ea typeface="Inter"/>
              </a:rPr>
              <a:t>The "Loch Ness" Effect</a:t>
            </a:r>
            <a:endParaRPr lang="en-NZ" sz="1410" b="0" strike="noStrike" spc="-1">
              <a:latin typeface="Arial"/>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7" name="Google Shape;836;p55" descr="image.png"/>
          <p:cNvPicPr/>
          <p:nvPr/>
        </p:nvPicPr>
        <p:blipFill>
          <a:blip r:embed="rId3"/>
          <a:stretch/>
        </p:blipFill>
        <p:spPr>
          <a:xfrm>
            <a:off x="0" y="0"/>
            <a:ext cx="12191400" cy="6857280"/>
          </a:xfrm>
          <a:prstGeom prst="rect">
            <a:avLst/>
          </a:prstGeom>
          <a:ln w="0">
            <a:noFill/>
          </a:ln>
        </p:spPr>
      </p:pic>
      <p:pic>
        <p:nvPicPr>
          <p:cNvPr id="738" name="Google Shape;838;p55" descr="image.png"/>
          <p:cNvPicPr/>
          <p:nvPr/>
        </p:nvPicPr>
        <p:blipFill>
          <a:blip r:embed="rId4"/>
          <a:stretch/>
        </p:blipFill>
        <p:spPr>
          <a:xfrm>
            <a:off x="581040" y="3452760"/>
            <a:ext cx="5276160" cy="2313720"/>
          </a:xfrm>
          <a:prstGeom prst="rect">
            <a:avLst/>
          </a:prstGeom>
          <a:ln w="0">
            <a:noFill/>
          </a:ln>
        </p:spPr>
      </p:pic>
      <p:pic>
        <p:nvPicPr>
          <p:cNvPr id="739" name="Google Shape;839;p55" descr="image.png"/>
          <p:cNvPicPr/>
          <p:nvPr/>
        </p:nvPicPr>
        <p:blipFill>
          <a:blip r:embed="rId5"/>
          <a:stretch/>
        </p:blipFill>
        <p:spPr>
          <a:xfrm>
            <a:off x="9360" y="9360"/>
            <a:ext cx="12172320" cy="266040"/>
          </a:xfrm>
          <a:prstGeom prst="rect">
            <a:avLst/>
          </a:prstGeom>
          <a:ln w="0">
            <a:noFill/>
          </a:ln>
        </p:spPr>
      </p:pic>
      <p:pic>
        <p:nvPicPr>
          <p:cNvPr id="740" name="Google Shape;840;p55" descr="image.png"/>
          <p:cNvPicPr/>
          <p:nvPr/>
        </p:nvPicPr>
        <p:blipFill>
          <a:blip r:embed="rId5"/>
          <a:stretch/>
        </p:blipFill>
        <p:spPr>
          <a:xfrm>
            <a:off x="9360" y="6581880"/>
            <a:ext cx="12172320" cy="266040"/>
          </a:xfrm>
          <a:prstGeom prst="rect">
            <a:avLst/>
          </a:prstGeom>
          <a:ln w="0">
            <a:noFill/>
          </a:ln>
        </p:spPr>
      </p:pic>
      <p:sp>
        <p:nvSpPr>
          <p:cNvPr id="741" name="Google Shape;841;p55"/>
          <p:cNvSpPr/>
          <p:nvPr/>
        </p:nvSpPr>
        <p:spPr>
          <a:xfrm>
            <a:off x="581040" y="2576520"/>
            <a:ext cx="5276160" cy="615960"/>
          </a:xfrm>
          <a:prstGeom prst="rect">
            <a:avLst/>
          </a:prstGeom>
          <a:noFill/>
          <a:ln w="0">
            <a:noFill/>
          </a:ln>
        </p:spPr>
        <p:style>
          <a:lnRef idx="0">
            <a:scrgbClr r="0" g="0" b="0"/>
          </a:lnRef>
          <a:fillRef idx="0">
            <a:scrgbClr r="0" g="0" b="0"/>
          </a:fillRef>
          <a:effectRef idx="0">
            <a:scrgbClr r="0" g="0" b="0"/>
          </a:effectRef>
          <a:fontRef idx="minor"/>
        </p:style>
        <p:txBody>
          <a:bodyPr lIns="0" tIns="0" rIns="0" bIns="0">
            <a:spAutoFit/>
          </a:bodyPr>
          <a:lstStyle/>
          <a:p>
            <a:pPr>
              <a:lnSpc>
                <a:spcPct val="150000"/>
              </a:lnSpc>
              <a:tabLst>
                <a:tab pos="0" algn="l"/>
              </a:tabLst>
            </a:pPr>
            <a:r>
              <a:rPr lang="en-US" sz="1350" b="0" strike="noStrike" spc="-1">
                <a:solidFill>
                  <a:srgbClr val="CBD5E1"/>
                </a:solidFill>
                <a:latin typeface="Inter"/>
                <a:ea typeface="Inter"/>
              </a:rPr>
              <a:t>Modern MDA (Maritime Domain Awareness) tools like SkyLight automate the "Negative Space" equation.</a:t>
            </a:r>
            <a:endParaRPr lang="en-NZ" sz="1350" b="0" strike="noStrike" spc="-1">
              <a:latin typeface="Arial"/>
            </a:endParaRPr>
          </a:p>
        </p:txBody>
      </p:sp>
      <p:sp>
        <p:nvSpPr>
          <p:cNvPr id="742" name="Google Shape;843;p55"/>
          <p:cNvSpPr/>
          <p:nvPr/>
        </p:nvSpPr>
        <p:spPr>
          <a:xfrm>
            <a:off x="828720" y="4062240"/>
            <a:ext cx="4780800" cy="1150200"/>
          </a:xfrm>
          <a:prstGeom prst="rect">
            <a:avLst/>
          </a:prstGeom>
          <a:noFill/>
          <a:ln w="0">
            <a:noFill/>
          </a:ln>
        </p:spPr>
        <p:style>
          <a:lnRef idx="0">
            <a:scrgbClr r="0" g="0" b="0"/>
          </a:lnRef>
          <a:fillRef idx="0">
            <a:scrgbClr r="0" g="0" b="0"/>
          </a:fillRef>
          <a:effectRef idx="0">
            <a:scrgbClr r="0" g="0" b="0"/>
          </a:effectRef>
          <a:fontRef idx="minor"/>
        </p:style>
        <p:txBody>
          <a:bodyPr lIns="0" tIns="0" rIns="0" bIns="0">
            <a:spAutoFit/>
          </a:bodyPr>
          <a:lstStyle/>
          <a:p>
            <a:pPr>
              <a:lnSpc>
                <a:spcPct val="112000"/>
              </a:lnSpc>
              <a:tabLst>
                <a:tab pos="0" algn="l"/>
              </a:tabLst>
            </a:pPr>
            <a:r>
              <a:rPr lang="en-US" sz="1350" b="0" strike="noStrike" spc="-1">
                <a:solidFill>
                  <a:srgbClr val="CBD5E1"/>
                </a:solidFill>
                <a:latin typeface="Inter"/>
                <a:ea typeface="Inter"/>
              </a:rPr>
              <a:t>1. Ingest Satellite Radar (SAR) Feed.</a:t>
            </a:r>
            <a:br/>
            <a:r>
              <a:rPr lang="en-US" sz="1350" b="0" strike="noStrike" spc="-1">
                <a:solidFill>
                  <a:srgbClr val="CBD5E1"/>
                </a:solidFill>
                <a:latin typeface="Inter"/>
                <a:ea typeface="Inter"/>
              </a:rPr>
              <a:t> 2. Overlay AIS Data.</a:t>
            </a:r>
            <a:br/>
            <a:r>
              <a:rPr lang="en-US" sz="1350" b="0" strike="noStrike" spc="-1">
                <a:solidFill>
                  <a:srgbClr val="CBD5E1"/>
                </a:solidFill>
                <a:latin typeface="Inter"/>
                <a:ea typeface="Inter"/>
              </a:rPr>
              <a:t> 3. </a:t>
            </a:r>
            <a:r>
              <a:rPr lang="en-US" sz="1350" b="1" strike="noStrike" spc="-1">
                <a:solidFill>
                  <a:srgbClr val="CBD5E1"/>
                </a:solidFill>
                <a:latin typeface="Inter"/>
                <a:ea typeface="Inter"/>
              </a:rPr>
              <a:t>Identify Mismatch:</a:t>
            </a:r>
            <a:r>
              <a:rPr lang="en-US" sz="1350" b="0" strike="noStrike" spc="-1">
                <a:solidFill>
                  <a:srgbClr val="CBD5E1"/>
                </a:solidFill>
                <a:latin typeface="Inter"/>
                <a:ea typeface="Inter"/>
              </a:rPr>
              <a:t> "I see a ship on Radar, but no AIS signal."</a:t>
            </a:r>
            <a:br/>
            <a:r>
              <a:rPr lang="en-US" sz="1350" b="0" strike="noStrike" spc="-1">
                <a:solidFill>
                  <a:srgbClr val="CBD5E1"/>
                </a:solidFill>
                <a:latin typeface="Inter"/>
                <a:ea typeface="Inter"/>
              </a:rPr>
              <a:t> 4. Flag as Dark Target.</a:t>
            </a:r>
            <a:endParaRPr lang="en-NZ" sz="1350" b="0" strike="noStrike" spc="-1">
              <a:latin typeface="Arial"/>
            </a:endParaRPr>
          </a:p>
        </p:txBody>
      </p:sp>
      <p:sp>
        <p:nvSpPr>
          <p:cNvPr id="743" name="Google Shape;844;p55"/>
          <p:cNvSpPr/>
          <p:nvPr/>
        </p:nvSpPr>
        <p:spPr>
          <a:xfrm>
            <a:off x="581040" y="708120"/>
            <a:ext cx="11580840" cy="4118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spAutoFit/>
          </a:bodyPr>
          <a:lstStyle/>
          <a:p>
            <a:pPr>
              <a:lnSpc>
                <a:spcPct val="100000"/>
              </a:lnSpc>
              <a:tabLst>
                <a:tab pos="0" algn="l"/>
              </a:tabLst>
            </a:pPr>
            <a:r>
              <a:rPr lang="en-US" sz="2700" b="1" strike="noStrike" spc="-1">
                <a:solidFill>
                  <a:srgbClr val="38BDF8"/>
                </a:solidFill>
                <a:latin typeface="JetBrains Mono"/>
                <a:ea typeface="JetBrains Mono"/>
              </a:rPr>
              <a:t>The SkyLight Paradigm</a:t>
            </a:r>
            <a:endParaRPr lang="en-NZ" sz="2700" b="0" strike="noStrike" spc="-1">
              <a:latin typeface="Arial"/>
            </a:endParaRPr>
          </a:p>
        </p:txBody>
      </p:sp>
      <p:sp>
        <p:nvSpPr>
          <p:cNvPr id="744" name="Google Shape;845;p55"/>
          <p:cNvSpPr/>
          <p:nvPr/>
        </p:nvSpPr>
        <p:spPr>
          <a:xfrm>
            <a:off x="581040" y="1276200"/>
            <a:ext cx="11029320" cy="18360"/>
          </a:xfrm>
          <a:prstGeom prst="rect">
            <a:avLst/>
          </a:prstGeom>
          <a:solidFill>
            <a:srgbClr val="1E293B"/>
          </a:solidFill>
          <a:ln w="0">
            <a:noFill/>
          </a:ln>
        </p:spPr>
        <p:style>
          <a:lnRef idx="0">
            <a:scrgbClr r="0" g="0" b="0"/>
          </a:lnRef>
          <a:fillRef idx="0">
            <a:scrgbClr r="0" g="0" b="0"/>
          </a:fillRef>
          <a:effectRef idx="0">
            <a:scrgbClr r="0" g="0" b="0"/>
          </a:effectRef>
          <a:fontRef idx="minor"/>
        </p:style>
        <p:txBody>
          <a:bodyPr/>
          <a:lstStyle/>
          <a:p>
            <a:endParaRPr lang="en-US"/>
          </a:p>
        </p:txBody>
      </p:sp>
      <p:sp>
        <p:nvSpPr>
          <p:cNvPr id="745" name="Google Shape;846;p55"/>
          <p:cNvSpPr/>
          <p:nvPr/>
        </p:nvSpPr>
        <p:spPr>
          <a:xfrm>
            <a:off x="581040" y="2185920"/>
            <a:ext cx="5540040" cy="214200"/>
          </a:xfrm>
          <a:prstGeom prst="rect">
            <a:avLst/>
          </a:prstGeom>
          <a:noFill/>
          <a:ln w="0">
            <a:noFill/>
          </a:ln>
        </p:spPr>
        <p:style>
          <a:lnRef idx="0">
            <a:scrgbClr r="0" g="0" b="0"/>
          </a:lnRef>
          <a:fillRef idx="0">
            <a:scrgbClr r="0" g="0" b="0"/>
          </a:fillRef>
          <a:effectRef idx="0">
            <a:scrgbClr r="0" g="0" b="0"/>
          </a:effectRef>
          <a:fontRef idx="minor"/>
        </p:style>
        <p:txBody>
          <a:bodyPr lIns="0" tIns="0" rIns="0" bIns="0">
            <a:spAutoFit/>
          </a:bodyPr>
          <a:lstStyle/>
          <a:p>
            <a:pPr>
              <a:lnSpc>
                <a:spcPct val="100000"/>
              </a:lnSpc>
              <a:tabLst>
                <a:tab pos="0" algn="l"/>
              </a:tabLst>
            </a:pPr>
            <a:r>
              <a:rPr lang="en-US" sz="1410" b="1" strike="noStrike" spc="-1">
                <a:solidFill>
                  <a:srgbClr val="E2E8F0"/>
                </a:solidFill>
                <a:latin typeface="Inter"/>
                <a:ea typeface="Inter"/>
              </a:rPr>
              <a:t>Automated Correlation</a:t>
            </a:r>
            <a:endParaRPr lang="en-NZ" sz="1410" b="0" strike="noStrike" spc="-1">
              <a:latin typeface="Arial"/>
            </a:endParaRPr>
          </a:p>
        </p:txBody>
      </p:sp>
      <p:sp>
        <p:nvSpPr>
          <p:cNvPr id="746" name="Google Shape;847;p55"/>
          <p:cNvSpPr/>
          <p:nvPr/>
        </p:nvSpPr>
        <p:spPr>
          <a:xfrm>
            <a:off x="828720" y="3700440"/>
            <a:ext cx="5019840" cy="182520"/>
          </a:xfrm>
          <a:prstGeom prst="rect">
            <a:avLst/>
          </a:prstGeom>
          <a:noFill/>
          <a:ln w="0">
            <a:noFill/>
          </a:ln>
        </p:spPr>
        <p:style>
          <a:lnRef idx="0">
            <a:scrgbClr r="0" g="0" b="0"/>
          </a:lnRef>
          <a:fillRef idx="0">
            <a:scrgbClr r="0" g="0" b="0"/>
          </a:fillRef>
          <a:effectRef idx="0">
            <a:scrgbClr r="0" g="0" b="0"/>
          </a:effectRef>
          <a:fontRef idx="minor"/>
        </p:style>
        <p:txBody>
          <a:bodyPr lIns="0" tIns="0" rIns="0" bIns="0">
            <a:spAutoFit/>
          </a:bodyPr>
          <a:lstStyle/>
          <a:p>
            <a:pPr>
              <a:lnSpc>
                <a:spcPct val="100000"/>
              </a:lnSpc>
              <a:tabLst>
                <a:tab pos="0" algn="l"/>
              </a:tabLst>
            </a:pPr>
            <a:r>
              <a:rPr lang="en-US" sz="1200" b="1" strike="noStrike" spc="-1">
                <a:solidFill>
                  <a:srgbClr val="38BDF8"/>
                </a:solidFill>
                <a:latin typeface="Inter"/>
                <a:ea typeface="Inter"/>
              </a:rPr>
              <a:t>The Algorithm</a:t>
            </a:r>
            <a:endParaRPr lang="en-NZ" sz="1200" b="0" strike="noStrike" spc="-1">
              <a:latin typeface="Arial"/>
            </a:endParaRPr>
          </a:p>
        </p:txBody>
      </p:sp>
      <p:pic>
        <p:nvPicPr>
          <p:cNvPr id="747" name="Picture 746"/>
          <p:cNvPicPr/>
          <p:nvPr/>
        </p:nvPicPr>
        <p:blipFill>
          <a:blip r:embed="rId6"/>
          <a:stretch/>
        </p:blipFill>
        <p:spPr>
          <a:xfrm>
            <a:off x="5952960" y="1418760"/>
            <a:ext cx="6106680" cy="3980880"/>
          </a:xfrm>
          <a:prstGeom prst="rect">
            <a:avLst/>
          </a:prstGeom>
          <a:ln w="0">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8" name="Google Shape;852;p56" descr="image.png"/>
          <p:cNvPicPr/>
          <p:nvPr/>
        </p:nvPicPr>
        <p:blipFill>
          <a:blip r:embed="rId3"/>
          <a:stretch/>
        </p:blipFill>
        <p:spPr>
          <a:xfrm>
            <a:off x="0" y="0"/>
            <a:ext cx="12191400" cy="6857280"/>
          </a:xfrm>
          <a:prstGeom prst="rect">
            <a:avLst/>
          </a:prstGeom>
          <a:ln w="0">
            <a:noFill/>
          </a:ln>
        </p:spPr>
      </p:pic>
      <p:pic>
        <p:nvPicPr>
          <p:cNvPr id="749" name="Google Shape;853;p56" descr="image.png"/>
          <p:cNvPicPr/>
          <p:nvPr/>
        </p:nvPicPr>
        <p:blipFill>
          <a:blip r:embed="rId4"/>
          <a:stretch/>
        </p:blipFill>
        <p:spPr>
          <a:xfrm>
            <a:off x="9360" y="9360"/>
            <a:ext cx="12172320" cy="266040"/>
          </a:xfrm>
          <a:prstGeom prst="rect">
            <a:avLst/>
          </a:prstGeom>
          <a:ln w="0">
            <a:noFill/>
          </a:ln>
        </p:spPr>
      </p:pic>
      <p:pic>
        <p:nvPicPr>
          <p:cNvPr id="750" name="Google Shape;854;p56" descr="image.png"/>
          <p:cNvPicPr/>
          <p:nvPr/>
        </p:nvPicPr>
        <p:blipFill>
          <a:blip r:embed="rId4"/>
          <a:stretch/>
        </p:blipFill>
        <p:spPr>
          <a:xfrm>
            <a:off x="9360" y="6581880"/>
            <a:ext cx="12172320" cy="266040"/>
          </a:xfrm>
          <a:prstGeom prst="rect">
            <a:avLst/>
          </a:prstGeom>
          <a:ln w="0">
            <a:noFill/>
          </a:ln>
        </p:spPr>
      </p:pic>
      <p:sp>
        <p:nvSpPr>
          <p:cNvPr id="751" name="Google Shape;855;p56"/>
          <p:cNvSpPr/>
          <p:nvPr/>
        </p:nvSpPr>
        <p:spPr>
          <a:xfrm>
            <a:off x="581040" y="3957480"/>
            <a:ext cx="5276160" cy="615960"/>
          </a:xfrm>
          <a:prstGeom prst="rect">
            <a:avLst/>
          </a:prstGeom>
          <a:noFill/>
          <a:ln w="0">
            <a:noFill/>
          </a:ln>
        </p:spPr>
        <p:style>
          <a:lnRef idx="0">
            <a:scrgbClr r="0" g="0" b="0"/>
          </a:lnRef>
          <a:fillRef idx="0">
            <a:scrgbClr r="0" g="0" b="0"/>
          </a:fillRef>
          <a:effectRef idx="0">
            <a:scrgbClr r="0" g="0" b="0"/>
          </a:effectRef>
          <a:fontRef idx="minor"/>
        </p:style>
        <p:txBody>
          <a:bodyPr lIns="0" tIns="0" rIns="0" bIns="0">
            <a:spAutoFit/>
          </a:bodyPr>
          <a:lstStyle/>
          <a:p>
            <a:pPr>
              <a:lnSpc>
                <a:spcPct val="150000"/>
              </a:lnSpc>
              <a:tabLst>
                <a:tab pos="0" algn="l"/>
              </a:tabLst>
            </a:pPr>
            <a:r>
              <a:rPr lang="en-US" sz="1350" b="0" strike="noStrike" spc="-1">
                <a:solidFill>
                  <a:srgbClr val="CBD5E1"/>
                </a:solidFill>
                <a:latin typeface="Inter"/>
                <a:ea typeface="Inter"/>
              </a:rPr>
              <a:t>Understanding normal routes (Air &amp; Sea) to detect anomalies.</a:t>
            </a:r>
            <a:endParaRPr lang="en-NZ" sz="1350" b="0" strike="noStrike" spc="-1">
              <a:latin typeface="Arial"/>
            </a:endParaRPr>
          </a:p>
        </p:txBody>
      </p:sp>
      <p:sp>
        <p:nvSpPr>
          <p:cNvPr id="752" name="Google Shape;856;p56"/>
          <p:cNvSpPr/>
          <p:nvPr/>
        </p:nvSpPr>
        <p:spPr>
          <a:xfrm>
            <a:off x="6334200" y="3828960"/>
            <a:ext cx="5276160" cy="615960"/>
          </a:xfrm>
          <a:prstGeom prst="rect">
            <a:avLst/>
          </a:prstGeom>
          <a:noFill/>
          <a:ln w="0">
            <a:noFill/>
          </a:ln>
        </p:spPr>
        <p:style>
          <a:lnRef idx="0">
            <a:scrgbClr r="0" g="0" b="0"/>
          </a:lnRef>
          <a:fillRef idx="0">
            <a:scrgbClr r="0" g="0" b="0"/>
          </a:fillRef>
          <a:effectRef idx="0">
            <a:scrgbClr r="0" g="0" b="0"/>
          </a:effectRef>
          <a:fontRef idx="minor"/>
        </p:style>
        <p:txBody>
          <a:bodyPr lIns="0" tIns="0" rIns="0" bIns="0">
            <a:spAutoFit/>
          </a:bodyPr>
          <a:lstStyle/>
          <a:p>
            <a:pPr>
              <a:lnSpc>
                <a:spcPct val="150000"/>
              </a:lnSpc>
              <a:tabLst>
                <a:tab pos="0" algn="l"/>
              </a:tabLst>
            </a:pPr>
            <a:r>
              <a:rPr lang="en-US" sz="1350" b="0" strike="noStrike" spc="-1">
                <a:solidFill>
                  <a:srgbClr val="CBD5E1"/>
                </a:solidFill>
                <a:latin typeface="Inter"/>
                <a:ea typeface="Inter"/>
              </a:rPr>
              <a:t>Machine Learning flags deviations, loitering, or draft changes at sea.</a:t>
            </a:r>
            <a:endParaRPr lang="en-NZ" sz="1350" b="0" strike="noStrike" spc="-1">
              <a:latin typeface="Arial"/>
            </a:endParaRPr>
          </a:p>
        </p:txBody>
      </p:sp>
      <p:sp>
        <p:nvSpPr>
          <p:cNvPr id="753" name="Google Shape;857;p56"/>
          <p:cNvSpPr/>
          <p:nvPr/>
        </p:nvSpPr>
        <p:spPr>
          <a:xfrm>
            <a:off x="581040" y="708120"/>
            <a:ext cx="11580840" cy="4118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spAutoFit/>
          </a:bodyPr>
          <a:lstStyle/>
          <a:p>
            <a:pPr>
              <a:lnSpc>
                <a:spcPct val="100000"/>
              </a:lnSpc>
              <a:tabLst>
                <a:tab pos="0" algn="l"/>
              </a:tabLst>
            </a:pPr>
            <a:r>
              <a:rPr lang="en-US" sz="2700" b="1" strike="noStrike" spc="-1">
                <a:solidFill>
                  <a:srgbClr val="38BDF8"/>
                </a:solidFill>
                <a:latin typeface="JetBrains Mono"/>
                <a:ea typeface="JetBrains Mono"/>
              </a:rPr>
              <a:t>Pattern of Life Analysis</a:t>
            </a:r>
            <a:endParaRPr lang="en-NZ" sz="2700" b="0" strike="noStrike" spc="-1">
              <a:latin typeface="Arial"/>
            </a:endParaRPr>
          </a:p>
        </p:txBody>
      </p:sp>
      <p:sp>
        <p:nvSpPr>
          <p:cNvPr id="754" name="Google Shape;858;p56"/>
          <p:cNvSpPr/>
          <p:nvPr/>
        </p:nvSpPr>
        <p:spPr>
          <a:xfrm>
            <a:off x="581040" y="1276200"/>
            <a:ext cx="11029320" cy="18360"/>
          </a:xfrm>
          <a:prstGeom prst="rect">
            <a:avLst/>
          </a:prstGeom>
          <a:solidFill>
            <a:srgbClr val="1E293B"/>
          </a:solidFill>
          <a:ln w="0">
            <a:noFill/>
          </a:ln>
        </p:spPr>
        <p:style>
          <a:lnRef idx="0">
            <a:scrgbClr r="0" g="0" b="0"/>
          </a:lnRef>
          <a:fillRef idx="0">
            <a:scrgbClr r="0" g="0" b="0"/>
          </a:fillRef>
          <a:effectRef idx="0">
            <a:scrgbClr r="0" g="0" b="0"/>
          </a:effectRef>
          <a:fontRef idx="minor"/>
        </p:style>
        <p:txBody>
          <a:bodyPr/>
          <a:lstStyle/>
          <a:p>
            <a:endParaRPr lang="en-US"/>
          </a:p>
        </p:txBody>
      </p:sp>
      <p:sp>
        <p:nvSpPr>
          <p:cNvPr id="755" name="Google Shape;859;p56"/>
          <p:cNvSpPr/>
          <p:nvPr/>
        </p:nvSpPr>
        <p:spPr>
          <a:xfrm>
            <a:off x="581040" y="3567240"/>
            <a:ext cx="5540040" cy="214200"/>
          </a:xfrm>
          <a:prstGeom prst="rect">
            <a:avLst/>
          </a:prstGeom>
          <a:noFill/>
          <a:ln w="0">
            <a:noFill/>
          </a:ln>
        </p:spPr>
        <p:style>
          <a:lnRef idx="0">
            <a:scrgbClr r="0" g="0" b="0"/>
          </a:lnRef>
          <a:fillRef idx="0">
            <a:scrgbClr r="0" g="0" b="0"/>
          </a:fillRef>
          <a:effectRef idx="0">
            <a:scrgbClr r="0" g="0" b="0"/>
          </a:effectRef>
          <a:fontRef idx="minor"/>
        </p:style>
        <p:txBody>
          <a:bodyPr lIns="0" tIns="0" rIns="0" bIns="0">
            <a:spAutoFit/>
          </a:bodyPr>
          <a:lstStyle/>
          <a:p>
            <a:pPr>
              <a:lnSpc>
                <a:spcPct val="100000"/>
              </a:lnSpc>
              <a:tabLst>
                <a:tab pos="0" algn="l"/>
              </a:tabLst>
            </a:pPr>
            <a:r>
              <a:rPr lang="en-US" sz="1410" b="1" strike="noStrike" spc="-1">
                <a:solidFill>
                  <a:srgbClr val="E2E8F0"/>
                </a:solidFill>
                <a:latin typeface="Inter"/>
                <a:ea typeface="Inter"/>
              </a:rPr>
              <a:t>Establishing Baseline</a:t>
            </a:r>
            <a:endParaRPr lang="en-NZ" sz="1410" b="0" strike="noStrike" spc="-1">
              <a:latin typeface="Arial"/>
            </a:endParaRPr>
          </a:p>
        </p:txBody>
      </p:sp>
      <p:sp>
        <p:nvSpPr>
          <p:cNvPr id="756" name="Google Shape;860;p56"/>
          <p:cNvSpPr/>
          <p:nvPr/>
        </p:nvSpPr>
        <p:spPr>
          <a:xfrm>
            <a:off x="6334200" y="3438360"/>
            <a:ext cx="5540040" cy="214200"/>
          </a:xfrm>
          <a:prstGeom prst="rect">
            <a:avLst/>
          </a:prstGeom>
          <a:noFill/>
          <a:ln w="0">
            <a:noFill/>
          </a:ln>
        </p:spPr>
        <p:style>
          <a:lnRef idx="0">
            <a:scrgbClr r="0" g="0" b="0"/>
          </a:lnRef>
          <a:fillRef idx="0">
            <a:scrgbClr r="0" g="0" b="0"/>
          </a:fillRef>
          <a:effectRef idx="0">
            <a:scrgbClr r="0" g="0" b="0"/>
          </a:effectRef>
          <a:fontRef idx="minor"/>
        </p:style>
        <p:txBody>
          <a:bodyPr lIns="0" tIns="0" rIns="0" bIns="0">
            <a:spAutoFit/>
          </a:bodyPr>
          <a:lstStyle/>
          <a:p>
            <a:pPr>
              <a:lnSpc>
                <a:spcPct val="100000"/>
              </a:lnSpc>
              <a:tabLst>
                <a:tab pos="0" algn="l"/>
              </a:tabLst>
            </a:pPr>
            <a:r>
              <a:rPr lang="en-US" sz="1410" b="1" strike="noStrike" spc="-1">
                <a:solidFill>
                  <a:srgbClr val="E2E8F0"/>
                </a:solidFill>
                <a:latin typeface="Inter"/>
                <a:ea typeface="Inter"/>
              </a:rPr>
              <a:t>ML Detection</a:t>
            </a:r>
            <a:endParaRPr lang="en-NZ" sz="1410" b="0" strike="noStrike" spc="-1">
              <a:latin typeface="Arial"/>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7" name="Google Shape;865;p57" descr="image.png"/>
          <p:cNvPicPr/>
          <p:nvPr/>
        </p:nvPicPr>
        <p:blipFill>
          <a:blip r:embed="rId3"/>
          <a:stretch/>
        </p:blipFill>
        <p:spPr>
          <a:xfrm>
            <a:off x="0" y="0"/>
            <a:ext cx="12191400" cy="6857280"/>
          </a:xfrm>
          <a:prstGeom prst="rect">
            <a:avLst/>
          </a:prstGeom>
          <a:ln w="0">
            <a:noFill/>
          </a:ln>
        </p:spPr>
      </p:pic>
      <p:pic>
        <p:nvPicPr>
          <p:cNvPr id="758" name="Google Shape;866;p57" descr="image.png"/>
          <p:cNvPicPr/>
          <p:nvPr/>
        </p:nvPicPr>
        <p:blipFill>
          <a:blip r:embed="rId4"/>
          <a:stretch/>
        </p:blipFill>
        <p:spPr>
          <a:xfrm>
            <a:off x="581040" y="1581120"/>
            <a:ext cx="5395320" cy="1975680"/>
          </a:xfrm>
          <a:prstGeom prst="rect">
            <a:avLst/>
          </a:prstGeom>
          <a:ln w="0">
            <a:noFill/>
          </a:ln>
        </p:spPr>
      </p:pic>
      <p:pic>
        <p:nvPicPr>
          <p:cNvPr id="759" name="Google Shape;867;p57" descr="image.png"/>
          <p:cNvPicPr/>
          <p:nvPr/>
        </p:nvPicPr>
        <p:blipFill>
          <a:blip r:embed="rId5"/>
          <a:stretch/>
        </p:blipFill>
        <p:spPr>
          <a:xfrm>
            <a:off x="6215040" y="1581120"/>
            <a:ext cx="5395320" cy="1975680"/>
          </a:xfrm>
          <a:prstGeom prst="rect">
            <a:avLst/>
          </a:prstGeom>
          <a:ln w="0">
            <a:noFill/>
          </a:ln>
        </p:spPr>
      </p:pic>
      <p:pic>
        <p:nvPicPr>
          <p:cNvPr id="760" name="Google Shape;868;p57" descr="image.png"/>
          <p:cNvPicPr/>
          <p:nvPr/>
        </p:nvPicPr>
        <p:blipFill>
          <a:blip r:embed="rId6"/>
          <a:stretch/>
        </p:blipFill>
        <p:spPr>
          <a:xfrm>
            <a:off x="581040" y="3795840"/>
            <a:ext cx="5395320" cy="1975680"/>
          </a:xfrm>
          <a:prstGeom prst="rect">
            <a:avLst/>
          </a:prstGeom>
          <a:ln w="0">
            <a:noFill/>
          </a:ln>
        </p:spPr>
      </p:pic>
      <p:pic>
        <p:nvPicPr>
          <p:cNvPr id="761" name="Google Shape;869;p57" descr="image.png"/>
          <p:cNvPicPr/>
          <p:nvPr/>
        </p:nvPicPr>
        <p:blipFill>
          <a:blip r:embed="rId7"/>
          <a:stretch/>
        </p:blipFill>
        <p:spPr>
          <a:xfrm>
            <a:off x="6215040" y="3795840"/>
            <a:ext cx="5395320" cy="1975680"/>
          </a:xfrm>
          <a:prstGeom prst="rect">
            <a:avLst/>
          </a:prstGeom>
          <a:ln w="0">
            <a:noFill/>
          </a:ln>
        </p:spPr>
      </p:pic>
      <p:pic>
        <p:nvPicPr>
          <p:cNvPr id="762" name="Google Shape;870;p57" descr="image.png"/>
          <p:cNvPicPr/>
          <p:nvPr/>
        </p:nvPicPr>
        <p:blipFill>
          <a:blip r:embed="rId8"/>
          <a:stretch/>
        </p:blipFill>
        <p:spPr>
          <a:xfrm>
            <a:off x="9360" y="9360"/>
            <a:ext cx="12172320" cy="266040"/>
          </a:xfrm>
          <a:prstGeom prst="rect">
            <a:avLst/>
          </a:prstGeom>
          <a:ln w="0">
            <a:noFill/>
          </a:ln>
        </p:spPr>
      </p:pic>
      <p:pic>
        <p:nvPicPr>
          <p:cNvPr id="763" name="Google Shape;871;p57" descr="image.png"/>
          <p:cNvPicPr/>
          <p:nvPr/>
        </p:nvPicPr>
        <p:blipFill>
          <a:blip r:embed="rId8"/>
          <a:stretch/>
        </p:blipFill>
        <p:spPr>
          <a:xfrm>
            <a:off x="9360" y="6581880"/>
            <a:ext cx="12172320" cy="266040"/>
          </a:xfrm>
          <a:prstGeom prst="rect">
            <a:avLst/>
          </a:prstGeom>
          <a:ln w="0">
            <a:noFill/>
          </a:ln>
        </p:spPr>
      </p:pic>
      <p:sp>
        <p:nvSpPr>
          <p:cNvPr id="764" name="Google Shape;872;p57"/>
          <p:cNvSpPr/>
          <p:nvPr/>
        </p:nvSpPr>
        <p:spPr>
          <a:xfrm>
            <a:off x="828720" y="2247840"/>
            <a:ext cx="4899960" cy="307800"/>
          </a:xfrm>
          <a:prstGeom prst="rect">
            <a:avLst/>
          </a:prstGeom>
          <a:noFill/>
          <a:ln w="0">
            <a:noFill/>
          </a:ln>
        </p:spPr>
        <p:style>
          <a:lnRef idx="0">
            <a:scrgbClr r="0" g="0" b="0"/>
          </a:lnRef>
          <a:fillRef idx="0">
            <a:scrgbClr r="0" g="0" b="0"/>
          </a:fillRef>
          <a:effectRef idx="0">
            <a:scrgbClr r="0" g="0" b="0"/>
          </a:effectRef>
          <a:fontRef idx="minor"/>
        </p:style>
        <p:txBody>
          <a:bodyPr lIns="0" tIns="0" rIns="0" bIns="0">
            <a:spAutoFit/>
          </a:bodyPr>
          <a:lstStyle/>
          <a:p>
            <a:pPr>
              <a:lnSpc>
                <a:spcPct val="150000"/>
              </a:lnSpc>
              <a:tabLst>
                <a:tab pos="0" algn="l"/>
              </a:tabLst>
            </a:pPr>
            <a:r>
              <a:rPr lang="en-US" sz="1350" b="0" strike="noStrike" spc="-1">
                <a:solidFill>
                  <a:srgbClr val="CBD5E1"/>
                </a:solidFill>
                <a:latin typeface="Inter"/>
                <a:ea typeface="Inter"/>
              </a:rPr>
              <a:t>Physics-based detection. The "Safety Net."</a:t>
            </a:r>
            <a:endParaRPr lang="en-NZ" sz="1350" b="0" strike="noStrike" spc="-1">
              <a:latin typeface="Arial"/>
            </a:endParaRPr>
          </a:p>
        </p:txBody>
      </p:sp>
      <p:sp>
        <p:nvSpPr>
          <p:cNvPr id="765" name="Google Shape;873;p57"/>
          <p:cNvSpPr/>
          <p:nvPr/>
        </p:nvSpPr>
        <p:spPr>
          <a:xfrm>
            <a:off x="6462720" y="2247840"/>
            <a:ext cx="4899960" cy="307800"/>
          </a:xfrm>
          <a:prstGeom prst="rect">
            <a:avLst/>
          </a:prstGeom>
          <a:noFill/>
          <a:ln w="0">
            <a:noFill/>
          </a:ln>
        </p:spPr>
        <p:style>
          <a:lnRef idx="0">
            <a:scrgbClr r="0" g="0" b="0"/>
          </a:lnRef>
          <a:fillRef idx="0">
            <a:scrgbClr r="0" g="0" b="0"/>
          </a:fillRef>
          <a:effectRef idx="0">
            <a:scrgbClr r="0" g="0" b="0"/>
          </a:effectRef>
          <a:fontRef idx="minor"/>
        </p:style>
        <p:txBody>
          <a:bodyPr lIns="0" tIns="0" rIns="0" bIns="0">
            <a:spAutoFit/>
          </a:bodyPr>
          <a:lstStyle/>
          <a:p>
            <a:pPr>
              <a:lnSpc>
                <a:spcPct val="150000"/>
              </a:lnSpc>
              <a:tabLst>
                <a:tab pos="0" algn="l"/>
              </a:tabLst>
            </a:pPr>
            <a:r>
              <a:rPr lang="en-US" sz="1350" b="0" strike="noStrike" spc="-1">
                <a:solidFill>
                  <a:srgbClr val="CBD5E1"/>
                </a:solidFill>
                <a:latin typeface="Inter"/>
                <a:ea typeface="Inter"/>
              </a:rPr>
              <a:t>ADS-B/AIS. High precision, but vulnerable to spoofing.</a:t>
            </a:r>
            <a:endParaRPr lang="en-NZ" sz="1350" b="0" strike="noStrike" spc="-1">
              <a:latin typeface="Arial"/>
            </a:endParaRPr>
          </a:p>
        </p:txBody>
      </p:sp>
      <p:sp>
        <p:nvSpPr>
          <p:cNvPr id="766" name="Google Shape;874;p57"/>
          <p:cNvSpPr/>
          <p:nvPr/>
        </p:nvSpPr>
        <p:spPr>
          <a:xfrm>
            <a:off x="828720" y="4462560"/>
            <a:ext cx="4899960" cy="307800"/>
          </a:xfrm>
          <a:prstGeom prst="rect">
            <a:avLst/>
          </a:prstGeom>
          <a:noFill/>
          <a:ln w="0">
            <a:noFill/>
          </a:ln>
        </p:spPr>
        <p:style>
          <a:lnRef idx="0">
            <a:scrgbClr r="0" g="0" b="0"/>
          </a:lnRef>
          <a:fillRef idx="0">
            <a:scrgbClr r="0" g="0" b="0"/>
          </a:fillRef>
          <a:effectRef idx="0">
            <a:scrgbClr r="0" g="0" b="0"/>
          </a:effectRef>
          <a:fontRef idx="minor"/>
        </p:style>
        <p:txBody>
          <a:bodyPr lIns="0" tIns="0" rIns="0" bIns="0">
            <a:spAutoFit/>
          </a:bodyPr>
          <a:lstStyle/>
          <a:p>
            <a:pPr>
              <a:lnSpc>
                <a:spcPct val="150000"/>
              </a:lnSpc>
              <a:tabLst>
                <a:tab pos="0" algn="l"/>
              </a:tabLst>
            </a:pPr>
            <a:r>
              <a:rPr lang="en-US" sz="1350" b="0" strike="noStrike" spc="-1">
                <a:solidFill>
                  <a:srgbClr val="CBD5E1"/>
                </a:solidFill>
                <a:latin typeface="Inter"/>
                <a:ea typeface="Inter"/>
              </a:rPr>
              <a:t>The frontier of surveillance. Requires sensor fusion.</a:t>
            </a:r>
            <a:endParaRPr lang="en-NZ" sz="1350" b="0" strike="noStrike" spc="-1">
              <a:latin typeface="Arial"/>
            </a:endParaRPr>
          </a:p>
        </p:txBody>
      </p:sp>
      <p:sp>
        <p:nvSpPr>
          <p:cNvPr id="767" name="Google Shape;875;p57"/>
          <p:cNvSpPr/>
          <p:nvPr/>
        </p:nvSpPr>
        <p:spPr>
          <a:xfrm>
            <a:off x="6462720" y="4462560"/>
            <a:ext cx="4899960" cy="307800"/>
          </a:xfrm>
          <a:prstGeom prst="rect">
            <a:avLst/>
          </a:prstGeom>
          <a:noFill/>
          <a:ln w="0">
            <a:noFill/>
          </a:ln>
        </p:spPr>
        <p:style>
          <a:lnRef idx="0">
            <a:scrgbClr r="0" g="0" b="0"/>
          </a:lnRef>
          <a:fillRef idx="0">
            <a:scrgbClr r="0" g="0" b="0"/>
          </a:fillRef>
          <a:effectRef idx="0">
            <a:scrgbClr r="0" g="0" b="0"/>
          </a:effectRef>
          <a:fontRef idx="minor"/>
        </p:style>
        <p:txBody>
          <a:bodyPr lIns="0" tIns="0" rIns="0" bIns="0">
            <a:spAutoFit/>
          </a:bodyPr>
          <a:lstStyle/>
          <a:p>
            <a:pPr>
              <a:lnSpc>
                <a:spcPct val="150000"/>
              </a:lnSpc>
              <a:tabLst>
                <a:tab pos="0" algn="l"/>
              </a:tabLst>
            </a:pPr>
            <a:r>
              <a:rPr lang="en-US" sz="1350" b="0" strike="noStrike" spc="-1">
                <a:solidFill>
                  <a:srgbClr val="CBD5E1"/>
                </a:solidFill>
                <a:latin typeface="Inter"/>
                <a:ea typeface="Inter"/>
              </a:rPr>
              <a:t>AI-driven correlation of space-based sensors.</a:t>
            </a:r>
            <a:endParaRPr lang="en-NZ" sz="1350" b="0" strike="noStrike" spc="-1">
              <a:latin typeface="Arial"/>
            </a:endParaRPr>
          </a:p>
        </p:txBody>
      </p:sp>
      <p:sp>
        <p:nvSpPr>
          <p:cNvPr id="768" name="Google Shape;876;p57"/>
          <p:cNvSpPr/>
          <p:nvPr/>
        </p:nvSpPr>
        <p:spPr>
          <a:xfrm>
            <a:off x="581040" y="708120"/>
            <a:ext cx="11580840" cy="4118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spAutoFit/>
          </a:bodyPr>
          <a:lstStyle/>
          <a:p>
            <a:pPr>
              <a:lnSpc>
                <a:spcPct val="100000"/>
              </a:lnSpc>
              <a:tabLst>
                <a:tab pos="0" algn="l"/>
              </a:tabLst>
            </a:pPr>
            <a:r>
              <a:rPr lang="en-US" sz="2700" b="1" strike="noStrike" spc="-1">
                <a:solidFill>
                  <a:srgbClr val="38BDF8"/>
                </a:solidFill>
                <a:latin typeface="JetBrains Mono"/>
                <a:ea typeface="JetBrains Mono"/>
              </a:rPr>
              <a:t>Final Summary</a:t>
            </a:r>
            <a:endParaRPr lang="en-NZ" sz="2700" b="0" strike="noStrike" spc="-1">
              <a:latin typeface="Arial"/>
            </a:endParaRPr>
          </a:p>
        </p:txBody>
      </p:sp>
      <p:sp>
        <p:nvSpPr>
          <p:cNvPr id="769" name="Google Shape;877;p57"/>
          <p:cNvSpPr/>
          <p:nvPr/>
        </p:nvSpPr>
        <p:spPr>
          <a:xfrm>
            <a:off x="581040" y="1276200"/>
            <a:ext cx="11029320" cy="18360"/>
          </a:xfrm>
          <a:prstGeom prst="rect">
            <a:avLst/>
          </a:prstGeom>
          <a:solidFill>
            <a:srgbClr val="1E293B"/>
          </a:solidFill>
          <a:ln w="0">
            <a:noFill/>
          </a:ln>
        </p:spPr>
        <p:style>
          <a:lnRef idx="0">
            <a:scrgbClr r="0" g="0" b="0"/>
          </a:lnRef>
          <a:fillRef idx="0">
            <a:scrgbClr r="0" g="0" b="0"/>
          </a:fillRef>
          <a:effectRef idx="0">
            <a:scrgbClr r="0" g="0" b="0"/>
          </a:effectRef>
          <a:fontRef idx="minor"/>
        </p:style>
        <p:txBody>
          <a:bodyPr/>
          <a:lstStyle/>
          <a:p>
            <a:endParaRPr lang="en-US"/>
          </a:p>
        </p:txBody>
      </p:sp>
      <p:sp>
        <p:nvSpPr>
          <p:cNvPr id="770" name="Google Shape;878;p57"/>
          <p:cNvSpPr/>
          <p:nvPr/>
        </p:nvSpPr>
        <p:spPr>
          <a:xfrm>
            <a:off x="305280" y="6153120"/>
            <a:ext cx="11580840" cy="214200"/>
          </a:xfrm>
          <a:prstGeom prst="rect">
            <a:avLst/>
          </a:prstGeom>
          <a:noFill/>
          <a:ln w="0">
            <a:noFill/>
          </a:ln>
        </p:spPr>
        <p:style>
          <a:lnRef idx="0">
            <a:scrgbClr r="0" g="0" b="0"/>
          </a:lnRef>
          <a:fillRef idx="0">
            <a:scrgbClr r="0" g="0" b="0"/>
          </a:fillRef>
          <a:effectRef idx="0">
            <a:scrgbClr r="0" g="0" b="0"/>
          </a:effectRef>
          <a:fontRef idx="minor"/>
        </p:style>
        <p:txBody>
          <a:bodyPr lIns="0" tIns="0" rIns="0" bIns="0">
            <a:spAutoFit/>
          </a:bodyPr>
          <a:lstStyle/>
          <a:p>
            <a:pPr algn="ctr">
              <a:lnSpc>
                <a:spcPct val="100000"/>
              </a:lnSpc>
              <a:tabLst>
                <a:tab pos="0" algn="l"/>
              </a:tabLst>
            </a:pPr>
            <a:r>
              <a:rPr lang="en-US" sz="1410" b="1" strike="noStrike" spc="-1">
                <a:solidFill>
                  <a:srgbClr val="38BDF8"/>
                </a:solidFill>
                <a:latin typeface="Inter"/>
                <a:ea typeface="Inter"/>
              </a:rPr>
              <a:t>QUESTIONS?</a:t>
            </a:r>
            <a:endParaRPr lang="en-NZ" sz="1410" b="0" strike="noStrike" spc="-1">
              <a:latin typeface="Arial"/>
            </a:endParaRPr>
          </a:p>
        </p:txBody>
      </p:sp>
      <p:sp>
        <p:nvSpPr>
          <p:cNvPr id="771" name="Google Shape;879;p57"/>
          <p:cNvSpPr/>
          <p:nvPr/>
        </p:nvSpPr>
        <p:spPr>
          <a:xfrm>
            <a:off x="828720" y="1828800"/>
            <a:ext cx="5144760" cy="228240"/>
          </a:xfrm>
          <a:prstGeom prst="rect">
            <a:avLst/>
          </a:prstGeom>
          <a:noFill/>
          <a:ln w="0">
            <a:noFill/>
          </a:ln>
        </p:spPr>
        <p:style>
          <a:lnRef idx="0">
            <a:scrgbClr r="0" g="0" b="0"/>
          </a:lnRef>
          <a:fillRef idx="0">
            <a:scrgbClr r="0" g="0" b="0"/>
          </a:fillRef>
          <a:effectRef idx="0">
            <a:scrgbClr r="0" g="0" b="0"/>
          </a:effectRef>
          <a:fontRef idx="minor"/>
        </p:style>
        <p:txBody>
          <a:bodyPr lIns="0" tIns="0" rIns="0" bIns="0">
            <a:spAutoFit/>
          </a:bodyPr>
          <a:lstStyle/>
          <a:p>
            <a:pPr>
              <a:lnSpc>
                <a:spcPct val="100000"/>
              </a:lnSpc>
              <a:tabLst>
                <a:tab pos="0" algn="l"/>
              </a:tabLst>
            </a:pPr>
            <a:r>
              <a:rPr lang="en-US" sz="1500" b="1" strike="noStrike" spc="-1">
                <a:solidFill>
                  <a:srgbClr val="38BDF8"/>
                </a:solidFill>
                <a:latin typeface="JetBrains Mono"/>
                <a:ea typeface="JetBrains Mono"/>
              </a:rPr>
              <a:t>Radar Era</a:t>
            </a:r>
            <a:endParaRPr lang="en-NZ" sz="1500" b="0" strike="noStrike" spc="-1">
              <a:latin typeface="Arial"/>
            </a:endParaRPr>
          </a:p>
        </p:txBody>
      </p:sp>
      <p:sp>
        <p:nvSpPr>
          <p:cNvPr id="772" name="Google Shape;880;p57"/>
          <p:cNvSpPr/>
          <p:nvPr/>
        </p:nvSpPr>
        <p:spPr>
          <a:xfrm>
            <a:off x="6462720" y="1828800"/>
            <a:ext cx="5144760" cy="228240"/>
          </a:xfrm>
          <a:prstGeom prst="rect">
            <a:avLst/>
          </a:prstGeom>
          <a:noFill/>
          <a:ln w="0">
            <a:noFill/>
          </a:ln>
        </p:spPr>
        <p:style>
          <a:lnRef idx="0">
            <a:scrgbClr r="0" g="0" b="0"/>
          </a:lnRef>
          <a:fillRef idx="0">
            <a:scrgbClr r="0" g="0" b="0"/>
          </a:fillRef>
          <a:effectRef idx="0">
            <a:scrgbClr r="0" g="0" b="0"/>
          </a:effectRef>
          <a:fontRef idx="minor"/>
        </p:style>
        <p:txBody>
          <a:bodyPr lIns="0" tIns="0" rIns="0" bIns="0">
            <a:spAutoFit/>
          </a:bodyPr>
          <a:lstStyle/>
          <a:p>
            <a:pPr>
              <a:lnSpc>
                <a:spcPct val="100000"/>
              </a:lnSpc>
              <a:tabLst>
                <a:tab pos="0" algn="l"/>
              </a:tabLst>
            </a:pPr>
            <a:r>
              <a:rPr lang="en-US" sz="1500" b="1" strike="noStrike" spc="-1">
                <a:solidFill>
                  <a:srgbClr val="38BDF8"/>
                </a:solidFill>
                <a:latin typeface="JetBrains Mono"/>
                <a:ea typeface="JetBrains Mono"/>
              </a:rPr>
              <a:t>Digital Era</a:t>
            </a:r>
            <a:endParaRPr lang="en-NZ" sz="1500" b="0" strike="noStrike" spc="-1">
              <a:latin typeface="Arial"/>
            </a:endParaRPr>
          </a:p>
        </p:txBody>
      </p:sp>
      <p:sp>
        <p:nvSpPr>
          <p:cNvPr id="773" name="Google Shape;881;p57"/>
          <p:cNvSpPr/>
          <p:nvPr/>
        </p:nvSpPr>
        <p:spPr>
          <a:xfrm>
            <a:off x="828720" y="4043520"/>
            <a:ext cx="5144760" cy="228240"/>
          </a:xfrm>
          <a:prstGeom prst="rect">
            <a:avLst/>
          </a:prstGeom>
          <a:noFill/>
          <a:ln w="0">
            <a:noFill/>
          </a:ln>
        </p:spPr>
        <p:style>
          <a:lnRef idx="0">
            <a:scrgbClr r="0" g="0" b="0"/>
          </a:lnRef>
          <a:fillRef idx="0">
            <a:scrgbClr r="0" g="0" b="0"/>
          </a:fillRef>
          <a:effectRef idx="0">
            <a:scrgbClr r="0" g="0" b="0"/>
          </a:effectRef>
          <a:fontRef idx="minor"/>
        </p:style>
        <p:txBody>
          <a:bodyPr lIns="0" tIns="0" rIns="0" bIns="0">
            <a:spAutoFit/>
          </a:bodyPr>
          <a:lstStyle/>
          <a:p>
            <a:pPr>
              <a:lnSpc>
                <a:spcPct val="100000"/>
              </a:lnSpc>
              <a:tabLst>
                <a:tab pos="0" algn="l"/>
              </a:tabLst>
            </a:pPr>
            <a:r>
              <a:rPr lang="en-US" sz="1500" b="1" strike="noStrike" spc="-1">
                <a:solidFill>
                  <a:srgbClr val="38BDF8"/>
                </a:solidFill>
                <a:latin typeface="JetBrains Mono"/>
                <a:ea typeface="JetBrains Mono"/>
              </a:rPr>
              <a:t>Dark Targets</a:t>
            </a:r>
            <a:endParaRPr lang="en-NZ" sz="1500" b="0" strike="noStrike" spc="-1">
              <a:latin typeface="Arial"/>
            </a:endParaRPr>
          </a:p>
        </p:txBody>
      </p:sp>
      <p:sp>
        <p:nvSpPr>
          <p:cNvPr id="774" name="Google Shape;882;p57"/>
          <p:cNvSpPr/>
          <p:nvPr/>
        </p:nvSpPr>
        <p:spPr>
          <a:xfrm>
            <a:off x="6462720" y="4043520"/>
            <a:ext cx="5144760" cy="228240"/>
          </a:xfrm>
          <a:prstGeom prst="rect">
            <a:avLst/>
          </a:prstGeom>
          <a:noFill/>
          <a:ln w="0">
            <a:noFill/>
          </a:ln>
        </p:spPr>
        <p:style>
          <a:lnRef idx="0">
            <a:scrgbClr r="0" g="0" b="0"/>
          </a:lnRef>
          <a:fillRef idx="0">
            <a:scrgbClr r="0" g="0" b="0"/>
          </a:fillRef>
          <a:effectRef idx="0">
            <a:scrgbClr r="0" g="0" b="0"/>
          </a:effectRef>
          <a:fontRef idx="minor"/>
        </p:style>
        <p:txBody>
          <a:bodyPr lIns="0" tIns="0" rIns="0" bIns="0">
            <a:spAutoFit/>
          </a:bodyPr>
          <a:lstStyle/>
          <a:p>
            <a:pPr>
              <a:lnSpc>
                <a:spcPct val="100000"/>
              </a:lnSpc>
              <a:tabLst>
                <a:tab pos="0" algn="l"/>
              </a:tabLst>
            </a:pPr>
            <a:r>
              <a:rPr lang="en-US" sz="1500" b="1" strike="noStrike" spc="-1">
                <a:solidFill>
                  <a:srgbClr val="38BDF8"/>
                </a:solidFill>
                <a:latin typeface="JetBrains Mono"/>
                <a:ea typeface="JetBrains Mono"/>
              </a:rPr>
              <a:t>Future</a:t>
            </a:r>
            <a:endParaRPr lang="en-NZ" sz="1500" b="0" strike="noStrike" spc="-1">
              <a:latin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9" name="Google Shape;145;p17" descr="image.png"/>
          <p:cNvPicPr/>
          <p:nvPr/>
        </p:nvPicPr>
        <p:blipFill>
          <a:blip r:embed="rId3"/>
          <a:stretch/>
        </p:blipFill>
        <p:spPr>
          <a:xfrm>
            <a:off x="0" y="0"/>
            <a:ext cx="12191400" cy="6857280"/>
          </a:xfrm>
          <a:prstGeom prst="rect">
            <a:avLst/>
          </a:prstGeom>
          <a:ln w="0">
            <a:noFill/>
          </a:ln>
        </p:spPr>
      </p:pic>
      <p:pic>
        <p:nvPicPr>
          <p:cNvPr id="100" name="Google Shape;146;p17" descr="image.png"/>
          <p:cNvPicPr/>
          <p:nvPr/>
        </p:nvPicPr>
        <p:blipFill>
          <a:blip r:embed="rId4"/>
          <a:stretch/>
        </p:blipFill>
        <p:spPr>
          <a:xfrm>
            <a:off x="581040" y="3772080"/>
            <a:ext cx="5276160" cy="1675800"/>
          </a:xfrm>
          <a:prstGeom prst="rect">
            <a:avLst/>
          </a:prstGeom>
          <a:ln w="0">
            <a:noFill/>
          </a:ln>
        </p:spPr>
      </p:pic>
      <p:pic>
        <p:nvPicPr>
          <p:cNvPr id="101" name="Google Shape;147;p17" descr="image.png"/>
          <p:cNvPicPr/>
          <p:nvPr/>
        </p:nvPicPr>
        <p:blipFill>
          <a:blip r:embed="rId5"/>
          <a:stretch/>
        </p:blipFill>
        <p:spPr>
          <a:xfrm>
            <a:off x="9360" y="9360"/>
            <a:ext cx="12172320" cy="266040"/>
          </a:xfrm>
          <a:prstGeom prst="rect">
            <a:avLst/>
          </a:prstGeom>
          <a:ln w="0">
            <a:noFill/>
          </a:ln>
        </p:spPr>
      </p:pic>
      <p:pic>
        <p:nvPicPr>
          <p:cNvPr id="102" name="Google Shape;148;p17" descr="image.png"/>
          <p:cNvPicPr/>
          <p:nvPr/>
        </p:nvPicPr>
        <p:blipFill>
          <a:blip r:embed="rId5"/>
          <a:stretch/>
        </p:blipFill>
        <p:spPr>
          <a:xfrm>
            <a:off x="9360" y="6581880"/>
            <a:ext cx="12172320" cy="266040"/>
          </a:xfrm>
          <a:prstGeom prst="rect">
            <a:avLst/>
          </a:prstGeom>
          <a:ln w="0">
            <a:noFill/>
          </a:ln>
        </p:spPr>
      </p:pic>
      <p:sp>
        <p:nvSpPr>
          <p:cNvPr id="103" name="Google Shape;149;p17"/>
          <p:cNvSpPr/>
          <p:nvPr/>
        </p:nvSpPr>
        <p:spPr>
          <a:xfrm>
            <a:off x="581040" y="2895480"/>
            <a:ext cx="5276160" cy="615960"/>
          </a:xfrm>
          <a:prstGeom prst="rect">
            <a:avLst/>
          </a:prstGeom>
          <a:noFill/>
          <a:ln w="0">
            <a:noFill/>
          </a:ln>
        </p:spPr>
        <p:style>
          <a:lnRef idx="0">
            <a:scrgbClr r="0" g="0" b="0"/>
          </a:lnRef>
          <a:fillRef idx="0">
            <a:scrgbClr r="0" g="0" b="0"/>
          </a:fillRef>
          <a:effectRef idx="0">
            <a:scrgbClr r="0" g="0" b="0"/>
          </a:effectRef>
          <a:fontRef idx="minor"/>
        </p:style>
        <p:txBody>
          <a:bodyPr lIns="0" tIns="0" rIns="0" bIns="0">
            <a:spAutoFit/>
          </a:bodyPr>
          <a:lstStyle/>
          <a:p>
            <a:pPr>
              <a:lnSpc>
                <a:spcPct val="150000"/>
              </a:lnSpc>
              <a:tabLst>
                <a:tab pos="0" algn="l"/>
              </a:tabLst>
            </a:pPr>
            <a:r>
              <a:rPr lang="en-US" sz="1350" b="0" strike="noStrike" spc="-1">
                <a:solidFill>
                  <a:srgbClr val="CBD5E1"/>
                </a:solidFill>
                <a:latin typeface="Inter"/>
                <a:ea typeface="Inter"/>
              </a:rPr>
              <a:t>Early operators didn't see a map. They saw a pulsing line on a Cathode Ray Tube (CRT).</a:t>
            </a:r>
            <a:endParaRPr lang="en-NZ" sz="1350" b="0" strike="noStrike" spc="-1">
              <a:latin typeface="Arial"/>
            </a:endParaRPr>
          </a:p>
        </p:txBody>
      </p:sp>
      <p:pic>
        <p:nvPicPr>
          <p:cNvPr id="104" name="Google Shape;150;p17" descr="image.png"/>
          <p:cNvPicPr/>
          <p:nvPr/>
        </p:nvPicPr>
        <p:blipFill>
          <a:blip r:embed="rId6"/>
          <a:stretch/>
        </p:blipFill>
        <p:spPr>
          <a:xfrm>
            <a:off x="6343560" y="1843200"/>
            <a:ext cx="1828080" cy="189720"/>
          </a:xfrm>
          <a:prstGeom prst="rect">
            <a:avLst/>
          </a:prstGeom>
          <a:ln w="0">
            <a:noFill/>
          </a:ln>
        </p:spPr>
      </p:pic>
      <p:sp>
        <p:nvSpPr>
          <p:cNvPr id="105" name="Google Shape;151;p17"/>
          <p:cNvSpPr/>
          <p:nvPr/>
        </p:nvSpPr>
        <p:spPr>
          <a:xfrm>
            <a:off x="828720" y="4438800"/>
            <a:ext cx="4780800" cy="307800"/>
          </a:xfrm>
          <a:prstGeom prst="rect">
            <a:avLst/>
          </a:prstGeom>
          <a:noFill/>
          <a:ln w="0">
            <a:noFill/>
          </a:ln>
        </p:spPr>
        <p:style>
          <a:lnRef idx="0">
            <a:scrgbClr r="0" g="0" b="0"/>
          </a:lnRef>
          <a:fillRef idx="0">
            <a:scrgbClr r="0" g="0" b="0"/>
          </a:fillRef>
          <a:effectRef idx="0">
            <a:scrgbClr r="0" g="0" b="0"/>
          </a:effectRef>
          <a:fontRef idx="minor"/>
        </p:style>
        <p:txBody>
          <a:bodyPr lIns="0" tIns="0" rIns="0" bIns="0">
            <a:spAutoFit/>
          </a:bodyPr>
          <a:lstStyle/>
          <a:p>
            <a:pPr>
              <a:lnSpc>
                <a:spcPct val="150000"/>
              </a:lnSpc>
              <a:tabLst>
                <a:tab pos="0" algn="l"/>
              </a:tabLst>
            </a:pPr>
            <a:r>
              <a:rPr lang="en-US" sz="1350" b="0" strike="noStrike" spc="-1">
                <a:solidFill>
                  <a:srgbClr val="CBD5E1"/>
                </a:solidFill>
                <a:latin typeface="Inter"/>
                <a:ea typeface="Inter"/>
              </a:rPr>
              <a:t>Distance = (Time × Speed of Light) / 2</a:t>
            </a:r>
            <a:endParaRPr lang="en-NZ" sz="1350" b="0" strike="noStrike" spc="-1">
              <a:latin typeface="Arial"/>
            </a:endParaRPr>
          </a:p>
        </p:txBody>
      </p:sp>
      <p:sp>
        <p:nvSpPr>
          <p:cNvPr id="106" name="Google Shape;152;p17"/>
          <p:cNvSpPr/>
          <p:nvPr/>
        </p:nvSpPr>
        <p:spPr>
          <a:xfrm>
            <a:off x="828720" y="4867200"/>
            <a:ext cx="4780800" cy="239400"/>
          </a:xfrm>
          <a:prstGeom prst="rect">
            <a:avLst/>
          </a:prstGeom>
          <a:noFill/>
          <a:ln w="0">
            <a:noFill/>
          </a:ln>
        </p:spPr>
        <p:style>
          <a:lnRef idx="0">
            <a:scrgbClr r="0" g="0" b="0"/>
          </a:lnRef>
          <a:fillRef idx="0">
            <a:scrgbClr r="0" g="0" b="0"/>
          </a:fillRef>
          <a:effectRef idx="0">
            <a:scrgbClr r="0" g="0" b="0"/>
          </a:effectRef>
          <a:fontRef idx="minor"/>
        </p:style>
        <p:txBody>
          <a:bodyPr lIns="0" tIns="0" rIns="0" bIns="0">
            <a:spAutoFit/>
          </a:bodyPr>
          <a:lstStyle/>
          <a:p>
            <a:pPr>
              <a:lnSpc>
                <a:spcPct val="150000"/>
              </a:lnSpc>
              <a:tabLst>
                <a:tab pos="0" algn="l"/>
              </a:tabLst>
            </a:pPr>
            <a:r>
              <a:rPr lang="en-US" sz="1050" b="0" strike="noStrike" spc="-1">
                <a:solidFill>
                  <a:srgbClr val="CBD5E1"/>
                </a:solidFill>
                <a:latin typeface="Inter"/>
                <a:ea typeface="Inter"/>
              </a:rPr>
              <a:t>A "blip" further to the right meant the target was further away.</a:t>
            </a:r>
            <a:endParaRPr lang="en-NZ" sz="1050" b="0" strike="noStrike" spc="-1">
              <a:latin typeface="Arial"/>
            </a:endParaRPr>
          </a:p>
        </p:txBody>
      </p:sp>
      <p:sp>
        <p:nvSpPr>
          <p:cNvPr id="107" name="Google Shape;153;p17"/>
          <p:cNvSpPr/>
          <p:nvPr/>
        </p:nvSpPr>
        <p:spPr>
          <a:xfrm>
            <a:off x="581040" y="708120"/>
            <a:ext cx="11580840" cy="4118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spAutoFit/>
          </a:bodyPr>
          <a:lstStyle/>
          <a:p>
            <a:pPr>
              <a:lnSpc>
                <a:spcPct val="100000"/>
              </a:lnSpc>
              <a:tabLst>
                <a:tab pos="0" algn="l"/>
              </a:tabLst>
            </a:pPr>
            <a:r>
              <a:rPr lang="en-US" sz="2700" b="1" strike="noStrike" spc="-1">
                <a:solidFill>
                  <a:srgbClr val="38BDF8"/>
                </a:solidFill>
                <a:latin typeface="JetBrains Mono"/>
                <a:ea typeface="JetBrains Mono"/>
              </a:rPr>
              <a:t>The A-Scope &amp; The "Blip"</a:t>
            </a:r>
            <a:endParaRPr lang="en-NZ" sz="2700" b="0" strike="noStrike" spc="-1">
              <a:latin typeface="Arial"/>
            </a:endParaRPr>
          </a:p>
        </p:txBody>
      </p:sp>
      <p:sp>
        <p:nvSpPr>
          <p:cNvPr id="108" name="Google Shape;154;p17"/>
          <p:cNvSpPr/>
          <p:nvPr/>
        </p:nvSpPr>
        <p:spPr>
          <a:xfrm>
            <a:off x="581040" y="1276200"/>
            <a:ext cx="11029320" cy="18360"/>
          </a:xfrm>
          <a:prstGeom prst="rect">
            <a:avLst/>
          </a:prstGeom>
          <a:solidFill>
            <a:srgbClr val="1E293B"/>
          </a:solidFill>
          <a:ln w="0">
            <a:noFill/>
          </a:ln>
        </p:spPr>
        <p:style>
          <a:lnRef idx="0">
            <a:scrgbClr r="0" g="0" b="0"/>
          </a:lnRef>
          <a:fillRef idx="0">
            <a:scrgbClr r="0" g="0" b="0"/>
          </a:fillRef>
          <a:effectRef idx="0">
            <a:scrgbClr r="0" g="0" b="0"/>
          </a:effectRef>
          <a:fontRef idx="minor"/>
        </p:style>
        <p:txBody>
          <a:bodyPr/>
          <a:lstStyle/>
          <a:p>
            <a:endParaRPr lang="en-US"/>
          </a:p>
        </p:txBody>
      </p:sp>
      <p:sp>
        <p:nvSpPr>
          <p:cNvPr id="109" name="Google Shape;155;p17"/>
          <p:cNvSpPr/>
          <p:nvPr/>
        </p:nvSpPr>
        <p:spPr>
          <a:xfrm>
            <a:off x="581040" y="2505240"/>
            <a:ext cx="5540040" cy="214200"/>
          </a:xfrm>
          <a:prstGeom prst="rect">
            <a:avLst/>
          </a:prstGeom>
          <a:noFill/>
          <a:ln w="0">
            <a:noFill/>
          </a:ln>
        </p:spPr>
        <p:style>
          <a:lnRef idx="0">
            <a:scrgbClr r="0" g="0" b="0"/>
          </a:lnRef>
          <a:fillRef idx="0">
            <a:scrgbClr r="0" g="0" b="0"/>
          </a:fillRef>
          <a:effectRef idx="0">
            <a:scrgbClr r="0" g="0" b="0"/>
          </a:effectRef>
          <a:fontRef idx="minor"/>
        </p:style>
        <p:txBody>
          <a:bodyPr lIns="0" tIns="0" rIns="0" bIns="0">
            <a:spAutoFit/>
          </a:bodyPr>
          <a:lstStyle/>
          <a:p>
            <a:pPr>
              <a:lnSpc>
                <a:spcPct val="100000"/>
              </a:lnSpc>
              <a:tabLst>
                <a:tab pos="0" algn="l"/>
              </a:tabLst>
            </a:pPr>
            <a:r>
              <a:rPr lang="en-US" sz="1410" b="1" strike="noStrike" spc="-1">
                <a:solidFill>
                  <a:srgbClr val="E2E8F0"/>
                </a:solidFill>
                <a:latin typeface="Inter"/>
                <a:ea typeface="Inter"/>
              </a:rPr>
              <a:t>Interpreting the Echo</a:t>
            </a:r>
            <a:endParaRPr lang="en-NZ" sz="1410" b="0" strike="noStrike" spc="-1">
              <a:latin typeface="Arial"/>
            </a:endParaRPr>
          </a:p>
        </p:txBody>
      </p:sp>
      <p:sp>
        <p:nvSpPr>
          <p:cNvPr id="110" name="Google Shape;156;p17"/>
          <p:cNvSpPr/>
          <p:nvPr/>
        </p:nvSpPr>
        <p:spPr>
          <a:xfrm>
            <a:off x="828720" y="4019400"/>
            <a:ext cx="5019840" cy="228240"/>
          </a:xfrm>
          <a:prstGeom prst="rect">
            <a:avLst/>
          </a:prstGeom>
          <a:noFill/>
          <a:ln w="0">
            <a:noFill/>
          </a:ln>
        </p:spPr>
        <p:style>
          <a:lnRef idx="0">
            <a:scrgbClr r="0" g="0" b="0"/>
          </a:lnRef>
          <a:fillRef idx="0">
            <a:scrgbClr r="0" g="0" b="0"/>
          </a:fillRef>
          <a:effectRef idx="0">
            <a:scrgbClr r="0" g="0" b="0"/>
          </a:effectRef>
          <a:fontRef idx="minor"/>
        </p:style>
        <p:txBody>
          <a:bodyPr lIns="0" tIns="0" rIns="0" bIns="0">
            <a:spAutoFit/>
          </a:bodyPr>
          <a:lstStyle/>
          <a:p>
            <a:pPr>
              <a:lnSpc>
                <a:spcPct val="100000"/>
              </a:lnSpc>
              <a:tabLst>
                <a:tab pos="0" algn="l"/>
              </a:tabLst>
            </a:pPr>
            <a:r>
              <a:rPr lang="en-US" sz="1500" b="1" strike="noStrike" spc="-1">
                <a:solidFill>
                  <a:srgbClr val="38BDF8"/>
                </a:solidFill>
                <a:latin typeface="JetBrains Mono"/>
                <a:ea typeface="JetBrains Mono"/>
              </a:rPr>
              <a:t>Range Calculation</a:t>
            </a:r>
            <a:endParaRPr lang="en-NZ" sz="1500" b="0" strike="noStrike" spc="-1">
              <a:latin typeface="Arial"/>
            </a:endParaRPr>
          </a:p>
        </p:txBody>
      </p:sp>
      <p:pic>
        <p:nvPicPr>
          <p:cNvPr id="111" name="Google Shape;157;p17"/>
          <p:cNvPicPr/>
          <p:nvPr/>
        </p:nvPicPr>
        <p:blipFill>
          <a:blip r:embed="rId7"/>
          <a:stretch/>
        </p:blipFill>
        <p:spPr>
          <a:xfrm>
            <a:off x="6217200" y="1683720"/>
            <a:ext cx="5705640" cy="4017960"/>
          </a:xfrm>
          <a:prstGeom prst="rect">
            <a:avLst/>
          </a:prstGeom>
          <a:ln w="0">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 name="Google Shape;205;p20_0" descr="image.png"/>
          <p:cNvPicPr/>
          <p:nvPr/>
        </p:nvPicPr>
        <p:blipFill>
          <a:blip r:embed="rId3"/>
          <a:stretch/>
        </p:blipFill>
        <p:spPr>
          <a:xfrm>
            <a:off x="0" y="0"/>
            <a:ext cx="12191400" cy="6857280"/>
          </a:xfrm>
          <a:prstGeom prst="rect">
            <a:avLst/>
          </a:prstGeom>
          <a:ln w="0">
            <a:noFill/>
          </a:ln>
        </p:spPr>
      </p:pic>
      <p:pic>
        <p:nvPicPr>
          <p:cNvPr id="113" name="Google Shape;206;p20_1" descr="image.png"/>
          <p:cNvPicPr/>
          <p:nvPr/>
        </p:nvPicPr>
        <p:blipFill>
          <a:blip r:embed="rId4"/>
          <a:stretch/>
        </p:blipFill>
        <p:spPr>
          <a:xfrm>
            <a:off x="581040" y="1833480"/>
            <a:ext cx="5276160" cy="4285440"/>
          </a:xfrm>
          <a:prstGeom prst="rect">
            <a:avLst/>
          </a:prstGeom>
          <a:ln w="0">
            <a:noFill/>
          </a:ln>
        </p:spPr>
      </p:pic>
      <p:pic>
        <p:nvPicPr>
          <p:cNvPr id="114" name="Google Shape;207;p20_1" descr="image.png"/>
          <p:cNvPicPr/>
          <p:nvPr/>
        </p:nvPicPr>
        <p:blipFill>
          <a:blip r:embed="rId5"/>
          <a:stretch/>
        </p:blipFill>
        <p:spPr>
          <a:xfrm>
            <a:off x="9360" y="9360"/>
            <a:ext cx="12172320" cy="266040"/>
          </a:xfrm>
          <a:prstGeom prst="rect">
            <a:avLst/>
          </a:prstGeom>
          <a:ln w="0">
            <a:noFill/>
          </a:ln>
        </p:spPr>
      </p:pic>
      <p:pic>
        <p:nvPicPr>
          <p:cNvPr id="115" name="Google Shape;208;p20_1" descr="image.png"/>
          <p:cNvPicPr/>
          <p:nvPr/>
        </p:nvPicPr>
        <p:blipFill>
          <a:blip r:embed="rId5"/>
          <a:stretch/>
        </p:blipFill>
        <p:spPr>
          <a:xfrm>
            <a:off x="9360" y="6581880"/>
            <a:ext cx="12172320" cy="266040"/>
          </a:xfrm>
          <a:prstGeom prst="rect">
            <a:avLst/>
          </a:prstGeom>
          <a:ln w="0">
            <a:noFill/>
          </a:ln>
        </p:spPr>
      </p:pic>
      <p:pic>
        <p:nvPicPr>
          <p:cNvPr id="116" name="Google Shape;209;p20_1" descr="image.png"/>
          <p:cNvPicPr/>
          <p:nvPr/>
        </p:nvPicPr>
        <p:blipFill>
          <a:blip r:embed="rId6"/>
          <a:stretch/>
        </p:blipFill>
        <p:spPr>
          <a:xfrm>
            <a:off x="590400" y="1843200"/>
            <a:ext cx="5257080" cy="4266360"/>
          </a:xfrm>
          <a:prstGeom prst="rect">
            <a:avLst/>
          </a:prstGeom>
          <a:ln w="0">
            <a:noFill/>
          </a:ln>
        </p:spPr>
      </p:pic>
      <p:sp>
        <p:nvSpPr>
          <p:cNvPr id="117" name="Google Shape;210;p20_1"/>
          <p:cNvSpPr/>
          <p:nvPr/>
        </p:nvSpPr>
        <p:spPr>
          <a:xfrm>
            <a:off x="6572160" y="2676600"/>
            <a:ext cx="5037840" cy="690120"/>
          </a:xfrm>
          <a:prstGeom prst="rect">
            <a:avLst/>
          </a:prstGeom>
          <a:noFill/>
          <a:ln w="0">
            <a:noFill/>
          </a:ln>
        </p:spPr>
        <p:style>
          <a:lnRef idx="0">
            <a:scrgbClr r="0" g="0" b="0"/>
          </a:lnRef>
          <a:fillRef idx="0">
            <a:scrgbClr r="0" g="0" b="0"/>
          </a:fillRef>
          <a:effectRef idx="0">
            <a:scrgbClr r="0" g="0" b="0"/>
          </a:effectRef>
          <a:fontRef idx="minor"/>
        </p:style>
        <p:txBody>
          <a:bodyPr lIns="0" tIns="0" rIns="0" bIns="0">
            <a:spAutoFit/>
          </a:bodyPr>
          <a:lstStyle/>
          <a:p>
            <a:pPr>
              <a:lnSpc>
                <a:spcPct val="112000"/>
              </a:lnSpc>
              <a:tabLst>
                <a:tab pos="0" algn="l"/>
              </a:tabLst>
            </a:pPr>
            <a:r>
              <a:rPr lang="en-US" sz="1350" b="1" strike="noStrike" spc="-1">
                <a:solidFill>
                  <a:srgbClr val="CBD5E1"/>
                </a:solidFill>
                <a:latin typeface="Inter"/>
                <a:ea typeface="Inter"/>
              </a:rPr>
              <a:t>Primary Surveillance Radar (PSR)</a:t>
            </a:r>
            <a:br/>
            <a:r>
              <a:rPr lang="en-US" sz="1350" b="0" i="1" strike="noStrike" spc="-1">
                <a:solidFill>
                  <a:srgbClr val="CBD5E1"/>
                </a:solidFill>
                <a:latin typeface="Inter"/>
                <a:ea typeface="Inter"/>
              </a:rPr>
              <a:t>Non-Cooperative.</a:t>
            </a:r>
            <a:r>
              <a:rPr lang="en-US" sz="1350" b="0" strike="noStrike" spc="-1">
                <a:solidFill>
                  <a:srgbClr val="CBD5E1"/>
                </a:solidFill>
                <a:latin typeface="Inter"/>
                <a:ea typeface="Inter"/>
              </a:rPr>
              <a:t> The direct descendant of Chain Home. The "Safety Net."</a:t>
            </a:r>
            <a:endParaRPr lang="en-NZ" sz="1350" b="0" strike="noStrike" spc="-1">
              <a:latin typeface="Arial"/>
            </a:endParaRPr>
          </a:p>
        </p:txBody>
      </p:sp>
      <p:sp>
        <p:nvSpPr>
          <p:cNvPr id="118" name="Google Shape;213;p20_1"/>
          <p:cNvSpPr/>
          <p:nvPr/>
        </p:nvSpPr>
        <p:spPr>
          <a:xfrm>
            <a:off x="6334200" y="2676600"/>
            <a:ext cx="104040" cy="307800"/>
          </a:xfrm>
          <a:prstGeom prst="rect">
            <a:avLst/>
          </a:prstGeom>
          <a:noFill/>
          <a:ln w="0">
            <a:noFill/>
          </a:ln>
        </p:spPr>
        <p:style>
          <a:lnRef idx="0">
            <a:scrgbClr r="0" g="0" b="0"/>
          </a:lnRef>
          <a:fillRef idx="0">
            <a:scrgbClr r="0" g="0" b="0"/>
          </a:fillRef>
          <a:effectRef idx="0">
            <a:scrgbClr r="0" g="0" b="0"/>
          </a:effectRef>
          <a:fontRef idx="minor"/>
        </p:style>
        <p:txBody>
          <a:bodyPr lIns="0" tIns="0" rIns="0" bIns="0">
            <a:spAutoFit/>
          </a:bodyPr>
          <a:lstStyle/>
          <a:p>
            <a:pPr>
              <a:lnSpc>
                <a:spcPct val="150000"/>
              </a:lnSpc>
              <a:tabLst>
                <a:tab pos="0" algn="l"/>
              </a:tabLst>
            </a:pPr>
            <a:r>
              <a:rPr lang="en-US" sz="1350" b="1" strike="noStrike" spc="-1">
                <a:solidFill>
                  <a:srgbClr val="38BDF8"/>
                </a:solidFill>
                <a:latin typeface="JetBrains Mono"/>
                <a:ea typeface="JetBrains Mono"/>
              </a:rPr>
              <a:t>&gt;</a:t>
            </a:r>
            <a:endParaRPr lang="en-NZ" sz="1350" b="0" strike="noStrike" spc="-1">
              <a:latin typeface="Arial"/>
            </a:endParaRPr>
          </a:p>
        </p:txBody>
      </p:sp>
      <p:sp>
        <p:nvSpPr>
          <p:cNvPr id="119" name="Google Shape;216;p20_1"/>
          <p:cNvSpPr/>
          <p:nvPr/>
        </p:nvSpPr>
        <p:spPr>
          <a:xfrm>
            <a:off x="581040" y="708120"/>
            <a:ext cx="11580840" cy="4118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spAutoFit/>
          </a:bodyPr>
          <a:lstStyle/>
          <a:p>
            <a:pPr>
              <a:lnSpc>
                <a:spcPct val="100000"/>
              </a:lnSpc>
              <a:tabLst>
                <a:tab pos="0" algn="l"/>
              </a:tabLst>
            </a:pPr>
            <a:r>
              <a:rPr lang="en-US" sz="2700" b="1" strike="noStrike" spc="-1" dirty="0">
                <a:solidFill>
                  <a:srgbClr val="38BDF8"/>
                </a:solidFill>
                <a:latin typeface="JetBrains Mono"/>
                <a:ea typeface="JetBrains Mono"/>
              </a:rPr>
              <a:t>Primary Surveillance </a:t>
            </a:r>
            <a:r>
              <a:rPr lang="en-US" sz="2700" b="1" spc="-1" dirty="0">
                <a:solidFill>
                  <a:srgbClr val="38BDF8"/>
                </a:solidFill>
                <a:latin typeface="JetBrains Mono"/>
                <a:ea typeface="JetBrains Mono"/>
              </a:rPr>
              <a:t>R</a:t>
            </a:r>
            <a:r>
              <a:rPr lang="en-US" sz="2700" b="1" strike="noStrike" spc="-1" dirty="0">
                <a:solidFill>
                  <a:srgbClr val="38BDF8"/>
                </a:solidFill>
                <a:latin typeface="JetBrains Mono"/>
                <a:ea typeface="JetBrains Mono"/>
              </a:rPr>
              <a:t>adar (PSR)</a:t>
            </a:r>
            <a:endParaRPr lang="en-NZ" sz="2700" spc="-1" dirty="0"/>
          </a:p>
        </p:txBody>
      </p:sp>
      <p:sp>
        <p:nvSpPr>
          <p:cNvPr id="120" name="Google Shape;217;p20_1"/>
          <p:cNvSpPr/>
          <p:nvPr/>
        </p:nvSpPr>
        <p:spPr>
          <a:xfrm>
            <a:off x="581040" y="1276200"/>
            <a:ext cx="11029320" cy="18360"/>
          </a:xfrm>
          <a:prstGeom prst="rect">
            <a:avLst/>
          </a:prstGeom>
          <a:solidFill>
            <a:srgbClr val="1E293B"/>
          </a:solidFill>
          <a:ln w="0">
            <a:noFill/>
          </a:ln>
        </p:spPr>
        <p:style>
          <a:lnRef idx="0">
            <a:scrgbClr r="0" g="0" b="0"/>
          </a:lnRef>
          <a:fillRef idx="0">
            <a:scrgbClr r="0" g="0" b="0"/>
          </a:fillRef>
          <a:effectRef idx="0">
            <a:scrgbClr r="0" g="0" b="0"/>
          </a:effectRef>
          <a:fontRef idx="minor"/>
        </p:style>
        <p:txBody>
          <a:bodyPr/>
          <a:lstStyle/>
          <a:p>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9CD280-3296-9FD3-EC9E-73175BF0DDC9}"/>
            </a:ext>
          </a:extLst>
        </p:cNvPr>
        <p:cNvGrpSpPr/>
        <p:nvPr/>
      </p:nvGrpSpPr>
      <p:grpSpPr>
        <a:xfrm>
          <a:off x="0" y="0"/>
          <a:ext cx="0" cy="0"/>
          <a:chOff x="0" y="0"/>
          <a:chExt cx="0" cy="0"/>
        </a:xfrm>
      </p:grpSpPr>
      <p:pic>
        <p:nvPicPr>
          <p:cNvPr id="112" name="Google Shape;205;p20_0" descr="image.png">
            <a:extLst>
              <a:ext uri="{FF2B5EF4-FFF2-40B4-BE49-F238E27FC236}">
                <a16:creationId xmlns:a16="http://schemas.microsoft.com/office/drawing/2014/main" id="{B9A124C5-9956-0550-708F-7C4B2C3863DB}"/>
              </a:ext>
            </a:extLst>
          </p:cNvPr>
          <p:cNvPicPr/>
          <p:nvPr/>
        </p:nvPicPr>
        <p:blipFill>
          <a:blip r:embed="rId3"/>
          <a:stretch/>
        </p:blipFill>
        <p:spPr>
          <a:xfrm>
            <a:off x="0" y="0"/>
            <a:ext cx="12191400" cy="6857280"/>
          </a:xfrm>
          <a:prstGeom prst="rect">
            <a:avLst/>
          </a:prstGeom>
          <a:ln w="0">
            <a:noFill/>
          </a:ln>
        </p:spPr>
      </p:pic>
      <p:pic>
        <p:nvPicPr>
          <p:cNvPr id="114" name="Google Shape;207;p20_1" descr="image.png">
            <a:extLst>
              <a:ext uri="{FF2B5EF4-FFF2-40B4-BE49-F238E27FC236}">
                <a16:creationId xmlns:a16="http://schemas.microsoft.com/office/drawing/2014/main" id="{6BCD5E3F-396E-1D4D-9EAD-5C782969995E}"/>
              </a:ext>
            </a:extLst>
          </p:cNvPr>
          <p:cNvPicPr/>
          <p:nvPr/>
        </p:nvPicPr>
        <p:blipFill>
          <a:blip r:embed="rId4"/>
          <a:stretch/>
        </p:blipFill>
        <p:spPr>
          <a:xfrm>
            <a:off x="9360" y="9360"/>
            <a:ext cx="12172320" cy="266040"/>
          </a:xfrm>
          <a:prstGeom prst="rect">
            <a:avLst/>
          </a:prstGeom>
          <a:ln w="0">
            <a:noFill/>
          </a:ln>
        </p:spPr>
      </p:pic>
      <p:pic>
        <p:nvPicPr>
          <p:cNvPr id="115" name="Google Shape;208;p20_1" descr="image.png">
            <a:extLst>
              <a:ext uri="{FF2B5EF4-FFF2-40B4-BE49-F238E27FC236}">
                <a16:creationId xmlns:a16="http://schemas.microsoft.com/office/drawing/2014/main" id="{1CB3ACEC-895C-3FA2-EC39-676EC662C353}"/>
              </a:ext>
            </a:extLst>
          </p:cNvPr>
          <p:cNvPicPr/>
          <p:nvPr/>
        </p:nvPicPr>
        <p:blipFill>
          <a:blip r:embed="rId4"/>
          <a:stretch/>
        </p:blipFill>
        <p:spPr>
          <a:xfrm>
            <a:off x="9360" y="6581880"/>
            <a:ext cx="12172320" cy="266040"/>
          </a:xfrm>
          <a:prstGeom prst="rect">
            <a:avLst/>
          </a:prstGeom>
          <a:ln w="0">
            <a:noFill/>
          </a:ln>
        </p:spPr>
      </p:pic>
      <p:sp>
        <p:nvSpPr>
          <p:cNvPr id="117" name="Google Shape;210;p20_1">
            <a:extLst>
              <a:ext uri="{FF2B5EF4-FFF2-40B4-BE49-F238E27FC236}">
                <a16:creationId xmlns:a16="http://schemas.microsoft.com/office/drawing/2014/main" id="{7E89846C-F122-47CF-1DC5-59DE6AFCC056}"/>
              </a:ext>
            </a:extLst>
          </p:cNvPr>
          <p:cNvSpPr/>
          <p:nvPr/>
        </p:nvSpPr>
        <p:spPr>
          <a:xfrm>
            <a:off x="4231219" y="1436381"/>
            <a:ext cx="7378781" cy="1377365"/>
          </a:xfrm>
          <a:prstGeom prst="rect">
            <a:avLst/>
          </a:prstGeom>
          <a:noFill/>
          <a:ln w="0">
            <a:noFill/>
          </a:ln>
        </p:spPr>
        <p:style>
          <a:lnRef idx="0">
            <a:scrgbClr r="0" g="0" b="0"/>
          </a:lnRef>
          <a:fillRef idx="0">
            <a:scrgbClr r="0" g="0" b="0"/>
          </a:fillRef>
          <a:effectRef idx="0">
            <a:scrgbClr r="0" g="0" b="0"/>
          </a:effectRef>
          <a:fontRef idx="minor"/>
        </p:style>
        <p:txBody>
          <a:bodyPr wrap="square" lIns="0" tIns="0" rIns="0" bIns="0">
            <a:spAutoFit/>
          </a:bodyPr>
          <a:lstStyle/>
          <a:p>
            <a:pPr>
              <a:lnSpc>
                <a:spcPct val="112000"/>
              </a:lnSpc>
              <a:tabLst>
                <a:tab pos="0" algn="l"/>
              </a:tabLst>
            </a:pPr>
            <a:r>
              <a:rPr lang="en-AU" sz="1350" b="1" strike="noStrike" spc="-1" dirty="0">
                <a:solidFill>
                  <a:srgbClr val="CBD5E1"/>
                </a:solidFill>
                <a:latin typeface="Inter"/>
                <a:ea typeface="Inter"/>
              </a:rPr>
              <a:t>Only basic information is available</a:t>
            </a:r>
          </a:p>
          <a:p>
            <a:pPr>
              <a:lnSpc>
                <a:spcPct val="112000"/>
              </a:lnSpc>
              <a:tabLst>
                <a:tab pos="0" algn="l"/>
              </a:tabLst>
            </a:pPr>
            <a:r>
              <a:rPr lang="en-AU" sz="1350" b="1" strike="noStrike" spc="-1" dirty="0">
                <a:solidFill>
                  <a:srgbClr val="CBD5E1"/>
                </a:solidFill>
                <a:latin typeface="Inter"/>
                <a:ea typeface="Inter"/>
              </a:rPr>
              <a:t>Limited by distance, weather, size of the target</a:t>
            </a:r>
          </a:p>
          <a:p>
            <a:pPr>
              <a:lnSpc>
                <a:spcPct val="112000"/>
              </a:lnSpc>
              <a:tabLst>
                <a:tab pos="0" algn="l"/>
              </a:tabLst>
            </a:pPr>
            <a:r>
              <a:rPr lang="en-AU" sz="1350" b="1" spc="-1" dirty="0">
                <a:solidFill>
                  <a:srgbClr val="CBD5E1"/>
                </a:solidFill>
                <a:latin typeface="Inter"/>
                <a:ea typeface="Inter"/>
              </a:rPr>
              <a:t>Cone of silence reduces the efficiency of operations</a:t>
            </a:r>
            <a:endParaRPr lang="en-AU" sz="1350" b="1" strike="noStrike" spc="-1" dirty="0">
              <a:solidFill>
                <a:srgbClr val="CBD5E1"/>
              </a:solidFill>
              <a:latin typeface="Inter"/>
              <a:ea typeface="Inter"/>
            </a:endParaRPr>
          </a:p>
          <a:p>
            <a:pPr>
              <a:lnSpc>
                <a:spcPct val="112000"/>
              </a:lnSpc>
              <a:tabLst>
                <a:tab pos="0" algn="l"/>
              </a:tabLst>
            </a:pPr>
            <a:endParaRPr lang="en-AU" sz="1350" b="1" strike="noStrike" spc="-1" dirty="0">
              <a:solidFill>
                <a:srgbClr val="CBD5E1"/>
              </a:solidFill>
              <a:latin typeface="Inter"/>
              <a:ea typeface="Inter"/>
            </a:endParaRPr>
          </a:p>
          <a:p>
            <a:pPr>
              <a:lnSpc>
                <a:spcPct val="112000"/>
              </a:lnSpc>
              <a:tabLst>
                <a:tab pos="0" algn="l"/>
              </a:tabLst>
            </a:pPr>
            <a:endParaRPr lang="en-AU" sz="1350" b="1" strike="noStrike" spc="-1" dirty="0">
              <a:solidFill>
                <a:srgbClr val="CBD5E1"/>
              </a:solidFill>
              <a:latin typeface="Inter"/>
              <a:ea typeface="Inter"/>
            </a:endParaRPr>
          </a:p>
          <a:p>
            <a:pPr>
              <a:lnSpc>
                <a:spcPct val="112000"/>
              </a:lnSpc>
              <a:tabLst>
                <a:tab pos="0" algn="l"/>
              </a:tabLst>
            </a:pPr>
            <a:r>
              <a:rPr lang="en-NZ" sz="1350" spc="-1" dirty="0">
                <a:latin typeface="Arial"/>
              </a:rPr>
              <a:t>-</a:t>
            </a:r>
            <a:endParaRPr lang="en-NZ" sz="1350" b="0" strike="noStrike" spc="-1" dirty="0">
              <a:latin typeface="Arial"/>
            </a:endParaRPr>
          </a:p>
        </p:txBody>
      </p:sp>
      <p:sp>
        <p:nvSpPr>
          <p:cNvPr id="119" name="Google Shape;216;p20_1">
            <a:extLst>
              <a:ext uri="{FF2B5EF4-FFF2-40B4-BE49-F238E27FC236}">
                <a16:creationId xmlns:a16="http://schemas.microsoft.com/office/drawing/2014/main" id="{671BA612-1B3D-6E08-103A-C4232D8016D6}"/>
              </a:ext>
            </a:extLst>
          </p:cNvPr>
          <p:cNvSpPr/>
          <p:nvPr/>
        </p:nvSpPr>
        <p:spPr>
          <a:xfrm>
            <a:off x="581040" y="708120"/>
            <a:ext cx="11580840" cy="4118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spAutoFit/>
          </a:bodyPr>
          <a:lstStyle/>
          <a:p>
            <a:pPr>
              <a:lnSpc>
                <a:spcPct val="100000"/>
              </a:lnSpc>
              <a:tabLst>
                <a:tab pos="0" algn="l"/>
              </a:tabLst>
            </a:pPr>
            <a:r>
              <a:rPr lang="en-US" sz="2700" b="1" strike="noStrike" spc="-1" dirty="0">
                <a:solidFill>
                  <a:srgbClr val="38BDF8"/>
                </a:solidFill>
                <a:latin typeface="JetBrains Mono"/>
                <a:ea typeface="JetBrains Mono"/>
              </a:rPr>
              <a:t>Primary Surveillance </a:t>
            </a:r>
            <a:r>
              <a:rPr lang="en-US" sz="2700" b="1" spc="-1" dirty="0">
                <a:solidFill>
                  <a:srgbClr val="38BDF8"/>
                </a:solidFill>
                <a:latin typeface="JetBrains Mono"/>
                <a:ea typeface="JetBrains Mono"/>
              </a:rPr>
              <a:t>R</a:t>
            </a:r>
            <a:r>
              <a:rPr lang="en-US" sz="2700" b="1" strike="noStrike" spc="-1" dirty="0">
                <a:solidFill>
                  <a:srgbClr val="38BDF8"/>
                </a:solidFill>
                <a:latin typeface="JetBrains Mono"/>
                <a:ea typeface="JetBrains Mono"/>
              </a:rPr>
              <a:t>adar (PSR)</a:t>
            </a:r>
            <a:endParaRPr lang="en-NZ" sz="2700" spc="-1" dirty="0"/>
          </a:p>
        </p:txBody>
      </p:sp>
      <p:sp>
        <p:nvSpPr>
          <p:cNvPr id="120" name="Google Shape;217;p20_1">
            <a:extLst>
              <a:ext uri="{FF2B5EF4-FFF2-40B4-BE49-F238E27FC236}">
                <a16:creationId xmlns:a16="http://schemas.microsoft.com/office/drawing/2014/main" id="{FB0996F3-29BD-A5D9-A4A9-000F03C71BA3}"/>
              </a:ext>
            </a:extLst>
          </p:cNvPr>
          <p:cNvSpPr/>
          <p:nvPr/>
        </p:nvSpPr>
        <p:spPr>
          <a:xfrm>
            <a:off x="581040" y="1276200"/>
            <a:ext cx="11029320" cy="18360"/>
          </a:xfrm>
          <a:prstGeom prst="rect">
            <a:avLst/>
          </a:prstGeom>
          <a:solidFill>
            <a:srgbClr val="1E293B"/>
          </a:solidFill>
          <a:ln w="0">
            <a:noFill/>
          </a:ln>
        </p:spPr>
        <p:style>
          <a:lnRef idx="0">
            <a:scrgbClr r="0" g="0" b="0"/>
          </a:lnRef>
          <a:fillRef idx="0">
            <a:scrgbClr r="0" g="0" b="0"/>
          </a:fillRef>
          <a:effectRef idx="0">
            <a:scrgbClr r="0" g="0" b="0"/>
          </a:effectRef>
          <a:fontRef idx="minor"/>
        </p:style>
        <p:txBody>
          <a:bodyPr/>
          <a:lstStyle/>
          <a:p>
            <a:endParaRPr lang="en-US"/>
          </a:p>
        </p:txBody>
      </p:sp>
      <p:pic>
        <p:nvPicPr>
          <p:cNvPr id="1026" name="Picture 2">
            <a:extLst>
              <a:ext uri="{FF2B5EF4-FFF2-40B4-BE49-F238E27FC236}">
                <a16:creationId xmlns:a16="http://schemas.microsoft.com/office/drawing/2014/main" id="{F8260258-2943-D512-2980-AFAE38AD54F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1024" y="1294560"/>
            <a:ext cx="3629171" cy="451425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9B6C7839-CC75-12EE-7BFB-3DF88C383C3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05593" y="2459539"/>
            <a:ext cx="3510409" cy="3256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31448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1" name="Google Shape;162;p18" descr="image.png"/>
          <p:cNvPicPr/>
          <p:nvPr/>
        </p:nvPicPr>
        <p:blipFill>
          <a:blip r:embed="rId3"/>
          <a:stretch/>
        </p:blipFill>
        <p:spPr>
          <a:xfrm>
            <a:off x="0" y="0"/>
            <a:ext cx="12191400" cy="6857280"/>
          </a:xfrm>
          <a:prstGeom prst="rect">
            <a:avLst/>
          </a:prstGeom>
          <a:ln w="0">
            <a:noFill/>
          </a:ln>
        </p:spPr>
      </p:pic>
      <p:pic>
        <p:nvPicPr>
          <p:cNvPr id="122" name="Google Shape;163;p18" descr="image.png"/>
          <p:cNvPicPr/>
          <p:nvPr/>
        </p:nvPicPr>
        <p:blipFill>
          <a:blip r:embed="rId4"/>
          <a:stretch/>
        </p:blipFill>
        <p:spPr>
          <a:xfrm>
            <a:off x="581040" y="4224240"/>
            <a:ext cx="11029320" cy="1904400"/>
          </a:xfrm>
          <a:prstGeom prst="rect">
            <a:avLst/>
          </a:prstGeom>
          <a:ln w="0">
            <a:noFill/>
          </a:ln>
        </p:spPr>
      </p:pic>
      <p:pic>
        <p:nvPicPr>
          <p:cNvPr id="123" name="Google Shape;164;p18" descr="image.png"/>
          <p:cNvPicPr/>
          <p:nvPr/>
        </p:nvPicPr>
        <p:blipFill>
          <a:blip r:embed="rId5"/>
          <a:stretch/>
        </p:blipFill>
        <p:spPr>
          <a:xfrm>
            <a:off x="581040" y="1824120"/>
            <a:ext cx="3517200" cy="2113920"/>
          </a:xfrm>
          <a:prstGeom prst="rect">
            <a:avLst/>
          </a:prstGeom>
          <a:ln w="0">
            <a:noFill/>
          </a:ln>
        </p:spPr>
      </p:pic>
      <p:pic>
        <p:nvPicPr>
          <p:cNvPr id="124" name="Google Shape;165;p18" descr="image.png"/>
          <p:cNvPicPr/>
          <p:nvPr/>
        </p:nvPicPr>
        <p:blipFill>
          <a:blip r:embed="rId6"/>
          <a:stretch/>
        </p:blipFill>
        <p:spPr>
          <a:xfrm>
            <a:off x="4336920" y="1824120"/>
            <a:ext cx="3517200" cy="2113920"/>
          </a:xfrm>
          <a:prstGeom prst="rect">
            <a:avLst/>
          </a:prstGeom>
          <a:ln w="0">
            <a:noFill/>
          </a:ln>
        </p:spPr>
      </p:pic>
      <p:pic>
        <p:nvPicPr>
          <p:cNvPr id="125" name="Google Shape;166;p18" descr="image.png"/>
          <p:cNvPicPr/>
          <p:nvPr/>
        </p:nvPicPr>
        <p:blipFill>
          <a:blip r:embed="rId7"/>
          <a:stretch/>
        </p:blipFill>
        <p:spPr>
          <a:xfrm>
            <a:off x="8092800" y="1824120"/>
            <a:ext cx="3517200" cy="2113920"/>
          </a:xfrm>
          <a:prstGeom prst="rect">
            <a:avLst/>
          </a:prstGeom>
          <a:ln w="0">
            <a:noFill/>
          </a:ln>
        </p:spPr>
      </p:pic>
      <p:pic>
        <p:nvPicPr>
          <p:cNvPr id="126" name="Google Shape;167;p18" descr="image.png"/>
          <p:cNvPicPr/>
          <p:nvPr/>
        </p:nvPicPr>
        <p:blipFill>
          <a:blip r:embed="rId8"/>
          <a:stretch/>
        </p:blipFill>
        <p:spPr>
          <a:xfrm>
            <a:off x="9360" y="9360"/>
            <a:ext cx="12172320" cy="266040"/>
          </a:xfrm>
          <a:prstGeom prst="rect">
            <a:avLst/>
          </a:prstGeom>
          <a:ln w="0">
            <a:noFill/>
          </a:ln>
        </p:spPr>
      </p:pic>
      <p:pic>
        <p:nvPicPr>
          <p:cNvPr id="127" name="Google Shape;168;p18" descr="image.png"/>
          <p:cNvPicPr/>
          <p:nvPr/>
        </p:nvPicPr>
        <p:blipFill>
          <a:blip r:embed="rId8"/>
          <a:stretch/>
        </p:blipFill>
        <p:spPr>
          <a:xfrm>
            <a:off x="9360" y="6581880"/>
            <a:ext cx="12172320" cy="266040"/>
          </a:xfrm>
          <a:prstGeom prst="rect">
            <a:avLst/>
          </a:prstGeom>
          <a:ln w="0">
            <a:noFill/>
          </a:ln>
        </p:spPr>
      </p:pic>
      <p:pic>
        <p:nvPicPr>
          <p:cNvPr id="128" name="Google Shape;169;p18" descr="image.png"/>
          <p:cNvPicPr/>
          <p:nvPr/>
        </p:nvPicPr>
        <p:blipFill>
          <a:blip r:embed="rId9"/>
          <a:stretch/>
        </p:blipFill>
        <p:spPr>
          <a:xfrm>
            <a:off x="590400" y="4233960"/>
            <a:ext cx="11010240" cy="1885320"/>
          </a:xfrm>
          <a:prstGeom prst="rect">
            <a:avLst/>
          </a:prstGeom>
          <a:ln w="0">
            <a:noFill/>
          </a:ln>
        </p:spPr>
      </p:pic>
      <p:sp>
        <p:nvSpPr>
          <p:cNvPr id="129" name="Google Shape;170;p18"/>
          <p:cNvSpPr/>
          <p:nvPr/>
        </p:nvSpPr>
        <p:spPr>
          <a:xfrm>
            <a:off x="828720" y="2490840"/>
            <a:ext cx="3021840" cy="924120"/>
          </a:xfrm>
          <a:prstGeom prst="rect">
            <a:avLst/>
          </a:prstGeom>
          <a:noFill/>
          <a:ln w="0">
            <a:noFill/>
          </a:ln>
        </p:spPr>
        <p:style>
          <a:lnRef idx="0">
            <a:scrgbClr r="0" g="0" b="0"/>
          </a:lnRef>
          <a:fillRef idx="0">
            <a:scrgbClr r="0" g="0" b="0"/>
          </a:fillRef>
          <a:effectRef idx="0">
            <a:scrgbClr r="0" g="0" b="0"/>
          </a:effectRef>
          <a:fontRef idx="minor"/>
        </p:style>
        <p:txBody>
          <a:bodyPr lIns="0" tIns="0" rIns="0" bIns="0">
            <a:spAutoFit/>
          </a:bodyPr>
          <a:lstStyle/>
          <a:p>
            <a:pPr>
              <a:lnSpc>
                <a:spcPct val="150000"/>
              </a:lnSpc>
              <a:tabLst>
                <a:tab pos="0" algn="l"/>
              </a:tabLst>
            </a:pPr>
            <a:r>
              <a:rPr lang="en-US" sz="1350" b="0" strike="noStrike" spc="-1">
                <a:solidFill>
                  <a:srgbClr val="CBD5E1"/>
                </a:solidFill>
                <a:latin typeface="Inter"/>
                <a:ea typeface="Inter"/>
              </a:rPr>
              <a:t>Radar is blind to intent. An enemy bomber and a friendly fighter look identical as "blips" on an A-Scope.</a:t>
            </a:r>
            <a:endParaRPr lang="en-NZ" sz="1350" b="0" strike="noStrike" spc="-1">
              <a:latin typeface="Arial"/>
            </a:endParaRPr>
          </a:p>
        </p:txBody>
      </p:sp>
      <p:sp>
        <p:nvSpPr>
          <p:cNvPr id="130" name="Google Shape;171;p18"/>
          <p:cNvSpPr/>
          <p:nvPr/>
        </p:nvSpPr>
        <p:spPr>
          <a:xfrm>
            <a:off x="4584600" y="2490840"/>
            <a:ext cx="3021840" cy="615960"/>
          </a:xfrm>
          <a:prstGeom prst="rect">
            <a:avLst/>
          </a:prstGeom>
          <a:noFill/>
          <a:ln w="0">
            <a:noFill/>
          </a:ln>
        </p:spPr>
        <p:style>
          <a:lnRef idx="0">
            <a:scrgbClr r="0" g="0" b="0"/>
          </a:lnRef>
          <a:fillRef idx="0">
            <a:scrgbClr r="0" g="0" b="0"/>
          </a:fillRef>
          <a:effectRef idx="0">
            <a:scrgbClr r="0" g="0" b="0"/>
          </a:effectRef>
          <a:fontRef idx="minor"/>
        </p:style>
        <p:txBody>
          <a:bodyPr lIns="0" tIns="0" rIns="0" bIns="0">
            <a:spAutoFit/>
          </a:bodyPr>
          <a:lstStyle/>
          <a:p>
            <a:pPr>
              <a:lnSpc>
                <a:spcPct val="150000"/>
              </a:lnSpc>
              <a:tabLst>
                <a:tab pos="0" algn="l"/>
              </a:tabLst>
            </a:pPr>
            <a:r>
              <a:rPr lang="en-US" sz="1350" b="1" strike="noStrike" spc="-1">
                <a:solidFill>
                  <a:srgbClr val="CBD5E1"/>
                </a:solidFill>
                <a:latin typeface="Inter"/>
                <a:ea typeface="Inter"/>
              </a:rPr>
              <a:t>I.F.F.</a:t>
            </a:r>
            <a:r>
              <a:rPr lang="en-US" sz="1350" b="0" strike="noStrike" spc="-1">
                <a:solidFill>
                  <a:srgbClr val="CBD5E1"/>
                </a:solidFill>
                <a:latin typeface="Inter"/>
                <a:ea typeface="Inter"/>
              </a:rPr>
              <a:t> (Identification Friend or Foe). We needed the aircraft to </a:t>
            </a:r>
            <a:r>
              <a:rPr lang="en-US" sz="1350" b="0" i="1" strike="noStrike" spc="-1">
                <a:solidFill>
                  <a:srgbClr val="CBD5E1"/>
                </a:solidFill>
                <a:latin typeface="Inter"/>
                <a:ea typeface="Inter"/>
              </a:rPr>
              <a:t>cooperate</a:t>
            </a:r>
            <a:r>
              <a:rPr lang="en-US" sz="1350" b="0" strike="noStrike" spc="-1">
                <a:solidFill>
                  <a:srgbClr val="CBD5E1"/>
                </a:solidFill>
                <a:latin typeface="Inter"/>
                <a:ea typeface="Inter"/>
              </a:rPr>
              <a:t>.</a:t>
            </a:r>
            <a:endParaRPr lang="en-NZ" sz="1350" b="0" strike="noStrike" spc="-1">
              <a:latin typeface="Arial"/>
            </a:endParaRPr>
          </a:p>
        </p:txBody>
      </p:sp>
      <p:sp>
        <p:nvSpPr>
          <p:cNvPr id="131" name="Google Shape;172;p18"/>
          <p:cNvSpPr/>
          <p:nvPr/>
        </p:nvSpPr>
        <p:spPr>
          <a:xfrm>
            <a:off x="8340480" y="2490840"/>
            <a:ext cx="3021840" cy="1232280"/>
          </a:xfrm>
          <a:prstGeom prst="rect">
            <a:avLst/>
          </a:prstGeom>
          <a:noFill/>
          <a:ln w="0">
            <a:noFill/>
          </a:ln>
        </p:spPr>
        <p:style>
          <a:lnRef idx="0">
            <a:scrgbClr r="0" g="0" b="0"/>
          </a:lnRef>
          <a:fillRef idx="0">
            <a:scrgbClr r="0" g="0" b="0"/>
          </a:fillRef>
          <a:effectRef idx="0">
            <a:scrgbClr r="0" g="0" b="0"/>
          </a:effectRef>
          <a:fontRef idx="minor"/>
        </p:style>
        <p:txBody>
          <a:bodyPr lIns="0" tIns="0" rIns="0" bIns="0">
            <a:spAutoFit/>
          </a:bodyPr>
          <a:lstStyle/>
          <a:p>
            <a:pPr>
              <a:lnSpc>
                <a:spcPct val="150000"/>
              </a:lnSpc>
              <a:tabLst>
                <a:tab pos="0" algn="l"/>
              </a:tabLst>
            </a:pPr>
            <a:r>
              <a:rPr lang="en-US" sz="1350" b="0" strike="noStrike" spc="-1">
                <a:solidFill>
                  <a:srgbClr val="CBD5E1"/>
                </a:solidFill>
                <a:latin typeface="Inter"/>
                <a:ea typeface="Inter"/>
              </a:rPr>
              <a:t>A portmanteau of </a:t>
            </a:r>
            <a:r>
              <a:rPr lang="en-US" sz="1350" b="1" strike="noStrike" spc="-1">
                <a:solidFill>
                  <a:srgbClr val="CBD5E1"/>
                </a:solidFill>
                <a:latin typeface="Inter"/>
                <a:ea typeface="Inter"/>
              </a:rPr>
              <a:t>Trans</a:t>
            </a:r>
            <a:r>
              <a:rPr lang="en-US" sz="1350" b="0" strike="noStrike" spc="-1">
                <a:solidFill>
                  <a:srgbClr val="CBD5E1"/>
                </a:solidFill>
                <a:latin typeface="Inter"/>
                <a:ea typeface="Inter"/>
              </a:rPr>
              <a:t>mitter-Res</a:t>
            </a:r>
            <a:r>
              <a:rPr lang="en-US" sz="1350" b="1" strike="noStrike" spc="-1">
                <a:solidFill>
                  <a:srgbClr val="CBD5E1"/>
                </a:solidFill>
                <a:latin typeface="Inter"/>
                <a:ea typeface="Inter"/>
              </a:rPr>
              <a:t>ponder</a:t>
            </a:r>
            <a:r>
              <a:rPr lang="en-US" sz="1350" b="0" strike="noStrike" spc="-1">
                <a:solidFill>
                  <a:srgbClr val="CBD5E1"/>
                </a:solidFill>
                <a:latin typeface="Inter"/>
                <a:ea typeface="Inter"/>
              </a:rPr>
              <a:t>. A device that listens for a radar pulse and fires back a distinct signal.</a:t>
            </a:r>
            <a:endParaRPr lang="en-NZ" sz="1350" b="0" strike="noStrike" spc="-1">
              <a:latin typeface="Arial"/>
            </a:endParaRPr>
          </a:p>
        </p:txBody>
      </p:sp>
      <p:sp>
        <p:nvSpPr>
          <p:cNvPr id="132" name="Google Shape;173;p18"/>
          <p:cNvSpPr/>
          <p:nvPr/>
        </p:nvSpPr>
        <p:spPr>
          <a:xfrm>
            <a:off x="581040" y="708120"/>
            <a:ext cx="11580840" cy="4118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spAutoFit/>
          </a:bodyPr>
          <a:lstStyle/>
          <a:p>
            <a:pPr>
              <a:lnSpc>
                <a:spcPct val="100000"/>
              </a:lnSpc>
              <a:tabLst>
                <a:tab pos="0" algn="l"/>
              </a:tabLst>
            </a:pPr>
            <a:r>
              <a:rPr lang="en-US" sz="2700" b="1" strike="noStrike" spc="-1">
                <a:solidFill>
                  <a:srgbClr val="38BDF8"/>
                </a:solidFill>
                <a:latin typeface="JetBrains Mono"/>
                <a:ea typeface="JetBrains Mono"/>
              </a:rPr>
              <a:t>Identity Crisis: The IFF Problem</a:t>
            </a:r>
            <a:endParaRPr lang="en-NZ" sz="2700" b="0" strike="noStrike" spc="-1">
              <a:latin typeface="Arial"/>
            </a:endParaRPr>
          </a:p>
        </p:txBody>
      </p:sp>
      <p:sp>
        <p:nvSpPr>
          <p:cNvPr id="133" name="Google Shape;174;p18"/>
          <p:cNvSpPr/>
          <p:nvPr/>
        </p:nvSpPr>
        <p:spPr>
          <a:xfrm>
            <a:off x="581040" y="1276200"/>
            <a:ext cx="11029320" cy="18360"/>
          </a:xfrm>
          <a:prstGeom prst="rect">
            <a:avLst/>
          </a:prstGeom>
          <a:solidFill>
            <a:srgbClr val="1E293B"/>
          </a:solidFill>
          <a:ln w="0">
            <a:noFill/>
          </a:ln>
        </p:spPr>
        <p:style>
          <a:lnRef idx="0">
            <a:scrgbClr r="0" g="0" b="0"/>
          </a:lnRef>
          <a:fillRef idx="0">
            <a:scrgbClr r="0" g="0" b="0"/>
          </a:fillRef>
          <a:effectRef idx="0">
            <a:scrgbClr r="0" g="0" b="0"/>
          </a:effectRef>
          <a:fontRef idx="minor"/>
        </p:style>
        <p:txBody>
          <a:bodyPr/>
          <a:lstStyle/>
          <a:p>
            <a:endParaRPr lang="en-US"/>
          </a:p>
        </p:txBody>
      </p:sp>
      <p:sp>
        <p:nvSpPr>
          <p:cNvPr id="134" name="Google Shape;175;p18"/>
          <p:cNvSpPr/>
          <p:nvPr/>
        </p:nvSpPr>
        <p:spPr>
          <a:xfrm>
            <a:off x="828720" y="2071800"/>
            <a:ext cx="3173040" cy="228240"/>
          </a:xfrm>
          <a:prstGeom prst="rect">
            <a:avLst/>
          </a:prstGeom>
          <a:noFill/>
          <a:ln w="0">
            <a:noFill/>
          </a:ln>
        </p:spPr>
        <p:style>
          <a:lnRef idx="0">
            <a:scrgbClr r="0" g="0" b="0"/>
          </a:lnRef>
          <a:fillRef idx="0">
            <a:scrgbClr r="0" g="0" b="0"/>
          </a:fillRef>
          <a:effectRef idx="0">
            <a:scrgbClr r="0" g="0" b="0"/>
          </a:effectRef>
          <a:fontRef idx="minor"/>
        </p:style>
        <p:txBody>
          <a:bodyPr lIns="0" tIns="0" rIns="0" bIns="0">
            <a:spAutoFit/>
          </a:bodyPr>
          <a:lstStyle/>
          <a:p>
            <a:pPr>
              <a:lnSpc>
                <a:spcPct val="100000"/>
              </a:lnSpc>
              <a:tabLst>
                <a:tab pos="0" algn="l"/>
              </a:tabLst>
            </a:pPr>
            <a:r>
              <a:rPr lang="en-US" sz="1500" b="1" strike="noStrike" spc="-1">
                <a:solidFill>
                  <a:srgbClr val="38BDF8"/>
                </a:solidFill>
                <a:latin typeface="JetBrains Mono"/>
                <a:ea typeface="JetBrains Mono"/>
              </a:rPr>
              <a:t>The Problem</a:t>
            </a:r>
            <a:endParaRPr lang="en-NZ" sz="1500" b="0" strike="noStrike" spc="-1">
              <a:latin typeface="Arial"/>
            </a:endParaRPr>
          </a:p>
        </p:txBody>
      </p:sp>
      <p:sp>
        <p:nvSpPr>
          <p:cNvPr id="135" name="Google Shape;176;p18"/>
          <p:cNvSpPr/>
          <p:nvPr/>
        </p:nvSpPr>
        <p:spPr>
          <a:xfrm>
            <a:off x="4584600" y="2071800"/>
            <a:ext cx="3173040" cy="228240"/>
          </a:xfrm>
          <a:prstGeom prst="rect">
            <a:avLst/>
          </a:prstGeom>
          <a:noFill/>
          <a:ln w="0">
            <a:noFill/>
          </a:ln>
        </p:spPr>
        <p:style>
          <a:lnRef idx="0">
            <a:scrgbClr r="0" g="0" b="0"/>
          </a:lnRef>
          <a:fillRef idx="0">
            <a:scrgbClr r="0" g="0" b="0"/>
          </a:fillRef>
          <a:effectRef idx="0">
            <a:scrgbClr r="0" g="0" b="0"/>
          </a:effectRef>
          <a:fontRef idx="minor"/>
        </p:style>
        <p:txBody>
          <a:bodyPr lIns="0" tIns="0" rIns="0" bIns="0">
            <a:spAutoFit/>
          </a:bodyPr>
          <a:lstStyle/>
          <a:p>
            <a:pPr>
              <a:lnSpc>
                <a:spcPct val="100000"/>
              </a:lnSpc>
              <a:tabLst>
                <a:tab pos="0" algn="l"/>
              </a:tabLst>
            </a:pPr>
            <a:r>
              <a:rPr lang="en-US" sz="1500" b="1" strike="noStrike" spc="-1">
                <a:solidFill>
                  <a:srgbClr val="38BDF8"/>
                </a:solidFill>
                <a:latin typeface="JetBrains Mono"/>
                <a:ea typeface="JetBrains Mono"/>
              </a:rPr>
              <a:t>The Solution</a:t>
            </a:r>
            <a:endParaRPr lang="en-NZ" sz="1500" b="0" strike="noStrike" spc="-1">
              <a:latin typeface="Arial"/>
            </a:endParaRPr>
          </a:p>
        </p:txBody>
      </p:sp>
      <p:sp>
        <p:nvSpPr>
          <p:cNvPr id="136" name="Google Shape;177;p18"/>
          <p:cNvSpPr/>
          <p:nvPr/>
        </p:nvSpPr>
        <p:spPr>
          <a:xfrm>
            <a:off x="8340480" y="2071800"/>
            <a:ext cx="3173040" cy="228240"/>
          </a:xfrm>
          <a:prstGeom prst="rect">
            <a:avLst/>
          </a:prstGeom>
          <a:noFill/>
          <a:ln w="0">
            <a:noFill/>
          </a:ln>
        </p:spPr>
        <p:style>
          <a:lnRef idx="0">
            <a:scrgbClr r="0" g="0" b="0"/>
          </a:lnRef>
          <a:fillRef idx="0">
            <a:scrgbClr r="0" g="0" b="0"/>
          </a:fillRef>
          <a:effectRef idx="0">
            <a:scrgbClr r="0" g="0" b="0"/>
          </a:effectRef>
          <a:fontRef idx="minor"/>
        </p:style>
        <p:txBody>
          <a:bodyPr lIns="0" tIns="0" rIns="0" bIns="0">
            <a:spAutoFit/>
          </a:bodyPr>
          <a:lstStyle/>
          <a:p>
            <a:pPr>
              <a:lnSpc>
                <a:spcPct val="100000"/>
              </a:lnSpc>
              <a:tabLst>
                <a:tab pos="0" algn="l"/>
              </a:tabLst>
            </a:pPr>
            <a:r>
              <a:rPr lang="en-US" sz="1500" b="1" strike="noStrike" spc="-1">
                <a:solidFill>
                  <a:srgbClr val="38BDF8"/>
                </a:solidFill>
                <a:latin typeface="JetBrains Mono"/>
                <a:ea typeface="JetBrains Mono"/>
              </a:rPr>
              <a:t>The Transponder</a:t>
            </a:r>
            <a:endParaRPr lang="en-NZ" sz="1500" b="0" strike="noStrike" spc="-1">
              <a:latin typeface="Arial"/>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157</TotalTime>
  <Words>8692</Words>
  <Application>Microsoft Macintosh PowerPoint</Application>
  <PresentationFormat>Widescreen</PresentationFormat>
  <Paragraphs>713</Paragraphs>
  <Slides>54</Slides>
  <Notes>54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54</vt:i4>
      </vt:variant>
    </vt:vector>
  </HeadingPairs>
  <TitlesOfParts>
    <vt:vector size="61" baseType="lpstr">
      <vt:lpstr>Arial</vt:lpstr>
      <vt:lpstr>Inter</vt:lpstr>
      <vt:lpstr>JetBrains Mono</vt:lpstr>
      <vt:lpstr>Symbol</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dc:description/>
  <cp:lastModifiedBy>Alexandra Soudlenkova</cp:lastModifiedBy>
  <cp:revision>18</cp:revision>
  <dcterms:modified xsi:type="dcterms:W3CDTF">2025-11-24T06:54:52Z</dcterms:modified>
  <dc:language>en-NZ</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otes">
    <vt:i4>46</vt:i4>
  </property>
  <property fmtid="{D5CDD505-2E9C-101B-9397-08002B2CF9AE}" pid="3" name="PresentationFormat">
    <vt:lpwstr>Widescreen</vt:lpwstr>
  </property>
  <property fmtid="{D5CDD505-2E9C-101B-9397-08002B2CF9AE}" pid="4" name="Slides">
    <vt:i4>46</vt:i4>
  </property>
</Properties>
</file>